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0.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notesSlides/notesSlide11.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notesSlides/notesSlide14.xml" ContentType="application/vnd.openxmlformats-officedocument.presentationml.notesSlide+xml"/>
  <Override PartName="/ppt/charts/chart22.xml" ContentType="application/vnd.openxmlformats-officedocument.drawingml.chart+xml"/>
  <Override PartName="/ppt/theme/themeOverride20.xml" ContentType="application/vnd.openxmlformats-officedocument.themeOverride+xml"/>
  <Override PartName="/ppt/notesSlides/notesSlide15.xml" ContentType="application/vnd.openxmlformats-officedocument.presentationml.notesSl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notesSlides/notesSlide16.xml" ContentType="application/vnd.openxmlformats-officedocument.presentationml.notesSlide+xml"/>
  <Override PartName="/ppt/charts/chart25.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2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2.xml" ContentType="application/vnd.openxmlformats-officedocument.themeOverride+xml"/>
  <Override PartName="/ppt/charts/chart27.xml" ContentType="application/vnd.openxmlformats-officedocument.drawingml.chart+xml"/>
  <Override PartName="/ppt/theme/themeOverride23.xml" ContentType="application/vnd.openxmlformats-officedocument.themeOverride+xml"/>
  <Override PartName="/ppt/charts/chart28.xml" ContentType="application/vnd.openxmlformats-officedocument.drawingml.chart+xml"/>
  <Override PartName="/ppt/theme/themeOverride2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2" r:id="rId5"/>
  </p:sldMasterIdLst>
  <p:notesMasterIdLst>
    <p:notesMasterId r:id="rId32"/>
  </p:notesMasterIdLst>
  <p:handoutMasterIdLst>
    <p:handoutMasterId r:id="rId33"/>
  </p:handoutMasterIdLst>
  <p:sldIdLst>
    <p:sldId id="305" r:id="rId6"/>
    <p:sldId id="306" r:id="rId7"/>
    <p:sldId id="307" r:id="rId8"/>
    <p:sldId id="352" r:id="rId9"/>
    <p:sldId id="263" r:id="rId10"/>
    <p:sldId id="264" r:id="rId11"/>
    <p:sldId id="266" r:id="rId12"/>
    <p:sldId id="353" r:id="rId13"/>
    <p:sldId id="354" r:id="rId14"/>
    <p:sldId id="355" r:id="rId15"/>
    <p:sldId id="297" r:id="rId16"/>
    <p:sldId id="268" r:id="rId17"/>
    <p:sldId id="269" r:id="rId18"/>
    <p:sldId id="356" r:id="rId19"/>
    <p:sldId id="357" r:id="rId20"/>
    <p:sldId id="358" r:id="rId21"/>
    <p:sldId id="273" r:id="rId22"/>
    <p:sldId id="274" r:id="rId23"/>
    <p:sldId id="360" r:id="rId24"/>
    <p:sldId id="359" r:id="rId25"/>
    <p:sldId id="277" r:id="rId26"/>
    <p:sldId id="293" r:id="rId27"/>
    <p:sldId id="303" r:id="rId28"/>
    <p:sldId id="298" r:id="rId29"/>
    <p:sldId id="287" r:id="rId30"/>
    <p:sldId id="288" r:id="rId31"/>
  </p:sldIdLst>
  <p:sldSz cx="12160250" cy="6840538"/>
  <p:notesSz cx="5765800" cy="3244850"/>
  <p:custDataLst>
    <p:tags r:id="rId34"/>
  </p:custDataLst>
  <p:defaultTextStyle>
    <a:defPPr>
      <a:defRPr lang="nb-NO"/>
    </a:defPPr>
    <a:lvl1pPr marL="0" algn="l" defTabSz="1898934" rtl="0" eaLnBrk="1" latinLnBrk="0" hangingPunct="1">
      <a:defRPr sz="3738" kern="1200">
        <a:solidFill>
          <a:schemeClr val="tx1"/>
        </a:solidFill>
        <a:latin typeface="+mn-lt"/>
        <a:ea typeface="+mn-ea"/>
        <a:cs typeface="+mn-cs"/>
      </a:defRPr>
    </a:lvl1pPr>
    <a:lvl2pPr marL="949467" algn="l" defTabSz="1898934" rtl="0" eaLnBrk="1" latinLnBrk="0" hangingPunct="1">
      <a:defRPr sz="3738" kern="1200">
        <a:solidFill>
          <a:schemeClr val="tx1"/>
        </a:solidFill>
        <a:latin typeface="+mn-lt"/>
        <a:ea typeface="+mn-ea"/>
        <a:cs typeface="+mn-cs"/>
      </a:defRPr>
    </a:lvl2pPr>
    <a:lvl3pPr marL="1898934" algn="l" defTabSz="1898934" rtl="0" eaLnBrk="1" latinLnBrk="0" hangingPunct="1">
      <a:defRPr sz="3738" kern="1200">
        <a:solidFill>
          <a:schemeClr val="tx1"/>
        </a:solidFill>
        <a:latin typeface="+mn-lt"/>
        <a:ea typeface="+mn-ea"/>
        <a:cs typeface="+mn-cs"/>
      </a:defRPr>
    </a:lvl3pPr>
    <a:lvl4pPr marL="2848402" algn="l" defTabSz="1898934" rtl="0" eaLnBrk="1" latinLnBrk="0" hangingPunct="1">
      <a:defRPr sz="3738" kern="1200">
        <a:solidFill>
          <a:schemeClr val="tx1"/>
        </a:solidFill>
        <a:latin typeface="+mn-lt"/>
        <a:ea typeface="+mn-ea"/>
        <a:cs typeface="+mn-cs"/>
      </a:defRPr>
    </a:lvl4pPr>
    <a:lvl5pPr marL="3797869" algn="l" defTabSz="1898934" rtl="0" eaLnBrk="1" latinLnBrk="0" hangingPunct="1">
      <a:defRPr sz="3738" kern="1200">
        <a:solidFill>
          <a:schemeClr val="tx1"/>
        </a:solidFill>
        <a:latin typeface="+mn-lt"/>
        <a:ea typeface="+mn-ea"/>
        <a:cs typeface="+mn-cs"/>
      </a:defRPr>
    </a:lvl5pPr>
    <a:lvl6pPr marL="4747336" algn="l" defTabSz="1898934" rtl="0" eaLnBrk="1" latinLnBrk="0" hangingPunct="1">
      <a:defRPr sz="3738" kern="1200">
        <a:solidFill>
          <a:schemeClr val="tx1"/>
        </a:solidFill>
        <a:latin typeface="+mn-lt"/>
        <a:ea typeface="+mn-ea"/>
        <a:cs typeface="+mn-cs"/>
      </a:defRPr>
    </a:lvl6pPr>
    <a:lvl7pPr marL="5696803" algn="l" defTabSz="1898934" rtl="0" eaLnBrk="1" latinLnBrk="0" hangingPunct="1">
      <a:defRPr sz="3738" kern="1200">
        <a:solidFill>
          <a:schemeClr val="tx1"/>
        </a:solidFill>
        <a:latin typeface="+mn-lt"/>
        <a:ea typeface="+mn-ea"/>
        <a:cs typeface="+mn-cs"/>
      </a:defRPr>
    </a:lvl7pPr>
    <a:lvl8pPr marL="6646271" algn="l" defTabSz="1898934" rtl="0" eaLnBrk="1" latinLnBrk="0" hangingPunct="1">
      <a:defRPr sz="3738" kern="1200">
        <a:solidFill>
          <a:schemeClr val="tx1"/>
        </a:solidFill>
        <a:latin typeface="+mn-lt"/>
        <a:ea typeface="+mn-ea"/>
        <a:cs typeface="+mn-cs"/>
      </a:defRPr>
    </a:lvl8pPr>
    <a:lvl9pPr marL="7595738" algn="l" defTabSz="1898934" rtl="0" eaLnBrk="1" latinLnBrk="0" hangingPunct="1">
      <a:defRPr sz="37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71" userDrawn="1">
          <p15:clr>
            <a:srgbClr val="A4A3A4"/>
          </p15:clr>
        </p15:guide>
        <p15:guide id="2" pos="473" userDrawn="1">
          <p15:clr>
            <a:srgbClr val="A4A3A4"/>
          </p15:clr>
        </p15:guide>
        <p15:guide id="3" orient="horz" pos="317" userDrawn="1">
          <p15:clr>
            <a:srgbClr val="A4A3A4"/>
          </p15:clr>
        </p15:guide>
        <p15:guide id="4" orient="horz" pos="2517" userDrawn="1">
          <p15:clr>
            <a:srgbClr val="A4A3A4"/>
          </p15:clr>
        </p15:guide>
        <p15:guide id="5" orient="horz" pos="3719" userDrawn="1">
          <p15:clr>
            <a:srgbClr val="A4A3A4"/>
          </p15:clr>
        </p15:guide>
        <p15:guide id="6" pos="2651" userDrawn="1">
          <p15:clr>
            <a:srgbClr val="A4A3A4"/>
          </p15:clr>
        </p15:guide>
        <p15:guide id="7" orient="horz" pos="590" userDrawn="1">
          <p15:clr>
            <a:srgbClr val="A4A3A4"/>
          </p15:clr>
        </p15:guide>
        <p15:guide id="8" pos="2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6CD418-16A4-FF0D-0BD0-A2866DFE6925}" name="Stian Berger" initials="SB" userId="S::stian.berger@melkeveien.no::874afa46-fc30-46bb-9ee5-6e6405623acf" providerId="AD"/>
  <p188:author id="{D80603E2-CCDA-8A92-4A1B-537451ACD520}" name="Live Bakke Finne" initials="LBF" userId="S::live.b.finne@stami.no::2110b9d7-e10a-447c-8b6f-3766b2d46c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7"/>
    <a:srgbClr val="263A76"/>
    <a:srgbClr val="00AFEF"/>
    <a:srgbClr val="A6A6A6"/>
    <a:srgbClr val="F0F0F0"/>
    <a:srgbClr val="F23A36"/>
    <a:srgbClr val="FFD8DE"/>
    <a:srgbClr val="FDCF41"/>
    <a:srgbClr val="B6E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1538B4-87EF-4FF7-BF4C-A0FADF995A06}" v="55" dt="2022-06-22T11:53:36.682"/>
  </p1510:revLst>
</p1510:revInfo>
</file>

<file path=ppt/tableStyles.xml><?xml version="1.0" encoding="utf-8"?>
<a:tblStyleLst xmlns:a="http://schemas.openxmlformats.org/drawingml/2006/main" def="{5C22544A-7EE6-4342-B048-85BDC9FD1C3A}">
  <a:tblStyle styleId="{EB344D84-9AFB-497E-A393-DC336BA19D2E}" styleName="Middels stil 3 – uthev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6612" autoAdjust="0"/>
  </p:normalViewPr>
  <p:slideViewPr>
    <p:cSldViewPr snapToGrid="0">
      <p:cViewPr varScale="1">
        <p:scale>
          <a:sx n="68" d="100"/>
          <a:sy n="68" d="100"/>
        </p:scale>
        <p:origin x="652" y="36"/>
      </p:cViewPr>
      <p:guideLst>
        <p:guide orient="horz" pos="6071"/>
        <p:guide pos="473"/>
        <p:guide orient="horz" pos="317"/>
        <p:guide orient="horz" pos="2517"/>
        <p:guide orient="horz" pos="3719"/>
        <p:guide pos="2651"/>
        <p:guide orient="horz" pos="590"/>
        <p:guide pos="2968"/>
      </p:guideLst>
    </p:cSldViewPr>
  </p:slideViewPr>
  <p:outlineViewPr>
    <p:cViewPr>
      <p:scale>
        <a:sx n="33" d="100"/>
        <a:sy n="33" d="100"/>
      </p:scale>
      <p:origin x="0" y="-12930"/>
    </p:cViewPr>
  </p:outlineViewPr>
  <p:notesTextViewPr>
    <p:cViewPr>
      <p:scale>
        <a:sx n="3" d="2"/>
        <a:sy n="3" d="2"/>
      </p:scale>
      <p:origin x="0" y="0"/>
    </p:cViewPr>
  </p:notesTextViewPr>
  <p:notesViewPr>
    <p:cSldViewPr>
      <p:cViewPr>
        <p:scale>
          <a:sx n="66" d="100"/>
          <a:sy n="66" d="100"/>
        </p:scale>
        <p:origin x="4176" y="15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Shahid Emberland" userId="ee3f05eb-eb96-42cb-bad8-0abf62e8b105" providerId="ADAL" clId="{ED1538B4-87EF-4FF7-BF4C-A0FADF995A06}"/>
    <pc:docChg chg="undo redo custSel addSld delSld modSld">
      <pc:chgData name="Jan Shahid Emberland" userId="ee3f05eb-eb96-42cb-bad8-0abf62e8b105" providerId="ADAL" clId="{ED1538B4-87EF-4FF7-BF4C-A0FADF995A06}" dt="2022-06-22T13:17:54.851" v="6527" actId="1076"/>
      <pc:docMkLst>
        <pc:docMk/>
      </pc:docMkLst>
      <pc:sldChg chg="addSp delSp modSp mod">
        <pc:chgData name="Jan Shahid Emberland" userId="ee3f05eb-eb96-42cb-bad8-0abf62e8b105" providerId="ADAL" clId="{ED1538B4-87EF-4FF7-BF4C-A0FADF995A06}" dt="2022-06-22T13:17:54.851" v="6527" actId="1076"/>
        <pc:sldMkLst>
          <pc:docMk/>
          <pc:sldMk cId="1831979245" sldId="264"/>
        </pc:sldMkLst>
        <pc:spChg chg="mod">
          <ac:chgData name="Jan Shahid Emberland" userId="ee3f05eb-eb96-42cb-bad8-0abf62e8b105" providerId="ADAL" clId="{ED1538B4-87EF-4FF7-BF4C-A0FADF995A06}" dt="2022-06-15T12:49:55.982" v="576"/>
          <ac:spMkLst>
            <pc:docMk/>
            <pc:sldMk cId="1831979245" sldId="264"/>
            <ac:spMk id="3" creationId="{52C96D21-F89C-6241-AC28-7CF22AE3D65B}"/>
          </ac:spMkLst>
        </pc:spChg>
        <pc:spChg chg="del">
          <ac:chgData name="Jan Shahid Emberland" userId="ee3f05eb-eb96-42cb-bad8-0abf62e8b105" providerId="ADAL" clId="{ED1538B4-87EF-4FF7-BF4C-A0FADF995A06}" dt="2022-06-15T12:50:01.611" v="577" actId="478"/>
          <ac:spMkLst>
            <pc:docMk/>
            <pc:sldMk cId="1831979245" sldId="264"/>
            <ac:spMk id="5" creationId="{C5D4AC59-E079-3A4F-9B6B-D33C0FF919A1}"/>
          </ac:spMkLst>
        </pc:spChg>
        <pc:spChg chg="del">
          <ac:chgData name="Jan Shahid Emberland" userId="ee3f05eb-eb96-42cb-bad8-0abf62e8b105" providerId="ADAL" clId="{ED1538B4-87EF-4FF7-BF4C-A0FADF995A06}" dt="2022-06-15T12:50:34.019" v="582" actId="478"/>
          <ac:spMkLst>
            <pc:docMk/>
            <pc:sldMk cId="1831979245" sldId="264"/>
            <ac:spMk id="8" creationId="{28F38646-AA88-534C-81B7-B6008B84C3CB}"/>
          </ac:spMkLst>
        </pc:spChg>
        <pc:spChg chg="mod">
          <ac:chgData name="Jan Shahid Emberland" userId="ee3f05eb-eb96-42cb-bad8-0abf62e8b105" providerId="ADAL" clId="{ED1538B4-87EF-4FF7-BF4C-A0FADF995A06}" dt="2022-06-15T12:50:55.695" v="584"/>
          <ac:spMkLst>
            <pc:docMk/>
            <pc:sldMk cId="1831979245" sldId="264"/>
            <ac:spMk id="19" creationId="{D9ED8476-8CFE-0047-B062-71ACFA1F82A1}"/>
          </ac:spMkLst>
        </pc:spChg>
        <pc:spChg chg="mod">
          <ac:chgData name="Jan Shahid Emberland" userId="ee3f05eb-eb96-42cb-bad8-0abf62e8b105" providerId="ADAL" clId="{ED1538B4-87EF-4FF7-BF4C-A0FADF995A06}" dt="2022-06-15T12:50:19.103" v="581" actId="14100"/>
          <ac:spMkLst>
            <pc:docMk/>
            <pc:sldMk cId="1831979245" sldId="264"/>
            <ac:spMk id="21" creationId="{7B1C1AE8-B8CA-42F3-A6B1-FB0D36ABE7B1}"/>
          </ac:spMkLst>
        </pc:spChg>
        <pc:spChg chg="add mod">
          <ac:chgData name="Jan Shahid Emberland" userId="ee3f05eb-eb96-42cb-bad8-0abf62e8b105" providerId="ADAL" clId="{ED1538B4-87EF-4FF7-BF4C-A0FADF995A06}" dt="2022-06-22T13:17:54.851" v="6527" actId="1076"/>
          <ac:spMkLst>
            <pc:docMk/>
            <pc:sldMk cId="1831979245" sldId="264"/>
            <ac:spMk id="22" creationId="{361A8C7A-9681-41FE-B026-6363B547DF78}"/>
          </ac:spMkLst>
        </pc:spChg>
        <pc:spChg chg="add del mod">
          <ac:chgData name="Jan Shahid Emberland" userId="ee3f05eb-eb96-42cb-bad8-0abf62e8b105" providerId="ADAL" clId="{ED1538B4-87EF-4FF7-BF4C-A0FADF995A06}" dt="2022-06-22T11:37:25.490" v="6513" actId="21"/>
          <ac:spMkLst>
            <pc:docMk/>
            <pc:sldMk cId="1831979245" sldId="264"/>
            <ac:spMk id="25" creationId="{C0021D49-BD96-FEFA-3D44-A398891F2B7A}"/>
          </ac:spMkLst>
        </pc:spChg>
        <pc:spChg chg="mod">
          <ac:chgData name="Jan Shahid Emberland" userId="ee3f05eb-eb96-42cb-bad8-0abf62e8b105" providerId="ADAL" clId="{ED1538B4-87EF-4FF7-BF4C-A0FADF995A06}" dt="2022-06-15T16:29:31.948" v="928" actId="14100"/>
          <ac:spMkLst>
            <pc:docMk/>
            <pc:sldMk cId="1831979245" sldId="264"/>
            <ac:spMk id="30" creationId="{46BD2831-E37A-A546-8740-DA18C9F5BE9A}"/>
          </ac:spMkLst>
        </pc:spChg>
      </pc:sldChg>
      <pc:sldChg chg="addSp delSp modSp mod">
        <pc:chgData name="Jan Shahid Emberland" userId="ee3f05eb-eb96-42cb-bad8-0abf62e8b105" providerId="ADAL" clId="{ED1538B4-87EF-4FF7-BF4C-A0FADF995A06}" dt="2022-06-22T11:54:25.474" v="6525" actId="255"/>
        <pc:sldMkLst>
          <pc:docMk/>
          <pc:sldMk cId="0" sldId="268"/>
        </pc:sldMkLst>
        <pc:spChg chg="del mod">
          <ac:chgData name="Jan Shahid Emberland" userId="ee3f05eb-eb96-42cb-bad8-0abf62e8b105" providerId="ADAL" clId="{ED1538B4-87EF-4FF7-BF4C-A0FADF995A06}" dt="2022-06-22T11:53:43.068" v="6522" actId="478"/>
          <ac:spMkLst>
            <pc:docMk/>
            <pc:sldMk cId="0" sldId="268"/>
            <ac:spMk id="3" creationId="{00000000-0000-0000-0000-000000000000}"/>
          </ac:spMkLst>
        </pc:spChg>
        <pc:spChg chg="del mod">
          <ac:chgData name="Jan Shahid Emberland" userId="ee3f05eb-eb96-42cb-bad8-0abf62e8b105" providerId="ADAL" clId="{ED1538B4-87EF-4FF7-BF4C-A0FADF995A06}" dt="2022-06-15T16:01:28.910" v="800" actId="478"/>
          <ac:spMkLst>
            <pc:docMk/>
            <pc:sldMk cId="0" sldId="268"/>
            <ac:spMk id="6" creationId="{4914F43B-79F1-4B4D-92A6-660241B55D67}"/>
          </ac:spMkLst>
        </pc:spChg>
        <pc:spChg chg="add mod">
          <ac:chgData name="Jan Shahid Emberland" userId="ee3f05eb-eb96-42cb-bad8-0abf62e8b105" providerId="ADAL" clId="{ED1538B4-87EF-4FF7-BF4C-A0FADF995A06}" dt="2022-06-16T12:03:54.536" v="6031" actId="20577"/>
          <ac:spMkLst>
            <pc:docMk/>
            <pc:sldMk cId="0" sldId="268"/>
            <ac:spMk id="7" creationId="{C39C1CBF-4EFC-4FCA-A72E-F0ADAEAD65CC}"/>
          </ac:spMkLst>
        </pc:spChg>
        <pc:spChg chg="add mod">
          <ac:chgData name="Jan Shahid Emberland" userId="ee3f05eb-eb96-42cb-bad8-0abf62e8b105" providerId="ADAL" clId="{ED1538B4-87EF-4FF7-BF4C-A0FADF995A06}" dt="2022-06-22T11:54:25.474" v="6525" actId="255"/>
          <ac:spMkLst>
            <pc:docMk/>
            <pc:sldMk cId="0" sldId="268"/>
            <ac:spMk id="8" creationId="{A57C2C98-3643-3953-A7AC-8C20AE776EA2}"/>
          </ac:spMkLst>
        </pc:spChg>
      </pc:sldChg>
      <pc:sldChg chg="addSp delSp modSp mod">
        <pc:chgData name="Jan Shahid Emberland" userId="ee3f05eb-eb96-42cb-bad8-0abf62e8b105" providerId="ADAL" clId="{ED1538B4-87EF-4FF7-BF4C-A0FADF995A06}" dt="2022-06-16T12:04:44.782" v="6048" actId="20577"/>
        <pc:sldMkLst>
          <pc:docMk/>
          <pc:sldMk cId="0" sldId="269"/>
        </pc:sldMkLst>
        <pc:spChg chg="add del mod">
          <ac:chgData name="Jan Shahid Emberland" userId="ee3f05eb-eb96-42cb-bad8-0abf62e8b105" providerId="ADAL" clId="{ED1538B4-87EF-4FF7-BF4C-A0FADF995A06}" dt="2022-06-16T12:04:26.877" v="6037" actId="478"/>
          <ac:spMkLst>
            <pc:docMk/>
            <pc:sldMk cId="0" sldId="269"/>
            <ac:spMk id="11" creationId="{45562D49-5725-43B4-B5B0-31649E142459}"/>
          </ac:spMkLst>
        </pc:spChg>
        <pc:spChg chg="add mod">
          <ac:chgData name="Jan Shahid Emberland" userId="ee3f05eb-eb96-42cb-bad8-0abf62e8b105" providerId="ADAL" clId="{ED1538B4-87EF-4FF7-BF4C-A0FADF995A06}" dt="2022-06-16T12:04:44.782" v="6048" actId="20577"/>
          <ac:spMkLst>
            <pc:docMk/>
            <pc:sldMk cId="0" sldId="269"/>
            <ac:spMk id="12" creationId="{95E28568-59B4-4807-9AFE-421EACD3B608}"/>
          </ac:spMkLst>
        </pc:spChg>
        <pc:spChg chg="del">
          <ac:chgData name="Jan Shahid Emberland" userId="ee3f05eb-eb96-42cb-bad8-0abf62e8b105" providerId="ADAL" clId="{ED1538B4-87EF-4FF7-BF4C-A0FADF995A06}" dt="2022-06-15T16:01:32.320" v="801" actId="478"/>
          <ac:spMkLst>
            <pc:docMk/>
            <pc:sldMk cId="0" sldId="269"/>
            <ac:spMk id="19" creationId="{2830C0C8-F8F3-CC53-B073-F09F24DC0DBC}"/>
          </ac:spMkLst>
        </pc:spChg>
      </pc:sldChg>
      <pc:sldChg chg="addSp delSp modSp mod">
        <pc:chgData name="Jan Shahid Emberland" userId="ee3f05eb-eb96-42cb-bad8-0abf62e8b105" providerId="ADAL" clId="{ED1538B4-87EF-4FF7-BF4C-A0FADF995A06}" dt="2022-06-16T12:05:28.233" v="6054" actId="20577"/>
        <pc:sldMkLst>
          <pc:docMk/>
          <pc:sldMk cId="0" sldId="270"/>
        </pc:sldMkLst>
        <pc:spChg chg="del">
          <ac:chgData name="Jan Shahid Emberland" userId="ee3f05eb-eb96-42cb-bad8-0abf62e8b105" providerId="ADAL" clId="{ED1538B4-87EF-4FF7-BF4C-A0FADF995A06}" dt="2022-06-15T16:01:35.104" v="802" actId="478"/>
          <ac:spMkLst>
            <pc:docMk/>
            <pc:sldMk cId="0" sldId="270"/>
            <ac:spMk id="5" creationId="{9278A226-A5FC-4ACB-9754-4547A757610B}"/>
          </ac:spMkLst>
        </pc:spChg>
        <pc:spChg chg="add mod">
          <ac:chgData name="Jan Shahid Emberland" userId="ee3f05eb-eb96-42cb-bad8-0abf62e8b105" providerId="ADAL" clId="{ED1538B4-87EF-4FF7-BF4C-A0FADF995A06}" dt="2022-06-16T12:05:28.233" v="6054" actId="20577"/>
          <ac:spMkLst>
            <pc:docMk/>
            <pc:sldMk cId="0" sldId="270"/>
            <ac:spMk id="6" creationId="{CB8F43D6-3DEC-4953-BF34-234D153933A0}"/>
          </ac:spMkLst>
        </pc:spChg>
      </pc:sldChg>
      <pc:sldChg chg="addSp delSp modSp mod">
        <pc:chgData name="Jan Shahid Emberland" userId="ee3f05eb-eb96-42cb-bad8-0abf62e8b105" providerId="ADAL" clId="{ED1538B4-87EF-4FF7-BF4C-A0FADF995A06}" dt="2022-06-16T12:05:46.032" v="6059" actId="20577"/>
        <pc:sldMkLst>
          <pc:docMk/>
          <pc:sldMk cId="0" sldId="271"/>
        </pc:sldMkLst>
        <pc:spChg chg="del">
          <ac:chgData name="Jan Shahid Emberland" userId="ee3f05eb-eb96-42cb-bad8-0abf62e8b105" providerId="ADAL" clId="{ED1538B4-87EF-4FF7-BF4C-A0FADF995A06}" dt="2022-06-15T16:01:37.379" v="803" actId="478"/>
          <ac:spMkLst>
            <pc:docMk/>
            <pc:sldMk cId="0" sldId="271"/>
            <ac:spMk id="5" creationId="{3A64164B-CBB1-4CBC-8843-150FBA4059C2}"/>
          </ac:spMkLst>
        </pc:spChg>
        <pc:spChg chg="add mod">
          <ac:chgData name="Jan Shahid Emberland" userId="ee3f05eb-eb96-42cb-bad8-0abf62e8b105" providerId="ADAL" clId="{ED1538B4-87EF-4FF7-BF4C-A0FADF995A06}" dt="2022-06-16T12:05:46.032" v="6059" actId="20577"/>
          <ac:spMkLst>
            <pc:docMk/>
            <pc:sldMk cId="0" sldId="271"/>
            <ac:spMk id="6" creationId="{24A108C2-FB52-47E5-8528-04C2D783FAA4}"/>
          </ac:spMkLst>
        </pc:spChg>
      </pc:sldChg>
      <pc:sldChg chg="addSp delSp modSp mod">
        <pc:chgData name="Jan Shahid Emberland" userId="ee3f05eb-eb96-42cb-bad8-0abf62e8b105" providerId="ADAL" clId="{ED1538B4-87EF-4FF7-BF4C-A0FADF995A06}" dt="2022-06-16T12:06:05.326" v="6066" actId="20577"/>
        <pc:sldMkLst>
          <pc:docMk/>
          <pc:sldMk cId="0" sldId="272"/>
        </pc:sldMkLst>
        <pc:spChg chg="del">
          <ac:chgData name="Jan Shahid Emberland" userId="ee3f05eb-eb96-42cb-bad8-0abf62e8b105" providerId="ADAL" clId="{ED1538B4-87EF-4FF7-BF4C-A0FADF995A06}" dt="2022-06-15T16:01:40.030" v="804" actId="478"/>
          <ac:spMkLst>
            <pc:docMk/>
            <pc:sldMk cId="0" sldId="272"/>
            <ac:spMk id="5" creationId="{FE108737-A3B5-40DF-9210-43B783D5389A}"/>
          </ac:spMkLst>
        </pc:spChg>
        <pc:spChg chg="add mod">
          <ac:chgData name="Jan Shahid Emberland" userId="ee3f05eb-eb96-42cb-bad8-0abf62e8b105" providerId="ADAL" clId="{ED1538B4-87EF-4FF7-BF4C-A0FADF995A06}" dt="2022-06-16T12:06:05.326" v="6066" actId="20577"/>
          <ac:spMkLst>
            <pc:docMk/>
            <pc:sldMk cId="0" sldId="272"/>
            <ac:spMk id="6" creationId="{75A46D2D-BA44-467A-91BA-DDF0D311293C}"/>
          </ac:spMkLst>
        </pc:spChg>
      </pc:sldChg>
      <pc:sldChg chg="addSp delSp modSp mod">
        <pc:chgData name="Jan Shahid Emberland" userId="ee3f05eb-eb96-42cb-bad8-0abf62e8b105" providerId="ADAL" clId="{ED1538B4-87EF-4FF7-BF4C-A0FADF995A06}" dt="2022-06-22T10:04:51.656" v="6122"/>
        <pc:sldMkLst>
          <pc:docMk/>
          <pc:sldMk cId="0" sldId="273"/>
        </pc:sldMkLst>
        <pc:spChg chg="add mod">
          <ac:chgData name="Jan Shahid Emberland" userId="ee3f05eb-eb96-42cb-bad8-0abf62e8b105" providerId="ADAL" clId="{ED1538B4-87EF-4FF7-BF4C-A0FADF995A06}" dt="2022-06-16T12:06:44.832" v="6095" actId="20577"/>
          <ac:spMkLst>
            <pc:docMk/>
            <pc:sldMk cId="0" sldId="273"/>
            <ac:spMk id="11" creationId="{3A41EB2A-9D96-482E-88A7-2FB63BBC5BE4}"/>
          </ac:spMkLst>
        </pc:spChg>
        <pc:spChg chg="del">
          <ac:chgData name="Jan Shahid Emberland" userId="ee3f05eb-eb96-42cb-bad8-0abf62e8b105" providerId="ADAL" clId="{ED1538B4-87EF-4FF7-BF4C-A0FADF995A06}" dt="2022-06-15T16:01:46.094" v="806" actId="478"/>
          <ac:spMkLst>
            <pc:docMk/>
            <pc:sldMk cId="0" sldId="273"/>
            <ac:spMk id="17" creationId="{6272C351-A399-F47A-D54A-DCE5696A2532}"/>
          </ac:spMkLst>
        </pc:spChg>
        <pc:graphicFrameChg chg="mod">
          <ac:chgData name="Jan Shahid Emberland" userId="ee3f05eb-eb96-42cb-bad8-0abf62e8b105" providerId="ADAL" clId="{ED1538B4-87EF-4FF7-BF4C-A0FADF995A06}" dt="2022-06-22T10:04:51.656" v="6122"/>
          <ac:graphicFrameMkLst>
            <pc:docMk/>
            <pc:sldMk cId="0" sldId="273"/>
            <ac:graphicFrameMk id="15" creationId="{D499532E-E2A7-6324-830A-D53D280DA2E8}"/>
          </ac:graphicFrameMkLst>
        </pc:graphicFrameChg>
        <pc:graphicFrameChg chg="mod">
          <ac:chgData name="Jan Shahid Emberland" userId="ee3f05eb-eb96-42cb-bad8-0abf62e8b105" providerId="ADAL" clId="{ED1538B4-87EF-4FF7-BF4C-A0FADF995A06}" dt="2022-06-22T10:04:27.238" v="6119"/>
          <ac:graphicFrameMkLst>
            <pc:docMk/>
            <pc:sldMk cId="0" sldId="273"/>
            <ac:graphicFrameMk id="16" creationId="{0EC4CB6E-C62E-FF5D-5A8D-947B6377FD92}"/>
          </ac:graphicFrameMkLst>
        </pc:graphicFrameChg>
      </pc:sldChg>
      <pc:sldChg chg="addSp delSp modSp mod">
        <pc:chgData name="Jan Shahid Emberland" userId="ee3f05eb-eb96-42cb-bad8-0abf62e8b105" providerId="ADAL" clId="{ED1538B4-87EF-4FF7-BF4C-A0FADF995A06}" dt="2022-06-16T12:07:02.996" v="6097" actId="478"/>
        <pc:sldMkLst>
          <pc:docMk/>
          <pc:sldMk cId="0" sldId="274"/>
        </pc:sldMkLst>
        <pc:spChg chg="add del mod">
          <ac:chgData name="Jan Shahid Emberland" userId="ee3f05eb-eb96-42cb-bad8-0abf62e8b105" providerId="ADAL" clId="{ED1538B4-87EF-4FF7-BF4C-A0FADF995A06}" dt="2022-06-16T12:07:02.996" v="6097" actId="478"/>
          <ac:spMkLst>
            <pc:docMk/>
            <pc:sldMk cId="0" sldId="274"/>
            <ac:spMk id="8" creationId="{CE5286D3-8A57-46F2-912D-91F07A86ADDB}"/>
          </ac:spMkLst>
        </pc:spChg>
        <pc:spChg chg="mod">
          <ac:chgData name="Jan Shahid Emberland" userId="ee3f05eb-eb96-42cb-bad8-0abf62e8b105" providerId="ADAL" clId="{ED1538B4-87EF-4FF7-BF4C-A0FADF995A06}" dt="2022-06-15T13:04:20.458" v="693" actId="20577"/>
          <ac:spMkLst>
            <pc:docMk/>
            <pc:sldMk cId="0" sldId="274"/>
            <ac:spMk id="9" creationId="{0A0183E0-3DC2-E223-CCC5-EE54807E3769}"/>
          </ac:spMkLst>
        </pc:spChg>
        <pc:spChg chg="add mod">
          <ac:chgData name="Jan Shahid Emberland" userId="ee3f05eb-eb96-42cb-bad8-0abf62e8b105" providerId="ADAL" clId="{ED1538B4-87EF-4FF7-BF4C-A0FADF995A06}" dt="2022-06-16T12:06:59.554" v="6096"/>
          <ac:spMkLst>
            <pc:docMk/>
            <pc:sldMk cId="0" sldId="274"/>
            <ac:spMk id="11" creationId="{719D2C94-8D18-41C8-B2CE-2D06C7337F40}"/>
          </ac:spMkLst>
        </pc:spChg>
        <pc:spChg chg="mod">
          <ac:chgData name="Jan Shahid Emberland" userId="ee3f05eb-eb96-42cb-bad8-0abf62e8b105" providerId="ADAL" clId="{ED1538B4-87EF-4FF7-BF4C-A0FADF995A06}" dt="2022-06-15T13:04:25.526" v="703" actId="20577"/>
          <ac:spMkLst>
            <pc:docMk/>
            <pc:sldMk cId="0" sldId="274"/>
            <ac:spMk id="13" creationId="{13F9D3F1-AFF0-9A88-D6B2-9F751D3A5EC9}"/>
          </ac:spMkLst>
        </pc:spChg>
        <pc:spChg chg="del">
          <ac:chgData name="Jan Shahid Emberland" userId="ee3f05eb-eb96-42cb-bad8-0abf62e8b105" providerId="ADAL" clId="{ED1538B4-87EF-4FF7-BF4C-A0FADF995A06}" dt="2022-06-15T16:01:42.783" v="805" actId="478"/>
          <ac:spMkLst>
            <pc:docMk/>
            <pc:sldMk cId="0" sldId="274"/>
            <ac:spMk id="15" creationId="{FA2C70F6-E466-1909-4373-688C480CFCE7}"/>
          </ac:spMkLst>
        </pc:spChg>
      </pc:sldChg>
      <pc:sldChg chg="addSp delSp modSp mod">
        <pc:chgData name="Jan Shahid Emberland" userId="ee3f05eb-eb96-42cb-bad8-0abf62e8b105" providerId="ADAL" clId="{ED1538B4-87EF-4FF7-BF4C-A0FADF995A06}" dt="2022-06-16T12:07:31.515" v="6103" actId="1076"/>
        <pc:sldMkLst>
          <pc:docMk/>
          <pc:sldMk cId="0" sldId="275"/>
        </pc:sldMkLst>
        <pc:spChg chg="del">
          <ac:chgData name="Jan Shahid Emberland" userId="ee3f05eb-eb96-42cb-bad8-0abf62e8b105" providerId="ADAL" clId="{ED1538B4-87EF-4FF7-BF4C-A0FADF995A06}" dt="2022-06-15T16:03:19.432" v="824" actId="478"/>
          <ac:spMkLst>
            <pc:docMk/>
            <pc:sldMk cId="0" sldId="275"/>
            <ac:spMk id="5" creationId="{8963350B-C185-4080-A868-B36709D950B4}"/>
          </ac:spMkLst>
        </pc:spChg>
        <pc:spChg chg="add del mod">
          <ac:chgData name="Jan Shahid Emberland" userId="ee3f05eb-eb96-42cb-bad8-0abf62e8b105" providerId="ADAL" clId="{ED1538B4-87EF-4FF7-BF4C-A0FADF995A06}" dt="2022-06-16T12:07:26.789" v="6101" actId="478"/>
          <ac:spMkLst>
            <pc:docMk/>
            <pc:sldMk cId="0" sldId="275"/>
            <ac:spMk id="6" creationId="{97B6C486-D0DF-4304-8B6B-6A5DDB1F9CBA}"/>
          </ac:spMkLst>
        </pc:spChg>
        <pc:spChg chg="add mod">
          <ac:chgData name="Jan Shahid Emberland" userId="ee3f05eb-eb96-42cb-bad8-0abf62e8b105" providerId="ADAL" clId="{ED1538B4-87EF-4FF7-BF4C-A0FADF995A06}" dt="2022-06-16T12:07:31.515" v="6103" actId="1076"/>
          <ac:spMkLst>
            <pc:docMk/>
            <pc:sldMk cId="0" sldId="275"/>
            <ac:spMk id="7" creationId="{6A46FC58-B9EE-4AE3-9685-EB2397DCC94A}"/>
          </ac:spMkLst>
        </pc:spChg>
      </pc:sldChg>
      <pc:sldChg chg="addSp delSp modSp mod">
        <pc:chgData name="Jan Shahid Emberland" userId="ee3f05eb-eb96-42cb-bad8-0abf62e8b105" providerId="ADAL" clId="{ED1538B4-87EF-4FF7-BF4C-A0FADF995A06}" dt="2022-06-16T12:07:50.238" v="6107" actId="1076"/>
        <pc:sldMkLst>
          <pc:docMk/>
          <pc:sldMk cId="0" sldId="276"/>
        </pc:sldMkLst>
        <pc:spChg chg="add del mod">
          <ac:chgData name="Jan Shahid Emberland" userId="ee3f05eb-eb96-42cb-bad8-0abf62e8b105" providerId="ADAL" clId="{ED1538B4-87EF-4FF7-BF4C-A0FADF995A06}" dt="2022-06-16T12:07:44.732" v="6105" actId="478"/>
          <ac:spMkLst>
            <pc:docMk/>
            <pc:sldMk cId="0" sldId="276"/>
            <ac:spMk id="5" creationId="{2CF5EB58-4791-4397-8982-0260A565A28F}"/>
          </ac:spMkLst>
        </pc:spChg>
        <pc:spChg chg="add mod">
          <ac:chgData name="Jan Shahid Emberland" userId="ee3f05eb-eb96-42cb-bad8-0abf62e8b105" providerId="ADAL" clId="{ED1538B4-87EF-4FF7-BF4C-A0FADF995A06}" dt="2022-06-16T12:07:50.238" v="6107" actId="1076"/>
          <ac:spMkLst>
            <pc:docMk/>
            <pc:sldMk cId="0" sldId="276"/>
            <ac:spMk id="6" creationId="{3360B1DC-EE1C-43D9-A690-F80241198DFE}"/>
          </ac:spMkLst>
        </pc:spChg>
      </pc:sldChg>
      <pc:sldChg chg="addSp delSp modSp mod">
        <pc:chgData name="Jan Shahid Emberland" userId="ee3f05eb-eb96-42cb-bad8-0abf62e8b105" providerId="ADAL" clId="{ED1538B4-87EF-4FF7-BF4C-A0FADF995A06}" dt="2022-06-15T13:10:11.011" v="764" actId="478"/>
        <pc:sldMkLst>
          <pc:docMk/>
          <pc:sldMk cId="0" sldId="283"/>
        </pc:sldMkLst>
        <pc:spChg chg="add del mod">
          <ac:chgData name="Jan Shahid Emberland" userId="ee3f05eb-eb96-42cb-bad8-0abf62e8b105" providerId="ADAL" clId="{ED1538B4-87EF-4FF7-BF4C-A0FADF995A06}" dt="2022-06-15T13:10:11.011" v="764" actId="478"/>
          <ac:spMkLst>
            <pc:docMk/>
            <pc:sldMk cId="0" sldId="283"/>
            <ac:spMk id="3" creationId="{FD233EA9-5FB5-4C57-BBA7-4648315DD77F}"/>
          </ac:spMkLst>
        </pc:spChg>
        <pc:spChg chg="add del">
          <ac:chgData name="Jan Shahid Emberland" userId="ee3f05eb-eb96-42cb-bad8-0abf62e8b105" providerId="ADAL" clId="{ED1538B4-87EF-4FF7-BF4C-A0FADF995A06}" dt="2022-06-15T13:10:11.011" v="764" actId="478"/>
          <ac:spMkLst>
            <pc:docMk/>
            <pc:sldMk cId="0" sldId="283"/>
            <ac:spMk id="6" creationId="{59234F62-D63A-1647-AECE-C9C3D883D636}"/>
          </ac:spMkLst>
        </pc:spChg>
      </pc:sldChg>
      <pc:sldChg chg="addSp delSp modSp mod">
        <pc:chgData name="Jan Shahid Emberland" userId="ee3f05eb-eb96-42cb-bad8-0abf62e8b105" providerId="ADAL" clId="{ED1538B4-87EF-4FF7-BF4C-A0FADF995A06}" dt="2022-06-22T10:23:38.762" v="6474" actId="20577"/>
        <pc:sldMkLst>
          <pc:docMk/>
          <pc:sldMk cId="0" sldId="284"/>
        </pc:sldMkLst>
        <pc:spChg chg="add del mod">
          <ac:chgData name="Jan Shahid Emberland" userId="ee3f05eb-eb96-42cb-bad8-0abf62e8b105" providerId="ADAL" clId="{ED1538B4-87EF-4FF7-BF4C-A0FADF995A06}" dt="2022-06-15T15:52:44.539" v="769"/>
          <ac:spMkLst>
            <pc:docMk/>
            <pc:sldMk cId="0" sldId="284"/>
            <ac:spMk id="7" creationId="{68E5857B-469D-4863-9CFB-732D2EB67400}"/>
          </ac:spMkLst>
        </pc:spChg>
        <pc:spChg chg="add mod">
          <ac:chgData name="Jan Shahid Emberland" userId="ee3f05eb-eb96-42cb-bad8-0abf62e8b105" providerId="ADAL" clId="{ED1538B4-87EF-4FF7-BF4C-A0FADF995A06}" dt="2022-06-22T10:20:58.068" v="6390" actId="20577"/>
          <ac:spMkLst>
            <pc:docMk/>
            <pc:sldMk cId="0" sldId="284"/>
            <ac:spMk id="8" creationId="{F0332A9A-0876-408A-9887-AC9DC3C2992F}"/>
          </ac:spMkLst>
        </pc:spChg>
        <pc:spChg chg="del mod">
          <ac:chgData name="Jan Shahid Emberland" userId="ee3f05eb-eb96-42cb-bad8-0abf62e8b105" providerId="ADAL" clId="{ED1538B4-87EF-4FF7-BF4C-A0FADF995A06}" dt="2022-06-15T15:52:37.002" v="767" actId="478"/>
          <ac:spMkLst>
            <pc:docMk/>
            <pc:sldMk cId="0" sldId="284"/>
            <ac:spMk id="9" creationId="{E0E07876-5F40-4F13-8D33-63BB61E1827B}"/>
          </ac:spMkLst>
        </pc:spChg>
        <pc:spChg chg="add mod">
          <ac:chgData name="Jan Shahid Emberland" userId="ee3f05eb-eb96-42cb-bad8-0abf62e8b105" providerId="ADAL" clId="{ED1538B4-87EF-4FF7-BF4C-A0FADF995A06}" dt="2022-06-22T10:23:38.762" v="6474" actId="20577"/>
          <ac:spMkLst>
            <pc:docMk/>
            <pc:sldMk cId="0" sldId="284"/>
            <ac:spMk id="10" creationId="{CE308A35-ADC9-4F59-8654-D8D74CF841DB}"/>
          </ac:spMkLst>
        </pc:spChg>
        <pc:spChg chg="del">
          <ac:chgData name="Jan Shahid Emberland" userId="ee3f05eb-eb96-42cb-bad8-0abf62e8b105" providerId="ADAL" clId="{ED1538B4-87EF-4FF7-BF4C-A0FADF995A06}" dt="2022-06-15T15:52:49.884" v="771" actId="478"/>
          <ac:spMkLst>
            <pc:docMk/>
            <pc:sldMk cId="0" sldId="284"/>
            <ac:spMk id="11" creationId="{6E06E37E-C0EE-0046-85A0-F531B448FF73}"/>
          </ac:spMkLst>
        </pc:spChg>
        <pc:spChg chg="del">
          <ac:chgData name="Jan Shahid Emberland" userId="ee3f05eb-eb96-42cb-bad8-0abf62e8b105" providerId="ADAL" clId="{ED1538B4-87EF-4FF7-BF4C-A0FADF995A06}" dt="2022-06-15T15:52:51.303" v="772" actId="478"/>
          <ac:spMkLst>
            <pc:docMk/>
            <pc:sldMk cId="0" sldId="284"/>
            <ac:spMk id="12" creationId="{D1FC3206-28BB-294E-800A-D74ED301E348}"/>
          </ac:spMkLst>
        </pc:spChg>
        <pc:spChg chg="del">
          <ac:chgData name="Jan Shahid Emberland" userId="ee3f05eb-eb96-42cb-bad8-0abf62e8b105" providerId="ADAL" clId="{ED1538B4-87EF-4FF7-BF4C-A0FADF995A06}" dt="2022-06-15T15:52:48.465" v="770" actId="478"/>
          <ac:spMkLst>
            <pc:docMk/>
            <pc:sldMk cId="0" sldId="284"/>
            <ac:spMk id="14" creationId="{D3800ACD-98DB-4471-9D22-8CFCC00832E8}"/>
          </ac:spMkLst>
        </pc:spChg>
      </pc:sldChg>
      <pc:sldChg chg="modSp mod">
        <pc:chgData name="Jan Shahid Emberland" userId="ee3f05eb-eb96-42cb-bad8-0abf62e8b105" providerId="ADAL" clId="{ED1538B4-87EF-4FF7-BF4C-A0FADF995A06}" dt="2022-06-15T16:09:57.056" v="841" actId="20577"/>
        <pc:sldMkLst>
          <pc:docMk/>
          <pc:sldMk cId="0" sldId="287"/>
        </pc:sldMkLst>
        <pc:spChg chg="mod">
          <ac:chgData name="Jan Shahid Emberland" userId="ee3f05eb-eb96-42cb-bad8-0abf62e8b105" providerId="ADAL" clId="{ED1538B4-87EF-4FF7-BF4C-A0FADF995A06}" dt="2022-06-15T16:09:57.056" v="841" actId="20577"/>
          <ac:spMkLst>
            <pc:docMk/>
            <pc:sldMk cId="0" sldId="287"/>
            <ac:spMk id="6" creationId="{C45D4882-79B3-F046-AA9E-7DB45A2090CB}"/>
          </ac:spMkLst>
        </pc:spChg>
      </pc:sldChg>
      <pc:sldChg chg="modSp mod">
        <pc:chgData name="Jan Shahid Emberland" userId="ee3f05eb-eb96-42cb-bad8-0abf62e8b105" providerId="ADAL" clId="{ED1538B4-87EF-4FF7-BF4C-A0FADF995A06}" dt="2022-06-16T12:01:22.179" v="5963" actId="20577"/>
        <pc:sldMkLst>
          <pc:docMk/>
          <pc:sldMk cId="0" sldId="289"/>
        </pc:sldMkLst>
        <pc:spChg chg="mod">
          <ac:chgData name="Jan Shahid Emberland" userId="ee3f05eb-eb96-42cb-bad8-0abf62e8b105" providerId="ADAL" clId="{ED1538B4-87EF-4FF7-BF4C-A0FADF995A06}" dt="2022-06-16T12:01:22.179" v="5963" actId="20577"/>
          <ac:spMkLst>
            <pc:docMk/>
            <pc:sldMk cId="0" sldId="289"/>
            <ac:spMk id="21" creationId="{D01650E4-FBBF-702B-BD8E-7925AC1E91F5}"/>
          </ac:spMkLst>
        </pc:spChg>
      </pc:sldChg>
      <pc:sldChg chg="addSp delSp modSp mod">
        <pc:chgData name="Jan Shahid Emberland" userId="ee3f05eb-eb96-42cb-bad8-0abf62e8b105" providerId="ADAL" clId="{ED1538B4-87EF-4FF7-BF4C-A0FADF995A06}" dt="2022-06-16T12:02:45.826" v="5987" actId="478"/>
        <pc:sldMkLst>
          <pc:docMk/>
          <pc:sldMk cId="498582015" sldId="292"/>
        </pc:sldMkLst>
        <pc:spChg chg="add mod">
          <ac:chgData name="Jan Shahid Emberland" userId="ee3f05eb-eb96-42cb-bad8-0abf62e8b105" providerId="ADAL" clId="{ED1538B4-87EF-4FF7-BF4C-A0FADF995A06}" dt="2022-06-16T12:02:43.391" v="5986" actId="1076"/>
          <ac:spMkLst>
            <pc:docMk/>
            <pc:sldMk cId="498582015" sldId="292"/>
            <ac:spMk id="10" creationId="{D8305CAC-8353-4773-9D6C-89AC2B2B1910}"/>
          </ac:spMkLst>
        </pc:spChg>
        <pc:spChg chg="del">
          <ac:chgData name="Jan Shahid Emberland" userId="ee3f05eb-eb96-42cb-bad8-0abf62e8b105" providerId="ADAL" clId="{ED1538B4-87EF-4FF7-BF4C-A0FADF995A06}" dt="2022-06-15T16:00:25.472" v="796" actId="478"/>
          <ac:spMkLst>
            <pc:docMk/>
            <pc:sldMk cId="498582015" sldId="292"/>
            <ac:spMk id="10" creationId="{D98022AC-6F31-4B47-B988-524044077A50}"/>
          </ac:spMkLst>
        </pc:spChg>
        <pc:spChg chg="add del mod">
          <ac:chgData name="Jan Shahid Emberland" userId="ee3f05eb-eb96-42cb-bad8-0abf62e8b105" providerId="ADAL" clId="{ED1538B4-87EF-4FF7-BF4C-A0FADF995A06}" dt="2022-06-16T12:02:45.826" v="5987" actId="478"/>
          <ac:spMkLst>
            <pc:docMk/>
            <pc:sldMk cId="498582015" sldId="292"/>
            <ac:spMk id="12" creationId="{2FBF508B-2A4A-45F4-87C4-B5C866C8CD82}"/>
          </ac:spMkLst>
        </pc:spChg>
      </pc:sldChg>
      <pc:sldChg chg="addSp delSp modSp mod">
        <pc:chgData name="Jan Shahid Emberland" userId="ee3f05eb-eb96-42cb-bad8-0abf62e8b105" providerId="ADAL" clId="{ED1538B4-87EF-4FF7-BF4C-A0FADF995A06}" dt="2022-06-16T12:04:11.230" v="6036" actId="1076"/>
        <pc:sldMkLst>
          <pc:docMk/>
          <pc:sldMk cId="3830032883" sldId="297"/>
        </pc:sldMkLst>
        <pc:spChg chg="add del mod">
          <ac:chgData name="Jan Shahid Emberland" userId="ee3f05eb-eb96-42cb-bad8-0abf62e8b105" providerId="ADAL" clId="{ED1538B4-87EF-4FF7-BF4C-A0FADF995A06}" dt="2022-06-16T12:04:11.230" v="6036" actId="1076"/>
          <ac:spMkLst>
            <pc:docMk/>
            <pc:sldMk cId="3830032883" sldId="297"/>
            <ac:spMk id="10" creationId="{AF3EA8BE-EE5A-44EA-B531-67F623616020}"/>
          </ac:spMkLst>
        </pc:spChg>
        <pc:spChg chg="del">
          <ac:chgData name="Jan Shahid Emberland" userId="ee3f05eb-eb96-42cb-bad8-0abf62e8b105" providerId="ADAL" clId="{ED1538B4-87EF-4FF7-BF4C-A0FADF995A06}" dt="2022-06-15T16:01:19.866" v="798" actId="478"/>
          <ac:spMkLst>
            <pc:docMk/>
            <pc:sldMk cId="3830032883" sldId="297"/>
            <ac:spMk id="18" creationId="{3D1B71AB-C68D-3A5E-F094-E5730A96ADF1}"/>
          </ac:spMkLst>
        </pc:spChg>
      </pc:sldChg>
      <pc:sldChg chg="addSp delSp modSp mod">
        <pc:chgData name="Jan Shahid Emberland" userId="ee3f05eb-eb96-42cb-bad8-0abf62e8b105" providerId="ADAL" clId="{ED1538B4-87EF-4FF7-BF4C-A0FADF995A06}" dt="2022-06-16T12:08:12.115" v="6110" actId="1076"/>
        <pc:sldMkLst>
          <pc:docMk/>
          <pc:sldMk cId="38491491" sldId="298"/>
        </pc:sldMkLst>
        <pc:spChg chg="del">
          <ac:chgData name="Jan Shahid Emberland" userId="ee3f05eb-eb96-42cb-bad8-0abf62e8b105" providerId="ADAL" clId="{ED1538B4-87EF-4FF7-BF4C-A0FADF995A06}" dt="2022-06-15T16:02:12.328" v="807" actId="478"/>
          <ac:spMkLst>
            <pc:docMk/>
            <pc:sldMk cId="38491491" sldId="298"/>
            <ac:spMk id="9" creationId="{247C99FB-49E9-422B-9F49-E92B74E615DB}"/>
          </ac:spMkLst>
        </pc:spChg>
        <pc:spChg chg="mod">
          <ac:chgData name="Jan Shahid Emberland" userId="ee3f05eb-eb96-42cb-bad8-0abf62e8b105" providerId="ADAL" clId="{ED1538B4-87EF-4FF7-BF4C-A0FADF995A06}" dt="2022-06-15T13:03:43.685" v="683" actId="20577"/>
          <ac:spMkLst>
            <pc:docMk/>
            <pc:sldMk cId="38491491" sldId="298"/>
            <ac:spMk id="10" creationId="{7639664A-1E81-F34D-ADCB-04E94772649D}"/>
          </ac:spMkLst>
        </pc:spChg>
        <pc:spChg chg="add del mod">
          <ac:chgData name="Jan Shahid Emberland" userId="ee3f05eb-eb96-42cb-bad8-0abf62e8b105" providerId="ADAL" clId="{ED1538B4-87EF-4FF7-BF4C-A0FADF995A06}" dt="2022-06-16T12:08:09.464" v="6109" actId="478"/>
          <ac:spMkLst>
            <pc:docMk/>
            <pc:sldMk cId="38491491" sldId="298"/>
            <ac:spMk id="15" creationId="{6C240988-20BC-4C5C-8719-18E0E333A264}"/>
          </ac:spMkLst>
        </pc:spChg>
        <pc:spChg chg="add mod">
          <ac:chgData name="Jan Shahid Emberland" userId="ee3f05eb-eb96-42cb-bad8-0abf62e8b105" providerId="ADAL" clId="{ED1538B4-87EF-4FF7-BF4C-A0FADF995A06}" dt="2022-06-16T12:08:12.115" v="6110" actId="1076"/>
          <ac:spMkLst>
            <pc:docMk/>
            <pc:sldMk cId="38491491" sldId="298"/>
            <ac:spMk id="16" creationId="{03E5C83B-652A-4C7F-831B-E9D2A497FE18}"/>
          </ac:spMkLst>
        </pc:spChg>
        <pc:graphicFrameChg chg="mod">
          <ac:chgData name="Jan Shahid Emberland" userId="ee3f05eb-eb96-42cb-bad8-0abf62e8b105" providerId="ADAL" clId="{ED1538B4-87EF-4FF7-BF4C-A0FADF995A06}" dt="2022-06-15T13:09:59.348" v="762" actId="14100"/>
          <ac:graphicFrameMkLst>
            <pc:docMk/>
            <pc:sldMk cId="38491491" sldId="298"/>
            <ac:graphicFrameMk id="12" creationId="{3193A763-928F-BC44-BE5B-C8A8C13156C9}"/>
          </ac:graphicFrameMkLst>
        </pc:graphicFrameChg>
      </pc:sldChg>
      <pc:sldChg chg="modSp mod">
        <pc:chgData name="Jan Shahid Emberland" userId="ee3f05eb-eb96-42cb-bad8-0abf62e8b105" providerId="ADAL" clId="{ED1538B4-87EF-4FF7-BF4C-A0FADF995A06}" dt="2022-06-15T15:07:46.903" v="765" actId="14734"/>
        <pc:sldMkLst>
          <pc:docMk/>
          <pc:sldMk cId="1429035952" sldId="299"/>
        </pc:sldMkLst>
        <pc:graphicFrameChg chg="modGraphic">
          <ac:chgData name="Jan Shahid Emberland" userId="ee3f05eb-eb96-42cb-bad8-0abf62e8b105" providerId="ADAL" clId="{ED1538B4-87EF-4FF7-BF4C-A0FADF995A06}" dt="2022-06-15T15:07:46.903" v="765" actId="14734"/>
          <ac:graphicFrameMkLst>
            <pc:docMk/>
            <pc:sldMk cId="1429035952" sldId="299"/>
            <ac:graphicFrameMk id="31" creationId="{F589E2D8-0AA5-2947-8205-02BB746C3144}"/>
          </ac:graphicFrameMkLst>
        </pc:graphicFrameChg>
      </pc:sldChg>
      <pc:sldChg chg="addSp delSp modSp mod">
        <pc:chgData name="Jan Shahid Emberland" userId="ee3f05eb-eb96-42cb-bad8-0abf62e8b105" providerId="ADAL" clId="{ED1538B4-87EF-4FF7-BF4C-A0FADF995A06}" dt="2022-06-16T12:02:23.661" v="5984" actId="20577"/>
        <pc:sldMkLst>
          <pc:docMk/>
          <pc:sldMk cId="682054971" sldId="302"/>
        </pc:sldMkLst>
        <pc:spChg chg="del">
          <ac:chgData name="Jan Shahid Emberland" userId="ee3f05eb-eb96-42cb-bad8-0abf62e8b105" providerId="ADAL" clId="{ED1538B4-87EF-4FF7-BF4C-A0FADF995A06}" dt="2022-06-15T16:00:07.752" v="793" actId="478"/>
          <ac:spMkLst>
            <pc:docMk/>
            <pc:sldMk cId="682054971" sldId="302"/>
            <ac:spMk id="6" creationId="{93FD37AF-5013-40FC-8BDE-36F44F1621ED}"/>
          </ac:spMkLst>
        </pc:spChg>
        <pc:spChg chg="add mod">
          <ac:chgData name="Jan Shahid Emberland" userId="ee3f05eb-eb96-42cb-bad8-0abf62e8b105" providerId="ADAL" clId="{ED1538B4-87EF-4FF7-BF4C-A0FADF995A06}" dt="2022-06-16T12:02:23.661" v="5984" actId="20577"/>
          <ac:spMkLst>
            <pc:docMk/>
            <pc:sldMk cId="682054971" sldId="302"/>
            <ac:spMk id="6" creationId="{BDD9D869-3395-48B8-80BF-D970E30E2FD1}"/>
          </ac:spMkLst>
        </pc:spChg>
        <pc:spChg chg="add del mod">
          <ac:chgData name="Jan Shahid Emberland" userId="ee3f05eb-eb96-42cb-bad8-0abf62e8b105" providerId="ADAL" clId="{ED1538B4-87EF-4FF7-BF4C-A0FADF995A06}" dt="2022-06-16T12:02:01.118" v="5968" actId="478"/>
          <ac:spMkLst>
            <pc:docMk/>
            <pc:sldMk cId="682054971" sldId="302"/>
            <ac:spMk id="7" creationId="{3401EB4A-100D-41DE-8C18-EEA2522E670D}"/>
          </ac:spMkLst>
        </pc:spChg>
      </pc:sldChg>
      <pc:sldChg chg="modSp mod">
        <pc:chgData name="Jan Shahid Emberland" userId="ee3f05eb-eb96-42cb-bad8-0abf62e8b105" providerId="ADAL" clId="{ED1538B4-87EF-4FF7-BF4C-A0FADF995A06}" dt="2022-06-15T16:06:32.750" v="840" actId="27918"/>
        <pc:sldMkLst>
          <pc:docMk/>
          <pc:sldMk cId="1500387293" sldId="303"/>
        </pc:sldMkLst>
        <pc:spChg chg="mod">
          <ac:chgData name="Jan Shahid Emberland" userId="ee3f05eb-eb96-42cb-bad8-0abf62e8b105" providerId="ADAL" clId="{ED1538B4-87EF-4FF7-BF4C-A0FADF995A06}" dt="2022-06-15T13:08:12.053" v="752" actId="20577"/>
          <ac:spMkLst>
            <pc:docMk/>
            <pc:sldMk cId="1500387293" sldId="303"/>
            <ac:spMk id="31" creationId="{FDD24310-9255-EC73-101F-0FDAA4044E93}"/>
          </ac:spMkLst>
        </pc:spChg>
      </pc:sldChg>
      <pc:sldChg chg="addSp delSp modSp mod">
        <pc:chgData name="Jan Shahid Emberland" userId="ee3f05eb-eb96-42cb-bad8-0abf62e8b105" providerId="ADAL" clId="{ED1538B4-87EF-4FF7-BF4C-A0FADF995A06}" dt="2022-06-15T11:49:53.571" v="73" actId="20577"/>
        <pc:sldMkLst>
          <pc:docMk/>
          <pc:sldMk cId="2971018405" sldId="307"/>
        </pc:sldMkLst>
        <pc:spChg chg="del">
          <ac:chgData name="Jan Shahid Emberland" userId="ee3f05eb-eb96-42cb-bad8-0abf62e8b105" providerId="ADAL" clId="{ED1538B4-87EF-4FF7-BF4C-A0FADF995A06}" dt="2022-06-15T11:44:19.610" v="0" actId="478"/>
          <ac:spMkLst>
            <pc:docMk/>
            <pc:sldMk cId="2971018405" sldId="307"/>
            <ac:spMk id="3" creationId="{F2780CC2-64C6-3549-A129-4021F6713AEA}"/>
          </ac:spMkLst>
        </pc:spChg>
        <pc:spChg chg="add del mod">
          <ac:chgData name="Jan Shahid Emberland" userId="ee3f05eb-eb96-42cb-bad8-0abf62e8b105" providerId="ADAL" clId="{ED1538B4-87EF-4FF7-BF4C-A0FADF995A06}" dt="2022-06-15T11:44:34.424" v="3" actId="478"/>
          <ac:spMkLst>
            <pc:docMk/>
            <pc:sldMk cId="2971018405" sldId="307"/>
            <ac:spMk id="5" creationId="{6E41E820-F474-493D-ACDD-63CB5B996D31}"/>
          </ac:spMkLst>
        </pc:spChg>
        <pc:spChg chg="add del mod">
          <ac:chgData name="Jan Shahid Emberland" userId="ee3f05eb-eb96-42cb-bad8-0abf62e8b105" providerId="ADAL" clId="{ED1538B4-87EF-4FF7-BF4C-A0FADF995A06}" dt="2022-06-15T11:44:26.950" v="2" actId="478"/>
          <ac:spMkLst>
            <pc:docMk/>
            <pc:sldMk cId="2971018405" sldId="307"/>
            <ac:spMk id="6" creationId="{182CBA3D-B093-4CA1-8C27-9AFD08AE8867}"/>
          </ac:spMkLst>
        </pc:spChg>
        <pc:spChg chg="add mod">
          <ac:chgData name="Jan Shahid Emberland" userId="ee3f05eb-eb96-42cb-bad8-0abf62e8b105" providerId="ADAL" clId="{ED1538B4-87EF-4FF7-BF4C-A0FADF995A06}" dt="2022-06-15T11:49:53.571" v="73" actId="20577"/>
          <ac:spMkLst>
            <pc:docMk/>
            <pc:sldMk cId="2971018405" sldId="307"/>
            <ac:spMk id="7" creationId="{A66881AC-C8E6-487B-B2FD-94250AAE6322}"/>
          </ac:spMkLst>
        </pc:spChg>
      </pc:sldChg>
      <pc:sldChg chg="modSp mod">
        <pc:chgData name="Jan Shahid Emberland" userId="ee3f05eb-eb96-42cb-bad8-0abf62e8b105" providerId="ADAL" clId="{ED1538B4-87EF-4FF7-BF4C-A0FADF995A06}" dt="2022-06-22T11:04:41.549" v="6504" actId="20577"/>
        <pc:sldMkLst>
          <pc:docMk/>
          <pc:sldMk cId="1455164580" sldId="308"/>
        </pc:sldMkLst>
        <pc:spChg chg="mod">
          <ac:chgData name="Jan Shahid Emberland" userId="ee3f05eb-eb96-42cb-bad8-0abf62e8b105" providerId="ADAL" clId="{ED1538B4-87EF-4FF7-BF4C-A0FADF995A06}" dt="2022-06-22T11:04:41.549" v="6504" actId="20577"/>
          <ac:spMkLst>
            <pc:docMk/>
            <pc:sldMk cId="1455164580" sldId="308"/>
            <ac:spMk id="3" creationId="{3153BC92-CE80-124B-85B8-66EE3D698EB1}"/>
          </ac:spMkLst>
        </pc:spChg>
        <pc:spChg chg="mod">
          <ac:chgData name="Jan Shahid Emberland" userId="ee3f05eb-eb96-42cb-bad8-0abf62e8b105" providerId="ADAL" clId="{ED1538B4-87EF-4FF7-BF4C-A0FADF995A06}" dt="2022-06-15T16:22:31.939" v="906" actId="313"/>
          <ac:spMkLst>
            <pc:docMk/>
            <pc:sldMk cId="1455164580" sldId="308"/>
            <ac:spMk id="5" creationId="{65A216AA-5ED5-594E-AFAA-9D51C9A7D5CB}"/>
          </ac:spMkLst>
        </pc:spChg>
        <pc:graphicFrameChg chg="mod">
          <ac:chgData name="Jan Shahid Emberland" userId="ee3f05eb-eb96-42cb-bad8-0abf62e8b105" providerId="ADAL" clId="{ED1538B4-87EF-4FF7-BF4C-A0FADF995A06}" dt="2022-06-15T13:03:40.635" v="681" actId="14100"/>
          <ac:graphicFrameMkLst>
            <pc:docMk/>
            <pc:sldMk cId="1455164580" sldId="308"/>
            <ac:graphicFrameMk id="4" creationId="{CCF6527D-36C9-C740-BE86-B5243C56AE47}"/>
          </ac:graphicFrameMkLst>
        </pc:graphicFrameChg>
        <pc:cxnChg chg="mod">
          <ac:chgData name="Jan Shahid Emberland" userId="ee3f05eb-eb96-42cb-bad8-0abf62e8b105" providerId="ADAL" clId="{ED1538B4-87EF-4FF7-BF4C-A0FADF995A06}" dt="2022-06-15T12:37:34.717" v="350" actId="20577"/>
          <ac:cxnSpMkLst>
            <pc:docMk/>
            <pc:sldMk cId="1455164580" sldId="308"/>
            <ac:cxnSpMk id="8" creationId="{D38ED658-AC4E-F947-9583-E62CEDAA4028}"/>
          </ac:cxnSpMkLst>
        </pc:cxnChg>
      </pc:sldChg>
      <pc:sldChg chg="new del">
        <pc:chgData name="Jan Shahid Emberland" userId="ee3f05eb-eb96-42cb-bad8-0abf62e8b105" providerId="ADAL" clId="{ED1538B4-87EF-4FF7-BF4C-A0FADF995A06}" dt="2022-06-15T16:05:35.875" v="836" actId="680"/>
        <pc:sldMkLst>
          <pc:docMk/>
          <pc:sldMk cId="2371067725" sldId="309"/>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dirty="0"/>
              <a:t>Tenkt faktor</a:t>
            </a:r>
          </a:p>
        </c:rich>
      </c:tx>
      <c:layout>
        <c:manualLayout>
          <c:xMode val="edge"/>
          <c:yMode val="edge"/>
          <c:x val="0.35140162706375122"/>
          <c:y val="6.8305738270282745E-2"/>
        </c:manualLayout>
      </c:layout>
      <c:overlay val="0"/>
      <c:spPr>
        <a:noFill/>
        <a:ln>
          <a:noFill/>
        </a:ln>
        <a:effectLst/>
      </c:spPr>
    </c:title>
    <c:autoTitleDeleted val="0"/>
    <c:plotArea>
      <c:layout>
        <c:manualLayout>
          <c:layoutTarget val="inner"/>
          <c:xMode val="edge"/>
          <c:yMode val="edge"/>
          <c:x val="0"/>
          <c:y val="2.3827209758175621E-2"/>
          <c:w val="0.83044880628585815"/>
          <c:h val="0.80503016710281372"/>
        </c:manualLayout>
      </c:layout>
      <c:barChart>
        <c:barDir val="bar"/>
        <c:grouping val="percentStacked"/>
        <c:varyColors val="0"/>
        <c:ser>
          <c:idx val="0"/>
          <c:order val="0"/>
          <c:tx>
            <c:strRef>
              <c:f>Sheet1!$B$1</c:f>
              <c:strCache>
                <c:ptCount val="1"/>
                <c:pt idx="0">
                  <c:v>1 - 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1-CEEA-F742-ACDE-58D42AACC275}"/>
              </c:ext>
            </c:extLst>
          </c:dPt>
          <c:dLbls>
            <c:dLbl>
              <c:idx val="0"/>
              <c:layout>
                <c:manualLayout>
                  <c:x val="-1.0472808624466235E-18"/>
                  <c:y val="-0.14514969289302826"/>
                </c:manualLayout>
              </c:layout>
              <c:tx>
                <c:rich>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fld id="{B0533ACE-078D-4922-83A7-F535066BBC67}" type="VALUE">
                      <a:rPr lang="en-US" sz="1200" b="0"/>
                      <a:pPr>
                        <a:defRPr sz="1200" b="0" i="0" u="none" strike="noStrike" kern="1200" baseline="0">
                          <a:solidFill>
                            <a:schemeClr val="tx1">
                              <a:lumMod val="75000"/>
                              <a:lumOff val="25000"/>
                            </a:schemeClr>
                          </a:solidFill>
                          <a:latin typeface="+mn-lt"/>
                          <a:ea typeface="+mn-ea"/>
                          <a:cs typeface="+mn-cs"/>
                        </a:defRPr>
                      </a:pPr>
                      <a:t>[VERDI]</a:t>
                    </a:fld>
                    <a:endParaRPr lang="nb-NO"/>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EA-F742-ACDE-58D42AACC275}"/>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3.51</c:v>
                </c:pt>
              </c:strCache>
            </c:strRef>
          </c:cat>
          <c:val>
            <c:numRef>
              <c:f>Sheet1!$B$2</c:f>
              <c:numCache>
                <c:formatCode>General</c:formatCode>
                <c:ptCount val="1"/>
                <c:pt idx="0">
                  <c:v>5</c:v>
                </c:pt>
              </c:numCache>
            </c:numRef>
          </c:val>
          <c:extLst>
            <c:ext xmlns:c16="http://schemas.microsoft.com/office/drawing/2014/chart" uri="{C3380CC4-5D6E-409C-BE32-E72D297353CC}">
              <c16:uniqueId val="{00000002-CEEA-F742-ACDE-58D42AACC275}"/>
            </c:ext>
          </c:extLst>
        </c:ser>
        <c:ser>
          <c:idx val="1"/>
          <c:order val="1"/>
          <c:tx>
            <c:strRef>
              <c:f>Sheet1!$C$1</c:f>
              <c:strCache>
                <c:ptCount val="1"/>
                <c:pt idx="0">
                  <c:v>2 - Nokså sjelden</c:v>
                </c:pt>
              </c:strCache>
            </c:strRef>
          </c:tx>
          <c:spPr>
            <a:solidFill>
              <a:schemeClr val="tx2"/>
            </a:solidFill>
            <a:ln w="19050">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EA-F742-ACDE-58D42AACC275}"/>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3.51</c:v>
                </c:pt>
              </c:strCache>
            </c:strRef>
          </c:cat>
          <c:val>
            <c:numRef>
              <c:f>Sheet1!$C$2</c:f>
              <c:numCache>
                <c:formatCode>General</c:formatCode>
                <c:ptCount val="1"/>
                <c:pt idx="0">
                  <c:v>15</c:v>
                </c:pt>
              </c:numCache>
            </c:numRef>
          </c:val>
          <c:extLst>
            <c:ext xmlns:c16="http://schemas.microsoft.com/office/drawing/2014/chart" uri="{C3380CC4-5D6E-409C-BE32-E72D297353CC}">
              <c16:uniqueId val="{00000004-CEEA-F742-ACDE-58D42AACC275}"/>
            </c:ext>
          </c:extLst>
        </c:ser>
        <c:ser>
          <c:idx val="2"/>
          <c:order val="2"/>
          <c:tx>
            <c:strRef>
              <c:f>Sheet1!$D$1</c:f>
              <c:strCache>
                <c:ptCount val="1"/>
                <c:pt idx="0">
                  <c:v>3 - Av og til</c:v>
                </c:pt>
              </c:strCache>
            </c:strRef>
          </c:tx>
          <c:spPr>
            <a:solidFill>
              <a:schemeClr val="accent3"/>
            </a:solidFill>
            <a:ln w="15875">
              <a:solidFill>
                <a:schemeClr val="bg1"/>
              </a:solidFill>
            </a:ln>
            <a:effectLst/>
          </c:spPr>
          <c:invertIfNegative val="0"/>
          <c:dLbls>
            <c:dLbl>
              <c:idx val="0"/>
              <c:layout>
                <c:manualLayout>
                  <c:x val="0"/>
                  <c:y val="-0.153687909245491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EA-F742-ACDE-58D42AACC275}"/>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3.51</c:v>
                </c:pt>
              </c:strCache>
            </c:strRef>
          </c:cat>
          <c:val>
            <c:numRef>
              <c:f>Sheet1!$D$2</c:f>
              <c:numCache>
                <c:formatCode>General</c:formatCode>
                <c:ptCount val="1"/>
                <c:pt idx="0">
                  <c:v>28</c:v>
                </c:pt>
              </c:numCache>
            </c:numRef>
          </c:val>
          <c:extLst>
            <c:ext xmlns:c16="http://schemas.microsoft.com/office/drawing/2014/chart" uri="{C3380CC4-5D6E-409C-BE32-E72D297353CC}">
              <c16:uniqueId val="{00000006-CEEA-F742-ACDE-58D42AACC275}"/>
            </c:ext>
          </c:extLst>
        </c:ser>
        <c:ser>
          <c:idx val="3"/>
          <c:order val="3"/>
          <c:tx>
            <c:strRef>
              <c:f>Sheet1!$E$1</c:f>
              <c:strCache>
                <c:ptCount val="1"/>
                <c:pt idx="0">
                  <c:v>4 - Nokså ofte</c:v>
                </c:pt>
              </c:strCache>
            </c:strRef>
          </c:tx>
          <c:spPr>
            <a:solidFill>
              <a:schemeClr val="accent4"/>
            </a:solidFill>
            <a:ln w="15875">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EA-F742-ACDE-58D42AACC275}"/>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3.51</c:v>
                </c:pt>
              </c:strCache>
            </c:strRef>
          </c:cat>
          <c:val>
            <c:numRef>
              <c:f>Sheet1!$E$2</c:f>
              <c:numCache>
                <c:formatCode>General</c:formatCode>
                <c:ptCount val="1"/>
                <c:pt idx="0">
                  <c:v>28</c:v>
                </c:pt>
              </c:numCache>
            </c:numRef>
          </c:val>
          <c:extLst>
            <c:ext xmlns:c16="http://schemas.microsoft.com/office/drawing/2014/chart" uri="{C3380CC4-5D6E-409C-BE32-E72D297353CC}">
              <c16:uniqueId val="{00000008-CEEA-F742-ACDE-58D42AACC275}"/>
            </c:ext>
          </c:extLst>
        </c:ser>
        <c:ser>
          <c:idx val="4"/>
          <c:order val="4"/>
          <c:tx>
            <c:strRef>
              <c:f>Sheet1!$F$1</c:f>
              <c:strCache>
                <c:ptCount val="1"/>
                <c:pt idx="0">
                  <c:v>5 - 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EA-F742-ACDE-58D42AACC275}"/>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3.51</c:v>
                </c:pt>
              </c:strCache>
            </c:strRef>
          </c:cat>
          <c:val>
            <c:numRef>
              <c:f>Sheet1!$F$2</c:f>
              <c:numCache>
                <c:formatCode>General</c:formatCode>
                <c:ptCount val="1"/>
                <c:pt idx="0">
                  <c:v>24</c:v>
                </c:pt>
              </c:numCache>
            </c:numRef>
          </c:val>
          <c:extLst>
            <c:ext xmlns:c16="http://schemas.microsoft.com/office/drawing/2014/chart" uri="{C3380CC4-5D6E-409C-BE32-E72D297353CC}">
              <c16:uniqueId val="{0000000A-CEEA-F742-ACDE-58D42AACC275}"/>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6.2379292212426662E-3"/>
          <c:y val="0.8162921667098999"/>
          <c:w val="0.96658748388290405"/>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ln>
    <a:effectLst/>
  </c:spPr>
  <c:txPr>
    <a:bodyPr/>
    <a:lstStyle/>
    <a:p>
      <a:pPr>
        <a:defRPr smtId="4294967295">
          <a:latin typeface="+mn-lt"/>
        </a:defRPr>
      </a:pPr>
      <a:endParaRPr lang="nb-NO"/>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0149068501674E-2"/>
          <c:y val="2.5325411597762269E-2"/>
          <c:w val="0.70184438106998415"/>
          <c:h val="0.88380701158946673"/>
        </c:manualLayout>
      </c:layout>
      <c:barChart>
        <c:barDir val="bar"/>
        <c:grouping val="percentStacked"/>
        <c:varyColors val="0"/>
        <c:ser>
          <c:idx val="0"/>
          <c:order val="0"/>
          <c:tx>
            <c:strRef>
              <c:f>Sheet1!$B$1</c:f>
              <c:strCache>
                <c:ptCount val="1"/>
                <c:pt idx="0">
                  <c:v>1- Nei, aldri</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78E0-C043-BCCD-D5AC4695177E}"/>
              </c:ext>
            </c:extLst>
          </c:dPt>
          <c:dLbls>
            <c:dLbl>
              <c:idx val="0"/>
              <c:tx>
                <c:rich>
                  <a:bodyPr/>
                  <a:lstStyle/>
                  <a:p>
                    <a:fld id="{B0533ACE-078D-4922-83A7-F535066BBC67}" type="VALUE">
                      <a:rPr lang="en-US" sz="1000" b="0"/>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E0-C043-BCCD-D5AC4695177E}"/>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tx1">
                        <a:lumMod val="75000"/>
                        <a:lumOff val="25000"/>
                      </a:schemeClr>
                    </a:solidFill>
                    <a:latin typeface="+mj-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Gjennomsnitt
3.51</c:v>
                </c:pt>
                <c:pt idx="1">
                  <c:v>Gjennomsnitt
3.29</c:v>
                </c:pt>
                <c:pt idx="2">
                  <c:v>Gjennomsnitt
3.25</c:v>
                </c:pt>
                <c:pt idx="3">
                  <c:v>Gjennomsnitt
3.44</c:v>
                </c:pt>
                <c:pt idx="4">
                  <c:v>Gjennomsnitt
3.46</c:v>
                </c:pt>
                <c:pt idx="5">
                  <c:v>Gjennomsnitt
3.40</c:v>
                </c:pt>
                <c:pt idx="6">
                  <c:v>Gjennomsnitt
2.86</c:v>
                </c:pt>
                <c:pt idx="7">
                  <c:v>Gjennomsnitt
3.21</c:v>
                </c:pt>
                <c:pt idx="8">
                  <c:v>Gjennomsnitt
3.32</c:v>
                </c:pt>
                <c:pt idx="9">
                  <c:v>Gjennomsnitt
2.04</c:v>
                </c:pt>
              </c:strCache>
            </c:strRef>
          </c:cat>
          <c:val>
            <c:numRef>
              <c:f>Sheet1!$B$2:$B$11</c:f>
              <c:numCache>
                <c:formatCode>General</c:formatCode>
                <c:ptCount val="10"/>
                <c:pt idx="0">
                  <c:v>1</c:v>
                </c:pt>
                <c:pt idx="1">
                  <c:v>2</c:v>
                </c:pt>
                <c:pt idx="2">
                  <c:v>2</c:v>
                </c:pt>
                <c:pt idx="3">
                  <c:v>1</c:v>
                </c:pt>
                <c:pt idx="4">
                  <c:v>2</c:v>
                </c:pt>
                <c:pt idx="5">
                  <c:v>2</c:v>
                </c:pt>
                <c:pt idx="6">
                  <c:v>8</c:v>
                </c:pt>
                <c:pt idx="7">
                  <c:v>4</c:v>
                </c:pt>
                <c:pt idx="8">
                  <c:v>3</c:v>
                </c:pt>
                <c:pt idx="9">
                  <c:v>25</c:v>
                </c:pt>
              </c:numCache>
            </c:numRef>
          </c:val>
          <c:extLst>
            <c:ext xmlns:c16="http://schemas.microsoft.com/office/drawing/2014/chart" uri="{C3380CC4-5D6E-409C-BE32-E72D297353CC}">
              <c16:uniqueId val="{00000002-78E0-C043-BCCD-D5AC4695177E}"/>
            </c:ext>
          </c:extLst>
        </c:ser>
        <c:ser>
          <c:idx val="1"/>
          <c:order val="1"/>
          <c:tx>
            <c:strRef>
              <c:f>Sheet1!$C$1</c:f>
              <c:strCache>
                <c:ptCount val="1"/>
                <c:pt idx="0">
                  <c:v>2 -Nei, sjelden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bg1"/>
                    </a:solidFill>
                    <a:latin typeface="+mj-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Gjennomsnitt
3.51</c:v>
                </c:pt>
                <c:pt idx="1">
                  <c:v>Gjennomsnitt
3.29</c:v>
                </c:pt>
                <c:pt idx="2">
                  <c:v>Gjennomsnitt
3.25</c:v>
                </c:pt>
                <c:pt idx="3">
                  <c:v>Gjennomsnitt
3.44</c:v>
                </c:pt>
                <c:pt idx="4">
                  <c:v>Gjennomsnitt
3.46</c:v>
                </c:pt>
                <c:pt idx="5">
                  <c:v>Gjennomsnitt
3.40</c:v>
                </c:pt>
                <c:pt idx="6">
                  <c:v>Gjennomsnitt
2.86</c:v>
                </c:pt>
                <c:pt idx="7">
                  <c:v>Gjennomsnitt
3.21</c:v>
                </c:pt>
                <c:pt idx="8">
                  <c:v>Gjennomsnitt
3.32</c:v>
                </c:pt>
                <c:pt idx="9">
                  <c:v>Gjennomsnitt
2.04</c:v>
                </c:pt>
              </c:strCache>
            </c:strRef>
          </c:cat>
          <c:val>
            <c:numRef>
              <c:f>Sheet1!$C$2:$C$11</c:f>
              <c:numCache>
                <c:formatCode>General</c:formatCode>
                <c:ptCount val="10"/>
                <c:pt idx="0">
                  <c:v>6</c:v>
                </c:pt>
                <c:pt idx="1">
                  <c:v>12</c:v>
                </c:pt>
                <c:pt idx="2">
                  <c:v>15</c:v>
                </c:pt>
                <c:pt idx="3">
                  <c:v>9</c:v>
                </c:pt>
                <c:pt idx="4">
                  <c:v>9</c:v>
                </c:pt>
                <c:pt idx="5">
                  <c:v>9</c:v>
                </c:pt>
                <c:pt idx="6">
                  <c:v>25</c:v>
                </c:pt>
                <c:pt idx="7">
                  <c:v>16</c:v>
                </c:pt>
                <c:pt idx="8">
                  <c:v>12</c:v>
                </c:pt>
                <c:pt idx="9">
                  <c:v>50</c:v>
                </c:pt>
              </c:numCache>
            </c:numRef>
          </c:val>
          <c:extLst>
            <c:ext xmlns:c16="http://schemas.microsoft.com/office/drawing/2014/chart" uri="{C3380CC4-5D6E-409C-BE32-E72D297353CC}">
              <c16:uniqueId val="{00000003-78E0-C043-BCCD-D5AC4695177E}"/>
            </c:ext>
          </c:extLst>
        </c:ser>
        <c:ser>
          <c:idx val="2"/>
          <c:order val="2"/>
          <c:tx>
            <c:strRef>
              <c:f>Sheet1!$D$1</c:f>
              <c:strCache>
                <c:ptCount val="1"/>
                <c:pt idx="0">
                  <c:v>3 - Ja, noen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tx1">
                        <a:lumMod val="75000"/>
                        <a:lumOff val="25000"/>
                      </a:schemeClr>
                    </a:solidFill>
                    <a:latin typeface="+mj-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Gjennomsnitt
3.51</c:v>
                </c:pt>
                <c:pt idx="1">
                  <c:v>Gjennomsnitt
3.29</c:v>
                </c:pt>
                <c:pt idx="2">
                  <c:v>Gjennomsnitt
3.25</c:v>
                </c:pt>
                <c:pt idx="3">
                  <c:v>Gjennomsnitt
3.44</c:v>
                </c:pt>
                <c:pt idx="4">
                  <c:v>Gjennomsnitt
3.46</c:v>
                </c:pt>
                <c:pt idx="5">
                  <c:v>Gjennomsnitt
3.40</c:v>
                </c:pt>
                <c:pt idx="6">
                  <c:v>Gjennomsnitt
2.86</c:v>
                </c:pt>
                <c:pt idx="7">
                  <c:v>Gjennomsnitt
3.21</c:v>
                </c:pt>
                <c:pt idx="8">
                  <c:v>Gjennomsnitt
3.32</c:v>
                </c:pt>
                <c:pt idx="9">
                  <c:v>Gjennomsnitt
2.04</c:v>
                </c:pt>
              </c:strCache>
            </c:strRef>
          </c:cat>
          <c:val>
            <c:numRef>
              <c:f>Sheet1!$D$2:$D$11</c:f>
              <c:numCache>
                <c:formatCode>General</c:formatCode>
                <c:ptCount val="10"/>
                <c:pt idx="0">
                  <c:v>34</c:v>
                </c:pt>
                <c:pt idx="1">
                  <c:v>41</c:v>
                </c:pt>
                <c:pt idx="2">
                  <c:v>39</c:v>
                </c:pt>
                <c:pt idx="3">
                  <c:v>35</c:v>
                </c:pt>
                <c:pt idx="4">
                  <c:v>29</c:v>
                </c:pt>
                <c:pt idx="5">
                  <c:v>37</c:v>
                </c:pt>
                <c:pt idx="6">
                  <c:v>41</c:v>
                </c:pt>
                <c:pt idx="7">
                  <c:v>35</c:v>
                </c:pt>
                <c:pt idx="8">
                  <c:v>37</c:v>
                </c:pt>
                <c:pt idx="9">
                  <c:v>20</c:v>
                </c:pt>
              </c:numCache>
            </c:numRef>
          </c:val>
          <c:extLst>
            <c:ext xmlns:c16="http://schemas.microsoft.com/office/drawing/2014/chart" uri="{C3380CC4-5D6E-409C-BE32-E72D297353CC}">
              <c16:uniqueId val="{00000004-78E0-C043-BCCD-D5AC4695177E}"/>
            </c:ext>
          </c:extLst>
        </c:ser>
        <c:ser>
          <c:idx val="3"/>
          <c:order val="3"/>
          <c:tx>
            <c:strRef>
              <c:f>Sheet1!$E$1</c:f>
              <c:strCache>
                <c:ptCount val="1"/>
                <c:pt idx="0">
                  <c:v>4 - Ja, ofte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bg1"/>
                    </a:solidFill>
                    <a:latin typeface="+mj-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Gjennomsnitt
3.51</c:v>
                </c:pt>
                <c:pt idx="1">
                  <c:v>Gjennomsnitt
3.29</c:v>
                </c:pt>
                <c:pt idx="2">
                  <c:v>Gjennomsnitt
3.25</c:v>
                </c:pt>
                <c:pt idx="3">
                  <c:v>Gjennomsnitt
3.44</c:v>
                </c:pt>
                <c:pt idx="4">
                  <c:v>Gjennomsnitt
3.46</c:v>
                </c:pt>
                <c:pt idx="5">
                  <c:v>Gjennomsnitt
3.40</c:v>
                </c:pt>
                <c:pt idx="6">
                  <c:v>Gjennomsnitt
2.86</c:v>
                </c:pt>
                <c:pt idx="7">
                  <c:v>Gjennomsnitt
3.21</c:v>
                </c:pt>
                <c:pt idx="8">
                  <c:v>Gjennomsnitt
3.32</c:v>
                </c:pt>
                <c:pt idx="9">
                  <c:v>Gjennomsnitt
2.04</c:v>
                </c:pt>
              </c:strCache>
            </c:strRef>
          </c:cat>
          <c:val>
            <c:numRef>
              <c:f>Sheet1!$E$2:$E$11</c:f>
              <c:numCache>
                <c:formatCode>General</c:formatCode>
                <c:ptCount val="10"/>
                <c:pt idx="0">
                  <c:v>59</c:v>
                </c:pt>
                <c:pt idx="1">
                  <c:v>45</c:v>
                </c:pt>
                <c:pt idx="2">
                  <c:v>44</c:v>
                </c:pt>
                <c:pt idx="3">
                  <c:v>55</c:v>
                </c:pt>
                <c:pt idx="4">
                  <c:v>60</c:v>
                </c:pt>
                <c:pt idx="5">
                  <c:v>52</c:v>
                </c:pt>
                <c:pt idx="6">
                  <c:v>26</c:v>
                </c:pt>
                <c:pt idx="7">
                  <c:v>45</c:v>
                </c:pt>
                <c:pt idx="8">
                  <c:v>49</c:v>
                </c:pt>
                <c:pt idx="9">
                  <c:v>4</c:v>
                </c:pt>
              </c:numCache>
            </c:numRef>
          </c:val>
          <c:extLst>
            <c:ext xmlns:c16="http://schemas.microsoft.com/office/drawing/2014/chart" uri="{C3380CC4-5D6E-409C-BE32-E72D297353CC}">
              <c16:uniqueId val="{00000005-78E0-C043-BCCD-D5AC4695177E}"/>
            </c:ext>
          </c:extLst>
        </c:ser>
        <c:dLbls>
          <c:showLegendKey val="0"/>
          <c:showVal val="0"/>
          <c:showCatName val="0"/>
          <c:showSerName val="0"/>
          <c:showPercent val="0"/>
          <c:showBubbleSize val="0"/>
        </c:dLbls>
        <c:gapWidth val="75"/>
        <c:overlap val="100"/>
        <c:axId val="1308906319"/>
        <c:axId val="1411281360"/>
      </c:barChart>
      <c:catAx>
        <c:axId val="1308906319"/>
        <c:scaling>
          <c:orientation val="maxMin"/>
        </c:scaling>
        <c:delete val="0"/>
        <c:axPos val="l"/>
        <c:numFmt formatCode="General" sourceLinked="1"/>
        <c:majorTickMark val="none"/>
        <c:minorTickMark val="none"/>
        <c:tickLblPos val="high"/>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RobotoRegular"/>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2.8687739693243418E-2"/>
          <c:y val="0.92939275246543884"/>
          <c:w val="0.69187813450434743"/>
          <c:h val="4.5281835936798936E-2"/>
        </c:manualLayout>
      </c:layout>
      <c:overlay val="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65000"/>
                  <a:lumOff val="35000"/>
                </a:schemeClr>
              </a:solidFill>
              <a:latin typeface="RobotoRegular"/>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ln>
    <a:effectLst/>
  </c:spPr>
  <c:txPr>
    <a:bodyPr/>
    <a:lstStyle/>
    <a:p>
      <a:pPr>
        <a:defRPr/>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Prioritering av oppgaver</a:t>
            </a:r>
          </a:p>
        </c:rich>
      </c:tx>
      <c:layout>
        <c:manualLayout>
          <c:xMode val="edge"/>
          <c:yMode val="edge"/>
          <c:x val="0.22255538283407239"/>
          <c:y val="4.2691084622469629E-2"/>
        </c:manualLayout>
      </c:layout>
      <c:overlay val="1"/>
      <c:spPr>
        <a:noFill/>
        <a:ln>
          <a:noFill/>
        </a:ln>
        <a:effectLst/>
      </c:spPr>
    </c:title>
    <c:autoTitleDeleted val="0"/>
    <c:plotArea>
      <c:layout>
        <c:manualLayout>
          <c:layoutTarget val="inner"/>
          <c:xMode val="edge"/>
          <c:yMode val="edge"/>
          <c:x val="0"/>
          <c:y val="2.3827480152249336E-2"/>
          <c:w val="0.61803114193073838"/>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5FD3-4D6F-AC45-01789908F501}"/>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D3-4D6F-AC45-01789908F501}"/>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3.75</c:v>
                </c:pt>
              </c:strCache>
            </c:strRef>
          </c:cat>
          <c:val>
            <c:numRef>
              <c:f>Sheet1!$B$2</c:f>
              <c:numCache>
                <c:formatCode>General</c:formatCode>
                <c:ptCount val="1"/>
                <c:pt idx="0">
                  <c:v>4</c:v>
                </c:pt>
              </c:numCache>
            </c:numRef>
          </c:val>
          <c:extLst>
            <c:ext xmlns:c16="http://schemas.microsoft.com/office/drawing/2014/chart" uri="{C3380CC4-5D6E-409C-BE32-E72D297353CC}">
              <c16:uniqueId val="{00000001-5FD3-4D6F-AC45-01789908F501}"/>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D3-4D6F-AC45-01789908F501}"/>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3.75</c:v>
                </c:pt>
              </c:strCache>
            </c:strRef>
          </c:cat>
          <c:val>
            <c:numRef>
              <c:f>Sheet1!$C$2</c:f>
              <c:numCache>
                <c:formatCode>General</c:formatCode>
                <c:ptCount val="1"/>
                <c:pt idx="0">
                  <c:v>9</c:v>
                </c:pt>
              </c:numCache>
            </c:numRef>
          </c:val>
          <c:extLst>
            <c:ext xmlns:c16="http://schemas.microsoft.com/office/drawing/2014/chart" uri="{C3380CC4-5D6E-409C-BE32-E72D297353CC}">
              <c16:uniqueId val="{00000003-5FD3-4D6F-AC45-01789908F501}"/>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D3-4D6F-AC45-01789908F501}"/>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3.75</c:v>
                </c:pt>
              </c:strCache>
            </c:strRef>
          </c:cat>
          <c:val>
            <c:numRef>
              <c:f>Sheet1!$D$2</c:f>
              <c:numCache>
                <c:formatCode>General</c:formatCode>
                <c:ptCount val="1"/>
                <c:pt idx="0">
                  <c:v>27</c:v>
                </c:pt>
              </c:numCache>
            </c:numRef>
          </c:val>
          <c:extLst>
            <c:ext xmlns:c16="http://schemas.microsoft.com/office/drawing/2014/chart" uri="{C3380CC4-5D6E-409C-BE32-E72D297353CC}">
              <c16:uniqueId val="{00000005-5FD3-4D6F-AC45-01789908F501}"/>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D3-4D6F-AC45-01789908F501}"/>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3.75</c:v>
                </c:pt>
              </c:strCache>
            </c:strRef>
          </c:cat>
          <c:val>
            <c:numRef>
              <c:f>Sheet1!$E$2</c:f>
              <c:numCache>
                <c:formatCode>General</c:formatCode>
                <c:ptCount val="1"/>
                <c:pt idx="0">
                  <c:v>29</c:v>
                </c:pt>
              </c:numCache>
            </c:numRef>
          </c:val>
          <c:extLst>
            <c:ext xmlns:c16="http://schemas.microsoft.com/office/drawing/2014/chart" uri="{C3380CC4-5D6E-409C-BE32-E72D297353CC}">
              <c16:uniqueId val="{00000007-5FD3-4D6F-AC45-01789908F501}"/>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D3-4D6F-AC45-01789908F501}"/>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3.75</c:v>
                </c:pt>
              </c:strCache>
            </c:strRef>
          </c:cat>
          <c:val>
            <c:numRef>
              <c:f>Sheet1!$F$2</c:f>
              <c:numCache>
                <c:formatCode>General</c:formatCode>
                <c:ptCount val="1"/>
                <c:pt idx="0">
                  <c:v>31</c:v>
                </c:pt>
              </c:numCache>
            </c:numRef>
          </c:val>
          <c:extLst>
            <c:ext xmlns:c16="http://schemas.microsoft.com/office/drawing/2014/chart" uri="{C3380CC4-5D6E-409C-BE32-E72D297353CC}">
              <c16:uniqueId val="{00000009-5FD3-4D6F-AC45-01789908F501}"/>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0"/>
          <c:y val="0.81629185911269775"/>
          <c:w val="0.81339376922445228"/>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Rettferdig ledelse</a:t>
            </a:r>
          </a:p>
        </c:rich>
      </c:tx>
      <c:layout>
        <c:manualLayout>
          <c:xMode val="edge"/>
          <c:yMode val="edge"/>
          <c:x val="0.23302447613347796"/>
          <c:y val="3.4152867697975701E-2"/>
        </c:manualLayout>
      </c:layout>
      <c:overlay val="1"/>
      <c:spPr>
        <a:noFill/>
        <a:ln>
          <a:noFill/>
        </a:ln>
        <a:effectLst/>
      </c:spPr>
    </c:title>
    <c:autoTitleDeleted val="0"/>
    <c:plotArea>
      <c:layout>
        <c:manualLayout>
          <c:layoutTarget val="inner"/>
          <c:xMode val="edge"/>
          <c:yMode val="edge"/>
          <c:x val="0"/>
          <c:y val="2.3827480152249336E-2"/>
          <c:w val="0.6260167683062939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E4C6-4A16-8483-76F1D31EB587}"/>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C6-4A16-8483-76F1D31EB587}"/>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4.28</c:v>
                </c:pt>
              </c:strCache>
            </c:strRef>
          </c:cat>
          <c:val>
            <c:numRef>
              <c:f>Sheet1!$B$2</c:f>
              <c:numCache>
                <c:formatCode>General</c:formatCode>
                <c:ptCount val="1"/>
                <c:pt idx="0">
                  <c:v>2</c:v>
                </c:pt>
              </c:numCache>
            </c:numRef>
          </c:val>
          <c:extLst>
            <c:ext xmlns:c16="http://schemas.microsoft.com/office/drawing/2014/chart" uri="{C3380CC4-5D6E-409C-BE32-E72D297353CC}">
              <c16:uniqueId val="{00000001-E4C6-4A16-8483-76F1D31EB587}"/>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C6-4A16-8483-76F1D31EB587}"/>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4.28</c:v>
                </c:pt>
              </c:strCache>
            </c:strRef>
          </c:cat>
          <c:val>
            <c:numRef>
              <c:f>Sheet1!$C$2</c:f>
              <c:numCache>
                <c:formatCode>General</c:formatCode>
                <c:ptCount val="1"/>
                <c:pt idx="0">
                  <c:v>5</c:v>
                </c:pt>
              </c:numCache>
            </c:numRef>
          </c:val>
          <c:extLst>
            <c:ext xmlns:c16="http://schemas.microsoft.com/office/drawing/2014/chart" uri="{C3380CC4-5D6E-409C-BE32-E72D297353CC}">
              <c16:uniqueId val="{00000003-E4C6-4A16-8483-76F1D31EB587}"/>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C6-4A16-8483-76F1D31EB587}"/>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4.28</c:v>
                </c:pt>
              </c:strCache>
            </c:strRef>
          </c:cat>
          <c:val>
            <c:numRef>
              <c:f>Sheet1!$D$2</c:f>
              <c:numCache>
                <c:formatCode>General</c:formatCode>
                <c:ptCount val="1"/>
                <c:pt idx="0">
                  <c:v>9</c:v>
                </c:pt>
              </c:numCache>
            </c:numRef>
          </c:val>
          <c:extLst>
            <c:ext xmlns:c16="http://schemas.microsoft.com/office/drawing/2014/chart" uri="{C3380CC4-5D6E-409C-BE32-E72D297353CC}">
              <c16:uniqueId val="{00000005-E4C6-4A16-8483-76F1D31EB587}"/>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C6-4A16-8483-76F1D31EB587}"/>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4.28</c:v>
                </c:pt>
              </c:strCache>
            </c:strRef>
          </c:cat>
          <c:val>
            <c:numRef>
              <c:f>Sheet1!$E$2</c:f>
              <c:numCache>
                <c:formatCode>General</c:formatCode>
                <c:ptCount val="1"/>
                <c:pt idx="0">
                  <c:v>30</c:v>
                </c:pt>
              </c:numCache>
            </c:numRef>
          </c:val>
          <c:extLst>
            <c:ext xmlns:c16="http://schemas.microsoft.com/office/drawing/2014/chart" uri="{C3380CC4-5D6E-409C-BE32-E72D297353CC}">
              <c16:uniqueId val="{00000007-E4C6-4A16-8483-76F1D31EB587}"/>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C6-4A16-8483-76F1D31EB587}"/>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4.28</c:v>
                </c:pt>
              </c:strCache>
            </c:strRef>
          </c:cat>
          <c:val>
            <c:numRef>
              <c:f>Sheet1!$F$2</c:f>
              <c:numCache>
                <c:formatCode>General</c:formatCode>
                <c:ptCount val="1"/>
                <c:pt idx="0">
                  <c:v>54</c:v>
                </c:pt>
              </c:numCache>
            </c:numRef>
          </c:val>
          <c:extLst>
            <c:ext xmlns:c16="http://schemas.microsoft.com/office/drawing/2014/chart" uri="{C3380CC4-5D6E-409C-BE32-E72D297353CC}">
              <c16:uniqueId val="{00000009-E4C6-4A16-8483-76F1D31EB587}"/>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3.1896770000457764E-2"/>
          <c:y val="0.8162921667098999"/>
          <c:w val="0.8309621810913085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Fjernledelse</a:t>
            </a:r>
          </a:p>
        </c:rich>
      </c:tx>
      <c:layout>
        <c:manualLayout>
          <c:xMode val="edge"/>
          <c:yMode val="edge"/>
          <c:x val="0.24448793711400973"/>
          <c:y val="5.1229301546963556E-2"/>
        </c:manualLayout>
      </c:layout>
      <c:overlay val="1"/>
      <c:spPr>
        <a:noFill/>
        <a:ln>
          <a:noFill/>
        </a:ln>
        <a:effectLst/>
      </c:spPr>
    </c:title>
    <c:autoTitleDeleted val="0"/>
    <c:plotArea>
      <c:layout>
        <c:manualLayout>
          <c:layoutTarget val="inner"/>
          <c:xMode val="edge"/>
          <c:yMode val="edge"/>
          <c:x val="0"/>
          <c:y val="2.3827480152249336E-2"/>
          <c:w val="0.6212253924809605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3632-4058-BA9F-E2F12FEB0E65}"/>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32-4058-BA9F-E2F12FEB0E65}"/>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3.98</c:v>
                </c:pt>
              </c:strCache>
            </c:strRef>
          </c:cat>
          <c:val>
            <c:numRef>
              <c:f>Sheet1!$B$2</c:f>
              <c:numCache>
                <c:formatCode>General</c:formatCode>
                <c:ptCount val="1"/>
                <c:pt idx="0">
                  <c:v>5</c:v>
                </c:pt>
              </c:numCache>
            </c:numRef>
          </c:val>
          <c:extLst>
            <c:ext xmlns:c16="http://schemas.microsoft.com/office/drawing/2014/chart" uri="{C3380CC4-5D6E-409C-BE32-E72D297353CC}">
              <c16:uniqueId val="{00000001-3632-4058-BA9F-E2F12FEB0E65}"/>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32-4058-BA9F-E2F12FEB0E65}"/>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3.98</c:v>
                </c:pt>
              </c:strCache>
            </c:strRef>
          </c:cat>
          <c:val>
            <c:numRef>
              <c:f>Sheet1!$C$2</c:f>
              <c:numCache>
                <c:formatCode>General</c:formatCode>
                <c:ptCount val="1"/>
                <c:pt idx="0">
                  <c:v>9</c:v>
                </c:pt>
              </c:numCache>
            </c:numRef>
          </c:val>
          <c:extLst>
            <c:ext xmlns:c16="http://schemas.microsoft.com/office/drawing/2014/chart" uri="{C3380CC4-5D6E-409C-BE32-E72D297353CC}">
              <c16:uniqueId val="{00000003-3632-4058-BA9F-E2F12FEB0E65}"/>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32-4058-BA9F-E2F12FEB0E65}"/>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3.98</c:v>
                </c:pt>
              </c:strCache>
            </c:strRef>
          </c:cat>
          <c:val>
            <c:numRef>
              <c:f>Sheet1!$D$2</c:f>
              <c:numCache>
                <c:formatCode>General</c:formatCode>
                <c:ptCount val="1"/>
                <c:pt idx="0">
                  <c:v>15</c:v>
                </c:pt>
              </c:numCache>
            </c:numRef>
          </c:val>
          <c:extLst>
            <c:ext xmlns:c16="http://schemas.microsoft.com/office/drawing/2014/chart" uri="{C3380CC4-5D6E-409C-BE32-E72D297353CC}">
              <c16:uniqueId val="{00000005-3632-4058-BA9F-E2F12FEB0E65}"/>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32-4058-BA9F-E2F12FEB0E65}"/>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3.98</c:v>
                </c:pt>
              </c:strCache>
            </c:strRef>
          </c:cat>
          <c:val>
            <c:numRef>
              <c:f>Sheet1!$E$2</c:f>
              <c:numCache>
                <c:formatCode>General</c:formatCode>
                <c:ptCount val="1"/>
                <c:pt idx="0">
                  <c:v>26</c:v>
                </c:pt>
              </c:numCache>
            </c:numRef>
          </c:val>
          <c:extLst>
            <c:ext xmlns:c16="http://schemas.microsoft.com/office/drawing/2014/chart" uri="{C3380CC4-5D6E-409C-BE32-E72D297353CC}">
              <c16:uniqueId val="{00000007-3632-4058-BA9F-E2F12FEB0E65}"/>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32-4058-BA9F-E2F12FEB0E65}"/>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3.98</c:v>
                </c:pt>
              </c:strCache>
            </c:strRef>
          </c:cat>
          <c:val>
            <c:numRef>
              <c:f>Sheet1!$F$2</c:f>
              <c:numCache>
                <c:formatCode>General</c:formatCode>
                <c:ptCount val="1"/>
                <c:pt idx="0">
                  <c:v>46</c:v>
                </c:pt>
              </c:numCache>
            </c:numRef>
          </c:val>
          <c:extLst>
            <c:ext xmlns:c16="http://schemas.microsoft.com/office/drawing/2014/chart" uri="{C3380CC4-5D6E-409C-BE32-E72D297353CC}">
              <c16:uniqueId val="{00000009-3632-4058-BA9F-E2F12FEB0E65}"/>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3.1896770000457764E-2"/>
          <c:y val="0.8162921667098999"/>
          <c:w val="0.8309621810913085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0" i="0" u="none" strike="noStrike" baseline="0">
                <a:effectLst/>
              </a:rPr>
              <a:t>Selvledelse</a:t>
            </a:r>
            <a:endParaRPr lang="nb-NO" b="0" noProof="0" dirty="0"/>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1 - I liten grad</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AB67-4F80-BB90-3841474189C8}"/>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3.87</c:v>
                </c:pt>
              </c:strCache>
            </c:strRef>
          </c:cat>
          <c:val>
            <c:numRef>
              <c:f>Sheet1!$B$2</c:f>
              <c:numCache>
                <c:formatCode>General</c:formatCode>
                <c:ptCount val="1"/>
                <c:pt idx="0">
                  <c:v>2</c:v>
                </c:pt>
              </c:numCache>
            </c:numRef>
          </c:val>
          <c:extLst>
            <c:ext xmlns:c16="http://schemas.microsoft.com/office/drawing/2014/chart" uri="{C3380CC4-5D6E-409C-BE32-E72D297353CC}">
              <c16:uniqueId val="{00000001-AB67-4F80-BB90-3841474189C8}"/>
            </c:ext>
          </c:extLst>
        </c:ser>
        <c:ser>
          <c:idx val="1"/>
          <c:order val="1"/>
          <c:tx>
            <c:strRef>
              <c:f>Sheet1!$C$1</c:f>
              <c:strCache>
                <c:ptCount val="1"/>
                <c:pt idx="0">
                  <c:v>2</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3.87</c:v>
                </c:pt>
              </c:strCache>
            </c:strRef>
          </c:cat>
          <c:val>
            <c:numRef>
              <c:f>Sheet1!$C$2</c:f>
              <c:numCache>
                <c:formatCode>General</c:formatCode>
                <c:ptCount val="1"/>
                <c:pt idx="0">
                  <c:v>5</c:v>
                </c:pt>
              </c:numCache>
            </c:numRef>
          </c:val>
          <c:extLst>
            <c:ext xmlns:c16="http://schemas.microsoft.com/office/drawing/2014/chart" uri="{C3380CC4-5D6E-409C-BE32-E72D297353CC}">
              <c16:uniqueId val="{00000003-AB67-4F80-BB90-3841474189C8}"/>
            </c:ext>
          </c:extLst>
        </c:ser>
        <c:ser>
          <c:idx val="2"/>
          <c:order val="2"/>
          <c:tx>
            <c:strRef>
              <c:f>Sheet1!$D$1</c:f>
              <c:strCache>
                <c:ptCount val="1"/>
                <c:pt idx="0">
                  <c:v>3</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3.87</c:v>
                </c:pt>
              </c:strCache>
            </c:strRef>
          </c:cat>
          <c:val>
            <c:numRef>
              <c:f>Sheet1!$D$2</c:f>
              <c:numCache>
                <c:formatCode>General</c:formatCode>
                <c:ptCount val="1"/>
                <c:pt idx="0">
                  <c:v>28</c:v>
                </c:pt>
              </c:numCache>
            </c:numRef>
          </c:val>
          <c:extLst>
            <c:ext xmlns:c16="http://schemas.microsoft.com/office/drawing/2014/chart" uri="{C3380CC4-5D6E-409C-BE32-E72D297353CC}">
              <c16:uniqueId val="{00000005-AB67-4F80-BB90-3841474189C8}"/>
            </c:ext>
          </c:extLst>
        </c:ser>
        <c:ser>
          <c:idx val="3"/>
          <c:order val="3"/>
          <c:tx>
            <c:strRef>
              <c:f>Sheet1!$E$1</c:f>
              <c:strCache>
                <c:ptCount val="1"/>
                <c:pt idx="0">
                  <c:v>4</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3.87</c:v>
                </c:pt>
              </c:strCache>
            </c:strRef>
          </c:cat>
          <c:val>
            <c:numRef>
              <c:f>Sheet1!$E$2</c:f>
              <c:numCache>
                <c:formatCode>General</c:formatCode>
                <c:ptCount val="1"/>
                <c:pt idx="0">
                  <c:v>36</c:v>
                </c:pt>
              </c:numCache>
            </c:numRef>
          </c:val>
          <c:extLst>
            <c:ext xmlns:c16="http://schemas.microsoft.com/office/drawing/2014/chart" uri="{C3380CC4-5D6E-409C-BE32-E72D297353CC}">
              <c16:uniqueId val="{00000007-AB67-4F80-BB90-3841474189C8}"/>
            </c:ext>
          </c:extLst>
        </c:ser>
        <c:ser>
          <c:idx val="4"/>
          <c:order val="4"/>
          <c:tx>
            <c:strRef>
              <c:f>Sheet1!$F$1</c:f>
              <c:strCache>
                <c:ptCount val="1"/>
                <c:pt idx="0">
                  <c:v>5 - I stor grad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3.87</c:v>
                </c:pt>
              </c:strCache>
            </c:strRef>
          </c:cat>
          <c:val>
            <c:numRef>
              <c:f>Sheet1!$F$2</c:f>
              <c:numCache>
                <c:formatCode>General</c:formatCode>
                <c:ptCount val="1"/>
                <c:pt idx="0">
                  <c:v>30</c:v>
                </c:pt>
              </c:numCache>
            </c:numRef>
          </c:val>
          <c:extLst>
            <c:ext xmlns:c16="http://schemas.microsoft.com/office/drawing/2014/chart" uri="{C3380CC4-5D6E-409C-BE32-E72D297353CC}">
              <c16:uniqueId val="{00000009-AB67-4F80-BB90-3841474189C8}"/>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6.9471199324130288E-4"/>
          <c:y val="0.81629185911269775"/>
          <c:w val="0.9948289990425109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0" i="0" u="none" strike="noStrike" baseline="0">
                <a:effectLst/>
              </a:rPr>
              <a:t>Innsats-belønning-balanse</a:t>
            </a:r>
            <a:endParaRPr lang="nb-NO" b="0" noProof="0" dirty="0"/>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1-Helt uenig</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AB67-4F80-BB90-3841474189C8}"/>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3.81</c:v>
                </c:pt>
              </c:strCache>
            </c:strRef>
          </c:cat>
          <c:val>
            <c:numRef>
              <c:f>Sheet1!$B$2</c:f>
              <c:numCache>
                <c:formatCode>General</c:formatCode>
                <c:ptCount val="1"/>
                <c:pt idx="0">
                  <c:v>4</c:v>
                </c:pt>
              </c:numCache>
            </c:numRef>
          </c:val>
          <c:extLst>
            <c:ext xmlns:c16="http://schemas.microsoft.com/office/drawing/2014/chart" uri="{C3380CC4-5D6E-409C-BE32-E72D297353CC}">
              <c16:uniqueId val="{00000001-AB67-4F80-BB90-3841474189C8}"/>
            </c:ext>
          </c:extLst>
        </c:ser>
        <c:ser>
          <c:idx val="1"/>
          <c:order val="1"/>
          <c:tx>
            <c:strRef>
              <c:f>Sheet1!$C$1</c:f>
              <c:strCache>
                <c:ptCount val="1"/>
                <c:pt idx="0">
                  <c:v>2-Delvis uenig</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3.81</c:v>
                </c:pt>
              </c:strCache>
            </c:strRef>
          </c:cat>
          <c:val>
            <c:numRef>
              <c:f>Sheet1!$C$2</c:f>
              <c:numCache>
                <c:formatCode>General</c:formatCode>
                <c:ptCount val="1"/>
                <c:pt idx="0">
                  <c:v>13</c:v>
                </c:pt>
              </c:numCache>
            </c:numRef>
          </c:val>
          <c:extLst>
            <c:ext xmlns:c16="http://schemas.microsoft.com/office/drawing/2014/chart" uri="{C3380CC4-5D6E-409C-BE32-E72D297353CC}">
              <c16:uniqueId val="{00000003-AB67-4F80-BB90-3841474189C8}"/>
            </c:ext>
          </c:extLst>
        </c:ser>
        <c:ser>
          <c:idx val="2"/>
          <c:order val="2"/>
          <c:tx>
            <c:strRef>
              <c:f>Sheet1!$D$1</c:f>
              <c:strCache>
                <c:ptCount val="1"/>
                <c:pt idx="0">
                  <c:v>3-Verken enig eller uenig</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3.81</c:v>
                </c:pt>
              </c:strCache>
            </c:strRef>
          </c:cat>
          <c:val>
            <c:numRef>
              <c:f>Sheet1!$D$2</c:f>
              <c:numCache>
                <c:formatCode>General</c:formatCode>
                <c:ptCount val="1"/>
                <c:pt idx="0">
                  <c:v>15</c:v>
                </c:pt>
              </c:numCache>
            </c:numRef>
          </c:val>
          <c:extLst>
            <c:ext xmlns:c16="http://schemas.microsoft.com/office/drawing/2014/chart" uri="{C3380CC4-5D6E-409C-BE32-E72D297353CC}">
              <c16:uniqueId val="{00000005-AB67-4F80-BB90-3841474189C8}"/>
            </c:ext>
          </c:extLst>
        </c:ser>
        <c:ser>
          <c:idx val="3"/>
          <c:order val="3"/>
          <c:tx>
            <c:strRef>
              <c:f>Sheet1!$E$1</c:f>
              <c:strCache>
                <c:ptCount val="1"/>
                <c:pt idx="0">
                  <c:v>4-Delvis enig</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3.81</c:v>
                </c:pt>
              </c:strCache>
            </c:strRef>
          </c:cat>
          <c:val>
            <c:numRef>
              <c:f>Sheet1!$E$2</c:f>
              <c:numCache>
                <c:formatCode>General</c:formatCode>
                <c:ptCount val="1"/>
                <c:pt idx="0">
                  <c:v>34</c:v>
                </c:pt>
              </c:numCache>
            </c:numRef>
          </c:val>
          <c:extLst>
            <c:ext xmlns:c16="http://schemas.microsoft.com/office/drawing/2014/chart" uri="{C3380CC4-5D6E-409C-BE32-E72D297353CC}">
              <c16:uniqueId val="{00000007-AB67-4F80-BB90-3841474189C8}"/>
            </c:ext>
          </c:extLst>
        </c:ser>
        <c:ser>
          <c:idx val="4"/>
          <c:order val="4"/>
          <c:tx>
            <c:strRef>
              <c:f>Sheet1!$F$1</c:f>
              <c:strCache>
                <c:ptCount val="1"/>
                <c:pt idx="0">
                  <c:v>5-Helt enig</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3.81</c:v>
                </c:pt>
              </c:strCache>
            </c:strRef>
          </c:cat>
          <c:val>
            <c:numRef>
              <c:f>Sheet1!$F$2</c:f>
              <c:numCache>
                <c:formatCode>General</c:formatCode>
                <c:ptCount val="1"/>
                <c:pt idx="0">
                  <c:v>34</c:v>
                </c:pt>
              </c:numCache>
            </c:numRef>
          </c:val>
          <c:extLst>
            <c:ext xmlns:c16="http://schemas.microsoft.com/office/drawing/2014/chart" uri="{C3380CC4-5D6E-409C-BE32-E72D297353CC}">
              <c16:uniqueId val="{00000009-AB67-4F80-BB90-3841474189C8}"/>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5856372453272343E-3"/>
          <c:y val="0.8162921667098999"/>
          <c:w val="0.9948289990425109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0" i="0" u="none" strike="noStrike" baseline="0">
                <a:effectLst/>
              </a:rPr>
              <a:t>Støtte fra kolleger </a:t>
            </a:r>
            <a:endParaRPr lang="nb-NO" b="0" noProof="0" dirty="0"/>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AB67-4F80-BB90-3841474189C8}"/>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4.35</c:v>
                </c:pt>
              </c:strCache>
            </c:strRef>
          </c:cat>
          <c:val>
            <c:numRef>
              <c:f>Sheet1!$B$2</c:f>
              <c:numCache>
                <c:formatCode>General</c:formatCode>
                <c:ptCount val="1"/>
              </c:numCache>
            </c:numRef>
          </c:val>
          <c:extLst>
            <c:ext xmlns:c16="http://schemas.microsoft.com/office/drawing/2014/chart" uri="{C3380CC4-5D6E-409C-BE32-E72D297353CC}">
              <c16:uniqueId val="{00000001-AB67-4F80-BB90-3841474189C8}"/>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4.35</c:v>
                </c:pt>
              </c:strCache>
            </c:strRef>
          </c:cat>
          <c:val>
            <c:numRef>
              <c:f>Sheet1!$C$2</c:f>
              <c:numCache>
                <c:formatCode>General</c:formatCode>
                <c:ptCount val="1"/>
                <c:pt idx="0">
                  <c:v>3</c:v>
                </c:pt>
              </c:numCache>
            </c:numRef>
          </c:val>
          <c:extLst>
            <c:ext xmlns:c16="http://schemas.microsoft.com/office/drawing/2014/chart" uri="{C3380CC4-5D6E-409C-BE32-E72D297353CC}">
              <c16:uniqueId val="{00000003-AB67-4F80-BB90-3841474189C8}"/>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4.35</c:v>
                </c:pt>
              </c:strCache>
            </c:strRef>
          </c:cat>
          <c:val>
            <c:numRef>
              <c:f>Sheet1!$D$2</c:f>
              <c:numCache>
                <c:formatCode>General</c:formatCode>
                <c:ptCount val="1"/>
                <c:pt idx="0">
                  <c:v>11</c:v>
                </c:pt>
              </c:numCache>
            </c:numRef>
          </c:val>
          <c:extLst>
            <c:ext xmlns:c16="http://schemas.microsoft.com/office/drawing/2014/chart" uri="{C3380CC4-5D6E-409C-BE32-E72D297353CC}">
              <c16:uniqueId val="{00000005-AB67-4F80-BB90-3841474189C8}"/>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4.35</c:v>
                </c:pt>
              </c:strCache>
            </c:strRef>
          </c:cat>
          <c:val>
            <c:numRef>
              <c:f>Sheet1!$E$2</c:f>
              <c:numCache>
                <c:formatCode>General</c:formatCode>
                <c:ptCount val="1"/>
                <c:pt idx="0">
                  <c:v>32</c:v>
                </c:pt>
              </c:numCache>
            </c:numRef>
          </c:val>
          <c:extLst>
            <c:ext xmlns:c16="http://schemas.microsoft.com/office/drawing/2014/chart" uri="{C3380CC4-5D6E-409C-BE32-E72D297353CC}">
              <c16:uniqueId val="{00000007-AB67-4F80-BB90-3841474189C8}"/>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4.35</c:v>
                </c:pt>
              </c:strCache>
            </c:strRef>
          </c:cat>
          <c:val>
            <c:numRef>
              <c:f>Sheet1!$F$2</c:f>
              <c:numCache>
                <c:formatCode>General</c:formatCode>
                <c:ptCount val="1"/>
                <c:pt idx="0">
                  <c:v>54</c:v>
                </c:pt>
              </c:numCache>
            </c:numRef>
          </c:val>
          <c:extLst>
            <c:ext xmlns:c16="http://schemas.microsoft.com/office/drawing/2014/chart" uri="{C3380CC4-5D6E-409C-BE32-E72D297353CC}">
              <c16:uniqueId val="{00000009-AB67-4F80-BB90-3841474189C8}"/>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5856372453272343E-3"/>
          <c:y val="0.8162921667098999"/>
          <c:w val="0.9948289990425109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Kvalitativ jobbusikkerhet</a:t>
            </a:r>
          </a:p>
        </c:rich>
      </c:tx>
      <c:layout>
        <c:manualLayout>
          <c:xMode val="edge"/>
          <c:yMode val="edge"/>
          <c:x val="0.25636928772126277"/>
          <c:y val="3.4152867697975701E-2"/>
        </c:manualLayout>
      </c:layout>
      <c:overlay val="1"/>
      <c:spPr>
        <a:noFill/>
        <a:ln>
          <a:noFill/>
        </a:ln>
        <a:effectLst/>
      </c:spPr>
    </c:title>
    <c:autoTitleDeleted val="0"/>
    <c:plotArea>
      <c:layout>
        <c:manualLayout>
          <c:layoutTarget val="inner"/>
          <c:xMode val="edge"/>
          <c:yMode val="edge"/>
          <c:x val="0"/>
          <c:y val="2.3827480152249336E-2"/>
          <c:w val="0.68530254739614394"/>
          <c:h val="0.80503016710281372"/>
        </c:manualLayout>
      </c:layout>
      <c:barChart>
        <c:barDir val="bar"/>
        <c:grouping val="percentStacked"/>
        <c:varyColors val="0"/>
        <c:ser>
          <c:idx val="0"/>
          <c:order val="0"/>
          <c:tx>
            <c:strRef>
              <c:f>Sheet1!$B$1</c:f>
              <c:strCache>
                <c:ptCount val="1"/>
                <c:pt idx="0">
                  <c:v>1-Helt uenig</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61CE-48F2-9E35-0EEB0F258463}"/>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CE-48F2-9E35-0EEB0F258463}"/>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2.52</c:v>
                </c:pt>
              </c:strCache>
            </c:strRef>
          </c:cat>
          <c:val>
            <c:numRef>
              <c:f>Sheet1!$B$2</c:f>
              <c:numCache>
                <c:formatCode>General</c:formatCode>
                <c:ptCount val="1"/>
                <c:pt idx="0">
                  <c:v>31</c:v>
                </c:pt>
              </c:numCache>
            </c:numRef>
          </c:val>
          <c:extLst>
            <c:ext xmlns:c16="http://schemas.microsoft.com/office/drawing/2014/chart" uri="{C3380CC4-5D6E-409C-BE32-E72D297353CC}">
              <c16:uniqueId val="{00000001-61CE-48F2-9E35-0EEB0F258463}"/>
            </c:ext>
          </c:extLst>
        </c:ser>
        <c:ser>
          <c:idx val="1"/>
          <c:order val="1"/>
          <c:tx>
            <c:strRef>
              <c:f>Sheet1!$C$1</c:f>
              <c:strCache>
                <c:ptCount val="1"/>
                <c:pt idx="0">
                  <c:v>2-Litt uenig</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CE-48F2-9E35-0EEB0F258463}"/>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2.52</c:v>
                </c:pt>
              </c:strCache>
            </c:strRef>
          </c:cat>
          <c:val>
            <c:numRef>
              <c:f>Sheet1!$C$2</c:f>
              <c:numCache>
                <c:formatCode>General</c:formatCode>
                <c:ptCount val="1"/>
                <c:pt idx="0">
                  <c:v>18</c:v>
                </c:pt>
              </c:numCache>
            </c:numRef>
          </c:val>
          <c:extLst>
            <c:ext xmlns:c16="http://schemas.microsoft.com/office/drawing/2014/chart" uri="{C3380CC4-5D6E-409C-BE32-E72D297353CC}">
              <c16:uniqueId val="{00000003-61CE-48F2-9E35-0EEB0F258463}"/>
            </c:ext>
          </c:extLst>
        </c:ser>
        <c:ser>
          <c:idx val="2"/>
          <c:order val="2"/>
          <c:tx>
            <c:strRef>
              <c:f>Sheet1!$D$1</c:f>
              <c:strCache>
                <c:ptCount val="1"/>
                <c:pt idx="0">
                  <c:v>3-Hverken enig eller uenig</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CE-48F2-9E35-0EEB0F258463}"/>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2.52</c:v>
                </c:pt>
              </c:strCache>
            </c:strRef>
          </c:cat>
          <c:val>
            <c:numRef>
              <c:f>Sheet1!$D$2</c:f>
              <c:numCache>
                <c:formatCode>General</c:formatCode>
                <c:ptCount val="1"/>
                <c:pt idx="0">
                  <c:v>27</c:v>
                </c:pt>
              </c:numCache>
            </c:numRef>
          </c:val>
          <c:extLst>
            <c:ext xmlns:c16="http://schemas.microsoft.com/office/drawing/2014/chart" uri="{C3380CC4-5D6E-409C-BE32-E72D297353CC}">
              <c16:uniqueId val="{00000005-61CE-48F2-9E35-0EEB0F258463}"/>
            </c:ext>
          </c:extLst>
        </c:ser>
        <c:ser>
          <c:idx val="3"/>
          <c:order val="3"/>
          <c:tx>
            <c:strRef>
              <c:f>Sheet1!$E$1</c:f>
              <c:strCache>
                <c:ptCount val="1"/>
                <c:pt idx="0">
                  <c:v>4-Litt enig</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CE-48F2-9E35-0EEB0F258463}"/>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2.52</c:v>
                </c:pt>
              </c:strCache>
            </c:strRef>
          </c:cat>
          <c:val>
            <c:numRef>
              <c:f>Sheet1!$E$2</c:f>
              <c:numCache>
                <c:formatCode>General</c:formatCode>
                <c:ptCount val="1"/>
                <c:pt idx="0">
                  <c:v>17</c:v>
                </c:pt>
              </c:numCache>
            </c:numRef>
          </c:val>
          <c:extLst>
            <c:ext xmlns:c16="http://schemas.microsoft.com/office/drawing/2014/chart" uri="{C3380CC4-5D6E-409C-BE32-E72D297353CC}">
              <c16:uniqueId val="{00000007-61CE-48F2-9E35-0EEB0F258463}"/>
            </c:ext>
          </c:extLst>
        </c:ser>
        <c:ser>
          <c:idx val="4"/>
          <c:order val="4"/>
          <c:tx>
            <c:strRef>
              <c:f>Sheet1!$F$1</c:f>
              <c:strCache>
                <c:ptCount val="1"/>
                <c:pt idx="0">
                  <c:v>5-Helt enig</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CE-48F2-9E35-0EEB0F258463}"/>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2.52</c:v>
                </c:pt>
              </c:strCache>
            </c:strRef>
          </c:cat>
          <c:val>
            <c:numRef>
              <c:f>Sheet1!$F$2</c:f>
              <c:numCache>
                <c:formatCode>General</c:formatCode>
                <c:ptCount val="1"/>
                <c:pt idx="0">
                  <c:v>7</c:v>
                </c:pt>
              </c:numCache>
            </c:numRef>
          </c:val>
          <c:extLst>
            <c:ext xmlns:c16="http://schemas.microsoft.com/office/drawing/2014/chart" uri="{C3380CC4-5D6E-409C-BE32-E72D297353CC}">
              <c16:uniqueId val="{00000009-61CE-48F2-9E35-0EEB0F258463}"/>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3.1896770000457764E-2"/>
          <c:y val="0.8162921667098999"/>
          <c:w val="0.8309621810913085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noProof="0" dirty="0"/>
              <a:t>Opplæring</a:t>
            </a:r>
            <a:r>
              <a:rPr lang="nb-NO" noProof="0" dirty="0"/>
              <a:t>/kompetanseutvikling – krav</a:t>
            </a:r>
          </a:p>
        </c:rich>
      </c:tx>
      <c:layout>
        <c:manualLayout>
          <c:xMode val="edge"/>
          <c:yMode val="edge"/>
          <c:x val="0.15825645145797801"/>
          <c:y val="9.419792690389216E-3"/>
        </c:manualLayout>
      </c:layout>
      <c:overlay val="1"/>
      <c:spPr>
        <a:noFill/>
        <a:ln>
          <a:noFill/>
        </a:ln>
        <a:effectLst/>
      </c:spPr>
    </c:title>
    <c:autoTitleDeleted val="0"/>
    <c:plotArea>
      <c:layout>
        <c:manualLayout>
          <c:layoutTarget val="inner"/>
          <c:xMode val="edge"/>
          <c:yMode val="edge"/>
          <c:x val="0"/>
          <c:y val="8.0346381353260762E-2"/>
          <c:w val="0.68962798385817936"/>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7669-45BC-9B61-C88809745674}"/>
              </c:ext>
            </c:extLst>
          </c:dPt>
          <c:dLbls>
            <c:dLbl>
              <c:idx val="0"/>
              <c:layout>
                <c:manualLayout>
                  <c:x val="-3.7588512469263109E-18"/>
                  <c:y val="-0.153638204497318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69-45BC-9B61-C88809745674}"/>
                </c:ext>
              </c:extLst>
            </c:dLbl>
            <c:spPr>
              <a:noFill/>
              <a:ln>
                <a:noFill/>
              </a:ln>
              <a:effectLst/>
            </c:spPr>
            <c:txPr>
              <a:bodyPr wrap="square" lIns="38100" tIns="19050" rIns="38100" bIns="19050" anchor="ctr">
                <a:spAutoFit/>
              </a:bodyPr>
              <a:lstStyle/>
              <a:p>
                <a:pPr>
                  <a:defRPr sz="1200"/>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Gjennomsnitt
3.56</c:v>
                </c:pt>
              </c:strCache>
            </c:strRef>
          </c:cat>
          <c:val>
            <c:numRef>
              <c:f>Sheet1!$B$2</c:f>
              <c:numCache>
                <c:formatCode>General</c:formatCode>
                <c:ptCount val="1"/>
                <c:pt idx="0">
                  <c:v>1</c:v>
                </c:pt>
              </c:numCache>
            </c:numRef>
          </c:val>
          <c:extLst>
            <c:ext xmlns:c16="http://schemas.microsoft.com/office/drawing/2014/chart" uri="{C3380CC4-5D6E-409C-BE32-E72D297353CC}">
              <c16:uniqueId val="{00000001-7669-45BC-9B61-C88809745674}"/>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69-45BC-9B61-C8880974567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3.56</c:v>
                </c:pt>
              </c:strCache>
            </c:strRef>
          </c:cat>
          <c:val>
            <c:numRef>
              <c:f>Sheet1!$C$2</c:f>
              <c:numCache>
                <c:formatCode>General</c:formatCode>
                <c:ptCount val="1"/>
                <c:pt idx="0">
                  <c:v>5</c:v>
                </c:pt>
              </c:numCache>
            </c:numRef>
          </c:val>
          <c:extLst>
            <c:ext xmlns:c16="http://schemas.microsoft.com/office/drawing/2014/chart" uri="{C3380CC4-5D6E-409C-BE32-E72D297353CC}">
              <c16:uniqueId val="{00000003-7669-45BC-9B61-C88809745674}"/>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69-45BC-9B61-C8880974567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3.56</c:v>
                </c:pt>
              </c:strCache>
            </c:strRef>
          </c:cat>
          <c:val>
            <c:numRef>
              <c:f>Sheet1!$D$2</c:f>
              <c:numCache>
                <c:formatCode>General</c:formatCode>
                <c:ptCount val="1"/>
                <c:pt idx="0">
                  <c:v>40</c:v>
                </c:pt>
              </c:numCache>
            </c:numRef>
          </c:val>
          <c:extLst>
            <c:ext xmlns:c16="http://schemas.microsoft.com/office/drawing/2014/chart" uri="{C3380CC4-5D6E-409C-BE32-E72D297353CC}">
              <c16:uniqueId val="{00000005-7669-45BC-9B61-C88809745674}"/>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69-45BC-9B61-C8880974567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3.56</c:v>
                </c:pt>
              </c:strCache>
            </c:strRef>
          </c:cat>
          <c:val>
            <c:numRef>
              <c:f>Sheet1!$E$2</c:f>
              <c:numCache>
                <c:formatCode>General</c:formatCode>
                <c:ptCount val="1"/>
                <c:pt idx="0">
                  <c:v>43</c:v>
                </c:pt>
              </c:numCache>
            </c:numRef>
          </c:val>
          <c:extLst>
            <c:ext xmlns:c16="http://schemas.microsoft.com/office/drawing/2014/chart" uri="{C3380CC4-5D6E-409C-BE32-E72D297353CC}">
              <c16:uniqueId val="{00000007-7669-45BC-9B61-C88809745674}"/>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69-45BC-9B61-C8880974567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3.56</c:v>
                </c:pt>
              </c:strCache>
            </c:strRef>
          </c:cat>
          <c:val>
            <c:numRef>
              <c:f>Sheet1!$F$2</c:f>
              <c:numCache>
                <c:formatCode>General</c:formatCode>
                <c:ptCount val="1"/>
                <c:pt idx="0">
                  <c:v>10</c:v>
                </c:pt>
              </c:numCache>
            </c:numRef>
          </c:val>
          <c:extLst>
            <c:ext xmlns:c16="http://schemas.microsoft.com/office/drawing/2014/chart" uri="{C3380CC4-5D6E-409C-BE32-E72D297353CC}">
              <c16:uniqueId val="{00000009-7669-45BC-9B61-C88809745674}"/>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nb-NO" sz="1800" noProof="0" dirty="0"/>
              <a:t>Opplæring/kompetanseutvikling – mulighet</a:t>
            </a:r>
          </a:p>
        </c:rich>
      </c:tx>
      <c:layout>
        <c:manualLayout>
          <c:xMode val="edge"/>
          <c:yMode val="edge"/>
          <c:x val="0.13375000764137679"/>
          <c:y val="5.1229335988474074E-2"/>
        </c:manualLayout>
      </c:layout>
      <c:overlay val="0"/>
      <c:spPr>
        <a:noFill/>
        <a:ln>
          <a:noFill/>
        </a:ln>
        <a:effectLst/>
      </c:spPr>
    </c:title>
    <c:autoTitleDeleted val="0"/>
    <c:plotArea>
      <c:layout>
        <c:manualLayout>
          <c:layoutTarget val="inner"/>
          <c:xMode val="edge"/>
          <c:yMode val="edge"/>
          <c:x val="0"/>
          <c:y val="4.0904137273106822E-2"/>
          <c:w val="0.68867795145187471"/>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F36E-416B-9FF5-A554A906D9EF}"/>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6E-416B-9FF5-A554A906D9EF}"/>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3.46</c:v>
                </c:pt>
              </c:strCache>
            </c:strRef>
          </c:cat>
          <c:val>
            <c:numRef>
              <c:f>Sheet1!$B$2</c:f>
              <c:numCache>
                <c:formatCode>General</c:formatCode>
                <c:ptCount val="1"/>
                <c:pt idx="0">
                  <c:v>3</c:v>
                </c:pt>
              </c:numCache>
            </c:numRef>
          </c:val>
          <c:extLst>
            <c:ext xmlns:c16="http://schemas.microsoft.com/office/drawing/2014/chart" uri="{C3380CC4-5D6E-409C-BE32-E72D297353CC}">
              <c16:uniqueId val="{00000001-F36E-416B-9FF5-A554A906D9EF}"/>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6E-416B-9FF5-A554A906D9EF}"/>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3.46</c:v>
                </c:pt>
              </c:strCache>
            </c:strRef>
          </c:cat>
          <c:val>
            <c:numRef>
              <c:f>Sheet1!$C$2</c:f>
              <c:numCache>
                <c:formatCode>General</c:formatCode>
                <c:ptCount val="1"/>
                <c:pt idx="0">
                  <c:v>13</c:v>
                </c:pt>
              </c:numCache>
            </c:numRef>
          </c:val>
          <c:extLst>
            <c:ext xmlns:c16="http://schemas.microsoft.com/office/drawing/2014/chart" uri="{C3380CC4-5D6E-409C-BE32-E72D297353CC}">
              <c16:uniqueId val="{00000003-F36E-416B-9FF5-A554A906D9EF}"/>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6E-416B-9FF5-A554A906D9EF}"/>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3.46</c:v>
                </c:pt>
              </c:strCache>
            </c:strRef>
          </c:cat>
          <c:val>
            <c:numRef>
              <c:f>Sheet1!$D$2</c:f>
              <c:numCache>
                <c:formatCode>General</c:formatCode>
                <c:ptCount val="1"/>
                <c:pt idx="0">
                  <c:v>35</c:v>
                </c:pt>
              </c:numCache>
            </c:numRef>
          </c:val>
          <c:extLst>
            <c:ext xmlns:c16="http://schemas.microsoft.com/office/drawing/2014/chart" uri="{C3380CC4-5D6E-409C-BE32-E72D297353CC}">
              <c16:uniqueId val="{00000005-F36E-416B-9FF5-A554A906D9EF}"/>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6E-416B-9FF5-A554A906D9EF}"/>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3.46</c:v>
                </c:pt>
              </c:strCache>
            </c:strRef>
          </c:cat>
          <c:val>
            <c:numRef>
              <c:f>Sheet1!$E$2</c:f>
              <c:numCache>
                <c:formatCode>General</c:formatCode>
                <c:ptCount val="1"/>
                <c:pt idx="0">
                  <c:v>35</c:v>
                </c:pt>
              </c:numCache>
            </c:numRef>
          </c:val>
          <c:extLst>
            <c:ext xmlns:c16="http://schemas.microsoft.com/office/drawing/2014/chart" uri="{C3380CC4-5D6E-409C-BE32-E72D297353CC}">
              <c16:uniqueId val="{00000007-F36E-416B-9FF5-A554A906D9EF}"/>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6E-416B-9FF5-A554A906D9EF}"/>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3.46</c:v>
                </c:pt>
              </c:strCache>
            </c:strRef>
          </c:cat>
          <c:val>
            <c:numRef>
              <c:f>Sheet1!$F$2</c:f>
              <c:numCache>
                <c:formatCode>General</c:formatCode>
                <c:ptCount val="1"/>
                <c:pt idx="0">
                  <c:v>15</c:v>
                </c:pt>
              </c:numCache>
            </c:numRef>
          </c:val>
          <c:extLst>
            <c:ext xmlns:c16="http://schemas.microsoft.com/office/drawing/2014/chart" uri="{C3380CC4-5D6E-409C-BE32-E72D297353CC}">
              <c16:uniqueId val="{00000009-F36E-416B-9FF5-A554A906D9EF}"/>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0"/>
          <c:y val="0.8162921667098999"/>
          <c:w val="0.99877607822418213"/>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dirty="0"/>
              <a:t>Jobbkrav</a:t>
            </a:r>
          </a:p>
        </c:rich>
      </c:tx>
      <c:layout>
        <c:manualLayout>
          <c:xMode val="edge"/>
          <c:yMode val="edge"/>
          <c:x val="0.42268639361656674"/>
          <c:y val="0"/>
        </c:manualLayout>
      </c:layout>
      <c:overlay val="1"/>
      <c:spPr>
        <a:noFill/>
        <a:ln>
          <a:noFill/>
        </a:ln>
        <a:effectLst/>
      </c:spPr>
    </c:title>
    <c:autoTitleDeleted val="0"/>
    <c:plotArea>
      <c:layout>
        <c:manualLayout>
          <c:layoutTarget val="inner"/>
          <c:xMode val="edge"/>
          <c:yMode val="edge"/>
          <c:x val="7.5677830537077221E-3"/>
          <c:y val="1.4050644215608987E-2"/>
          <c:w val="0.77558230962184027"/>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7927-4EFF-9BAC-0ECFC1D56CE0}"/>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27-4EFF-9BAC-0ECFC1D56CE0}"/>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3.54</c:v>
                </c:pt>
              </c:strCache>
            </c:strRef>
          </c:cat>
          <c:val>
            <c:numRef>
              <c:f>Sheet1!$B$2</c:f>
              <c:numCache>
                <c:formatCode>0</c:formatCode>
                <c:ptCount val="1"/>
                <c:pt idx="0">
                  <c:v>2</c:v>
                </c:pt>
              </c:numCache>
            </c:numRef>
          </c:val>
          <c:extLst>
            <c:ext xmlns:c16="http://schemas.microsoft.com/office/drawing/2014/chart" uri="{C3380CC4-5D6E-409C-BE32-E72D297353CC}">
              <c16:uniqueId val="{00000001-7927-4EFF-9BAC-0ECFC1D56CE0}"/>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27-4EFF-9BAC-0ECFC1D56CE0}"/>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3.54</c:v>
                </c:pt>
              </c:strCache>
            </c:strRef>
          </c:cat>
          <c:val>
            <c:numRef>
              <c:f>Sheet1!$C$2</c:f>
              <c:numCache>
                <c:formatCode>0</c:formatCode>
                <c:ptCount val="1"/>
                <c:pt idx="0">
                  <c:v>8</c:v>
                </c:pt>
              </c:numCache>
            </c:numRef>
          </c:val>
          <c:extLst>
            <c:ext xmlns:c16="http://schemas.microsoft.com/office/drawing/2014/chart" uri="{C3380CC4-5D6E-409C-BE32-E72D297353CC}">
              <c16:uniqueId val="{00000003-7927-4EFF-9BAC-0ECFC1D56CE0}"/>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27-4EFF-9BAC-0ECFC1D56CE0}"/>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3.54</c:v>
                </c:pt>
              </c:strCache>
            </c:strRef>
          </c:cat>
          <c:val>
            <c:numRef>
              <c:f>Sheet1!$D$2</c:f>
              <c:numCache>
                <c:formatCode>0</c:formatCode>
                <c:ptCount val="1"/>
                <c:pt idx="0">
                  <c:v>43</c:v>
                </c:pt>
              </c:numCache>
            </c:numRef>
          </c:val>
          <c:extLst>
            <c:ext xmlns:c16="http://schemas.microsoft.com/office/drawing/2014/chart" uri="{C3380CC4-5D6E-409C-BE32-E72D297353CC}">
              <c16:uniqueId val="{00000005-7927-4EFF-9BAC-0ECFC1D56CE0}"/>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927-4EFF-9BAC-0ECFC1D56CE0}"/>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3.54</c:v>
                </c:pt>
              </c:strCache>
            </c:strRef>
          </c:cat>
          <c:val>
            <c:numRef>
              <c:f>Sheet1!$E$2</c:f>
              <c:numCache>
                <c:formatCode>0</c:formatCode>
                <c:ptCount val="1"/>
                <c:pt idx="0">
                  <c:v>27</c:v>
                </c:pt>
              </c:numCache>
            </c:numRef>
          </c:val>
          <c:extLst>
            <c:ext xmlns:c16="http://schemas.microsoft.com/office/drawing/2014/chart" uri="{C3380CC4-5D6E-409C-BE32-E72D297353CC}">
              <c16:uniqueId val="{00000007-7927-4EFF-9BAC-0ECFC1D56CE0}"/>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27-4EFF-9BAC-0ECFC1D56CE0}"/>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3.54</c:v>
                </c:pt>
              </c:strCache>
            </c:strRef>
          </c:cat>
          <c:val>
            <c:numRef>
              <c:f>Sheet1!$F$2</c:f>
              <c:numCache>
                <c:formatCode>0</c:formatCode>
                <c:ptCount val="1"/>
                <c:pt idx="0">
                  <c:v>20</c:v>
                </c:pt>
              </c:numCache>
            </c:numRef>
          </c:val>
          <c:extLst>
            <c:ext xmlns:c16="http://schemas.microsoft.com/office/drawing/2014/chart" uri="{C3380CC4-5D6E-409C-BE32-E72D297353CC}">
              <c16:uniqueId val="{00000009-7927-4EFF-9BAC-0ECFC1D56CE0}"/>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0"/>
          <c:y val="0.78696079276704756"/>
          <c:w val="1"/>
          <c:h val="0.16083526310603075"/>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ln>
    <a:effectLst/>
  </c:spPr>
  <c:txPr>
    <a:bodyPr/>
    <a:lstStyle/>
    <a:p>
      <a:pPr>
        <a:defRPr smtId="4294967295">
          <a:latin typeface="+mn-lt"/>
        </a:defRPr>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Sosialt klima</a:t>
            </a:r>
          </a:p>
        </c:rich>
      </c:tx>
      <c:layout>
        <c:manualLayout>
          <c:xMode val="edge"/>
          <c:yMode val="edge"/>
          <c:x val="0.2621295273964836"/>
          <c:y val="5.1229301546963556E-2"/>
        </c:manualLayout>
      </c:layout>
      <c:overlay val="1"/>
      <c:spPr>
        <a:noFill/>
        <a:ln>
          <a:noFill/>
        </a:ln>
        <a:effectLst/>
      </c:spPr>
    </c:title>
    <c:autoTitleDeleted val="0"/>
    <c:plotArea>
      <c:layout>
        <c:manualLayout>
          <c:layoutTarget val="inner"/>
          <c:xMode val="edge"/>
          <c:yMode val="edge"/>
          <c:x val="4.9149310574493517E-3"/>
          <c:y val="3.23658928487391E-2"/>
          <c:w val="0.64531974077544196"/>
          <c:h val="0.80503016710281372"/>
        </c:manualLayout>
      </c:layout>
      <c:barChart>
        <c:barDir val="bar"/>
        <c:grouping val="percentStacked"/>
        <c:varyColors val="0"/>
        <c:ser>
          <c:idx val="0"/>
          <c:order val="0"/>
          <c:tx>
            <c:strRef>
              <c:f>Sheet1!$B$1</c:f>
              <c:strCache>
                <c:ptCount val="1"/>
                <c:pt idx="0">
                  <c:v>1-Svært lite eller ikke i det hele tatt</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9237-4E20-BC23-1B42C1185964}"/>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37-4E20-BC23-1B42C118596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4.30</c:v>
                </c:pt>
              </c:strCache>
            </c:strRef>
          </c:cat>
          <c:val>
            <c:numRef>
              <c:f>Sheet1!$B$2</c:f>
              <c:numCache>
                <c:formatCode>General</c:formatCode>
                <c:ptCount val="1"/>
                <c:pt idx="0">
                  <c:v>1</c:v>
                </c:pt>
              </c:numCache>
            </c:numRef>
          </c:val>
          <c:extLst>
            <c:ext xmlns:c16="http://schemas.microsoft.com/office/drawing/2014/chart" uri="{C3380CC4-5D6E-409C-BE32-E72D297353CC}">
              <c16:uniqueId val="{00000001-9237-4E20-BC23-1B42C1185964}"/>
            </c:ext>
          </c:extLst>
        </c:ser>
        <c:ser>
          <c:idx val="1"/>
          <c:order val="1"/>
          <c:tx>
            <c:strRef>
              <c:f>Sheet1!$C$1</c:f>
              <c:strCache>
                <c:ptCount val="1"/>
                <c:pt idx="0">
                  <c:v>2-Nokså lite</c:v>
                </c:pt>
              </c:strCache>
            </c:strRef>
          </c:tx>
          <c:spPr>
            <a:solidFill>
              <a:schemeClr val="accent2"/>
            </a:solidFill>
            <a:ln w="19050">
              <a:solidFill>
                <a:schemeClr val="bg1"/>
              </a:solidFill>
            </a:ln>
            <a:effectLst/>
          </c:spPr>
          <c:invertIfNegative val="0"/>
          <c:dLbls>
            <c:dLbl>
              <c:idx val="0"/>
              <c:layout>
                <c:manualLayout>
                  <c:x val="1.6383103524831154E-3"/>
                  <c:y val="-0.1536872323403454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37-4E20-BC23-1B42C118596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4.30</c:v>
                </c:pt>
              </c:strCache>
            </c:strRef>
          </c:cat>
          <c:val>
            <c:numRef>
              <c:f>Sheet1!$C$2</c:f>
              <c:numCache>
                <c:formatCode>General</c:formatCode>
                <c:ptCount val="1"/>
                <c:pt idx="0">
                  <c:v>2</c:v>
                </c:pt>
              </c:numCache>
            </c:numRef>
          </c:val>
          <c:extLst>
            <c:ext xmlns:c16="http://schemas.microsoft.com/office/drawing/2014/chart" uri="{C3380CC4-5D6E-409C-BE32-E72D297353CC}">
              <c16:uniqueId val="{00000003-9237-4E20-BC23-1B42C1185964}"/>
            </c:ext>
          </c:extLst>
        </c:ser>
        <c:ser>
          <c:idx val="2"/>
          <c:order val="2"/>
          <c:tx>
            <c:strRef>
              <c:f>Sheet1!$D$1</c:f>
              <c:strCache>
                <c:ptCount val="1"/>
                <c:pt idx="0">
                  <c:v>3-Noe</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37-4E20-BC23-1B42C118596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4.30</c:v>
                </c:pt>
              </c:strCache>
            </c:strRef>
          </c:cat>
          <c:val>
            <c:numRef>
              <c:f>Sheet1!$D$2</c:f>
              <c:numCache>
                <c:formatCode>General</c:formatCode>
                <c:ptCount val="1"/>
                <c:pt idx="0">
                  <c:v>16</c:v>
                </c:pt>
              </c:numCache>
            </c:numRef>
          </c:val>
          <c:extLst>
            <c:ext xmlns:c16="http://schemas.microsoft.com/office/drawing/2014/chart" uri="{C3380CC4-5D6E-409C-BE32-E72D297353CC}">
              <c16:uniqueId val="{00000005-9237-4E20-BC23-1B42C1185964}"/>
            </c:ext>
          </c:extLst>
        </c:ser>
        <c:ser>
          <c:idx val="3"/>
          <c:order val="3"/>
          <c:tx>
            <c:strRef>
              <c:f>Sheet1!$E$1</c:f>
              <c:strCache>
                <c:ptCount val="1"/>
                <c:pt idx="0">
                  <c:v>4-Nokså meget</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37-4E20-BC23-1B42C118596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4.30</c:v>
                </c:pt>
              </c:strCache>
            </c:strRef>
          </c:cat>
          <c:val>
            <c:numRef>
              <c:f>Sheet1!$E$2</c:f>
              <c:numCache>
                <c:formatCode>General</c:formatCode>
                <c:ptCount val="1"/>
                <c:pt idx="0">
                  <c:v>28</c:v>
                </c:pt>
              </c:numCache>
            </c:numRef>
          </c:val>
          <c:extLst>
            <c:ext xmlns:c16="http://schemas.microsoft.com/office/drawing/2014/chart" uri="{C3380CC4-5D6E-409C-BE32-E72D297353CC}">
              <c16:uniqueId val="{00000007-9237-4E20-BC23-1B42C1185964}"/>
            </c:ext>
          </c:extLst>
        </c:ser>
        <c:ser>
          <c:idx val="4"/>
          <c:order val="4"/>
          <c:tx>
            <c:strRef>
              <c:f>Sheet1!$F$1</c:f>
              <c:strCache>
                <c:ptCount val="1"/>
                <c:pt idx="0">
                  <c:v>5-Svært meget</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37-4E20-BC23-1B42C118596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4.30</c:v>
                </c:pt>
              </c:strCache>
            </c:strRef>
          </c:cat>
          <c:val>
            <c:numRef>
              <c:f>Sheet1!$F$2</c:f>
              <c:numCache>
                <c:formatCode>General</c:formatCode>
                <c:ptCount val="1"/>
                <c:pt idx="0">
                  <c:v>53</c:v>
                </c:pt>
              </c:numCache>
            </c:numRef>
          </c:val>
          <c:extLst>
            <c:ext xmlns:c16="http://schemas.microsoft.com/office/drawing/2014/chart" uri="{C3380CC4-5D6E-409C-BE32-E72D297353CC}">
              <c16:uniqueId val="{00000009-9237-4E20-BC23-1B42C1185964}"/>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0"/>
          <c:y val="0.83336829296168558"/>
          <c:w val="0.7719830611609634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Psykologisk trygghet</a:t>
            </a:r>
          </a:p>
        </c:rich>
      </c:tx>
      <c:layout>
        <c:manualLayout>
          <c:xMode val="edge"/>
          <c:yMode val="edge"/>
          <c:x val="0.21873071437564626"/>
          <c:y val="5.1229301546963556E-2"/>
        </c:manualLayout>
      </c:layout>
      <c:overlay val="1"/>
      <c:spPr>
        <a:noFill/>
        <a:ln>
          <a:noFill/>
        </a:ln>
        <a:effectLst/>
      </c:spPr>
    </c:title>
    <c:autoTitleDeleted val="0"/>
    <c:plotArea>
      <c:layout>
        <c:manualLayout>
          <c:layoutTarget val="inner"/>
          <c:xMode val="edge"/>
          <c:yMode val="edge"/>
          <c:x val="4.9149316914795464E-3"/>
          <c:y val="6.751242075257324E-3"/>
          <c:w val="0.64368138445756695"/>
          <c:h val="0.80503016710281372"/>
        </c:manualLayout>
      </c:layout>
      <c:barChart>
        <c:barDir val="bar"/>
        <c:grouping val="percentStacked"/>
        <c:varyColors val="0"/>
        <c:ser>
          <c:idx val="0"/>
          <c:order val="0"/>
          <c:tx>
            <c:strRef>
              <c:f>Sheet1!$B$1</c:f>
              <c:strCache>
                <c:ptCount val="1"/>
                <c:pt idx="0">
                  <c:v>1-Veldig uenig</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32C4-4D65-9FFC-D52CD628881D}"/>
              </c:ext>
            </c:extLst>
          </c:dPt>
          <c:cat>
            <c:strRef>
              <c:f>Sheet1!$A$2</c:f>
              <c:strCache>
                <c:ptCount val="1"/>
                <c:pt idx="0">
                  <c:v>Gjennomsnitt
6.20</c:v>
                </c:pt>
              </c:strCache>
            </c:strRef>
          </c:cat>
          <c:val>
            <c:numRef>
              <c:f>Sheet1!$B$2</c:f>
              <c:numCache>
                <c:formatCode>General</c:formatCode>
                <c:ptCount val="1"/>
              </c:numCache>
            </c:numRef>
          </c:val>
          <c:extLst>
            <c:ext xmlns:c16="http://schemas.microsoft.com/office/drawing/2014/chart" uri="{C3380CC4-5D6E-409C-BE32-E72D297353CC}">
              <c16:uniqueId val="{00000001-32C4-4D65-9FFC-D52CD628881D}"/>
            </c:ext>
          </c:extLst>
        </c:ser>
        <c:ser>
          <c:idx val="1"/>
          <c:order val="1"/>
          <c:tx>
            <c:strRef>
              <c:f>Sheet1!$C$1</c:f>
              <c:strCache>
                <c:ptCount val="1"/>
                <c:pt idx="0">
                  <c:v>2</c:v>
                </c:pt>
              </c:strCache>
            </c:strRef>
          </c:tx>
          <c:spPr>
            <a:solidFill>
              <a:schemeClr val="accent2"/>
            </a:solidFill>
            <a:ln w="19050">
              <a:solidFill>
                <a:schemeClr val="bg1"/>
              </a:solidFill>
            </a:ln>
            <a:effectLst/>
          </c:spPr>
          <c:invertIfNegative val="0"/>
          <c:dLbls>
            <c:dLbl>
              <c:idx val="0"/>
              <c:layout>
                <c:manualLayout>
                  <c:x val="6.4500415898681719E-8"/>
                  <c:y val="-0.14514430931203484"/>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15:layout>
                    <c:manualLayout>
                      <c:w val="1.9766152452151006E-2"/>
                      <c:h val="0.16743443388932588"/>
                    </c:manualLayout>
                  </c15:layout>
                </c:ext>
                <c:ext xmlns:c16="http://schemas.microsoft.com/office/drawing/2014/chart" uri="{C3380CC4-5D6E-409C-BE32-E72D297353CC}">
                  <c16:uniqueId val="{00000002-32C4-4D65-9FFC-D52CD628881D}"/>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6.20</c:v>
                </c:pt>
              </c:strCache>
            </c:strRef>
          </c:cat>
          <c:val>
            <c:numRef>
              <c:f>Sheet1!$C$2</c:f>
              <c:numCache>
                <c:formatCode>General</c:formatCode>
                <c:ptCount val="1"/>
                <c:pt idx="0">
                  <c:v>1</c:v>
                </c:pt>
              </c:numCache>
            </c:numRef>
          </c:val>
          <c:extLst>
            <c:ext xmlns:c16="http://schemas.microsoft.com/office/drawing/2014/chart" uri="{C3380CC4-5D6E-409C-BE32-E72D297353CC}">
              <c16:uniqueId val="{00000003-32C4-4D65-9FFC-D52CD628881D}"/>
            </c:ext>
          </c:extLst>
        </c:ser>
        <c:ser>
          <c:idx val="2"/>
          <c:order val="2"/>
          <c:tx>
            <c:strRef>
              <c:f>Sheet1!$D$1</c:f>
              <c:strCache>
                <c:ptCount val="1"/>
                <c:pt idx="0">
                  <c:v>3</c:v>
                </c:pt>
              </c:strCache>
            </c:strRef>
          </c:tx>
          <c:spPr>
            <a:solidFill>
              <a:schemeClr val="accent3"/>
            </a:solidFill>
            <a:ln w="15875">
              <a:solidFill>
                <a:schemeClr val="bg1"/>
              </a:solidFill>
            </a:ln>
            <a:effectLst/>
          </c:spPr>
          <c:invertIfNegative val="0"/>
          <c:dLbls>
            <c:dLbl>
              <c:idx val="0"/>
              <c:layout>
                <c:manualLayout>
                  <c:x val="3.2766211276530309E-3"/>
                  <c:y val="-0.145148343115306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C4-4D65-9FFC-D52CD628881D}"/>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6.20</c:v>
                </c:pt>
              </c:strCache>
            </c:strRef>
          </c:cat>
          <c:val>
            <c:numRef>
              <c:f>Sheet1!$D$2</c:f>
              <c:numCache>
                <c:formatCode>General</c:formatCode>
                <c:ptCount val="1"/>
                <c:pt idx="0">
                  <c:v>2</c:v>
                </c:pt>
              </c:numCache>
            </c:numRef>
          </c:val>
          <c:extLst>
            <c:ext xmlns:c16="http://schemas.microsoft.com/office/drawing/2014/chart" uri="{C3380CC4-5D6E-409C-BE32-E72D297353CC}">
              <c16:uniqueId val="{00000005-32C4-4D65-9FFC-D52CD628881D}"/>
            </c:ext>
          </c:extLst>
        </c:ser>
        <c:ser>
          <c:idx val="3"/>
          <c:order val="3"/>
          <c:tx>
            <c:strRef>
              <c:f>Sheet1!$E$1</c:f>
              <c:strCache>
                <c:ptCount val="1"/>
                <c:pt idx="0">
                  <c:v>4</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C4-4D65-9FFC-D52CD628881D}"/>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6.20</c:v>
                </c:pt>
              </c:strCache>
            </c:strRef>
          </c:cat>
          <c:val>
            <c:numRef>
              <c:f>Sheet1!$E$2</c:f>
              <c:numCache>
                <c:formatCode>General</c:formatCode>
                <c:ptCount val="1"/>
                <c:pt idx="0">
                  <c:v>5</c:v>
                </c:pt>
              </c:numCache>
            </c:numRef>
          </c:val>
          <c:extLst>
            <c:ext xmlns:c16="http://schemas.microsoft.com/office/drawing/2014/chart" uri="{C3380CC4-5D6E-409C-BE32-E72D297353CC}">
              <c16:uniqueId val="{00000007-32C4-4D65-9FFC-D52CD628881D}"/>
            </c:ext>
          </c:extLst>
        </c:ser>
        <c:ser>
          <c:idx val="4"/>
          <c:order val="4"/>
          <c:tx>
            <c:strRef>
              <c:f>Sheet1!$F$1</c:f>
              <c:strCache>
                <c:ptCount val="1"/>
                <c:pt idx="0">
                  <c:v>5</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C4-4D65-9FFC-D52CD628881D}"/>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6.20</c:v>
                </c:pt>
              </c:strCache>
            </c:strRef>
          </c:cat>
          <c:val>
            <c:numRef>
              <c:f>Sheet1!$F$2</c:f>
              <c:numCache>
                <c:formatCode>General</c:formatCode>
                <c:ptCount val="1"/>
                <c:pt idx="0">
                  <c:v>15</c:v>
                </c:pt>
              </c:numCache>
            </c:numRef>
          </c:val>
          <c:extLst>
            <c:ext xmlns:c16="http://schemas.microsoft.com/office/drawing/2014/chart" uri="{C3380CC4-5D6E-409C-BE32-E72D297353CC}">
              <c16:uniqueId val="{00000009-32C4-4D65-9FFC-D52CD628881D}"/>
            </c:ext>
          </c:extLst>
        </c:ser>
        <c:ser>
          <c:idx val="5"/>
          <c:order val="5"/>
          <c:tx>
            <c:strRef>
              <c:f>Sheet1!$G$1</c:f>
              <c:strCache>
                <c:ptCount val="1"/>
                <c:pt idx="0">
                  <c:v>6</c:v>
                </c:pt>
              </c:strCache>
            </c:strRef>
          </c:tx>
          <c:spPr>
            <a:solidFill>
              <a:srgbClr val="008739"/>
            </a:solidFill>
            <a:ln w="15875">
              <a:solidFill>
                <a:schemeClr val="bg1"/>
              </a:solidFill>
            </a:ln>
            <a:effectLst/>
          </c:spPr>
          <c:invertIfNegative val="0"/>
          <c:dPt>
            <c:idx val="0"/>
            <c:invertIfNegative val="0"/>
            <c:bubble3D val="0"/>
            <c:spPr>
              <a:solidFill>
                <a:srgbClr val="008938"/>
              </a:solidFill>
              <a:ln w="15875">
                <a:solidFill>
                  <a:schemeClr val="bg1"/>
                </a:solidFill>
              </a:ln>
              <a:effectLst/>
            </c:spPr>
            <c:extLst>
              <c:ext xmlns:c16="http://schemas.microsoft.com/office/drawing/2014/chart" uri="{C3380CC4-5D6E-409C-BE32-E72D297353CC}">
                <c16:uniqueId val="{0000000B-32C4-4D65-9FFC-D52CD628881D}"/>
              </c:ext>
            </c:extLst>
          </c:dPt>
          <c:dLbls>
            <c:dLbl>
              <c:idx val="0"/>
              <c:layout>
                <c:manualLayout>
                  <c:x val="3.6560045555233955E-3"/>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C4-4D65-9FFC-D52CD62888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6.20</c:v>
                </c:pt>
              </c:strCache>
            </c:strRef>
          </c:cat>
          <c:val>
            <c:numRef>
              <c:f>Sheet1!$G$2</c:f>
              <c:numCache>
                <c:formatCode>General</c:formatCode>
                <c:ptCount val="1"/>
                <c:pt idx="0">
                  <c:v>22</c:v>
                </c:pt>
              </c:numCache>
            </c:numRef>
          </c:val>
          <c:extLst>
            <c:ext xmlns:c16="http://schemas.microsoft.com/office/drawing/2014/chart" uri="{C3380CC4-5D6E-409C-BE32-E72D297353CC}">
              <c16:uniqueId val="{0000000C-32C4-4D65-9FFC-D52CD628881D}"/>
            </c:ext>
          </c:extLst>
        </c:ser>
        <c:ser>
          <c:idx val="6"/>
          <c:order val="6"/>
          <c:tx>
            <c:strRef>
              <c:f>Sheet1!$H$1</c:f>
              <c:strCache>
                <c:ptCount val="1"/>
                <c:pt idx="0">
                  <c:v>7-Veldig enig</c:v>
                </c:pt>
              </c:strCache>
            </c:strRef>
          </c:tx>
          <c:spPr>
            <a:solidFill>
              <a:srgbClr val="AEECBB"/>
            </a:solidFill>
            <a:ln w="19050">
              <a:solidFill>
                <a:schemeClr val="bg1"/>
              </a:solidFill>
            </a:ln>
            <a:effectLst/>
          </c:spPr>
          <c:invertIfNegative val="0"/>
          <c:dLbls>
            <c:dLbl>
              <c:idx val="0"/>
              <c:layout>
                <c:manualLayout>
                  <c:x val="1.8280022777616978E-3"/>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2C4-4D65-9FFC-D52CD62888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6.20</c:v>
                </c:pt>
              </c:strCache>
            </c:strRef>
          </c:cat>
          <c:val>
            <c:numRef>
              <c:f>Sheet1!$H$2</c:f>
              <c:numCache>
                <c:formatCode>General</c:formatCode>
                <c:ptCount val="1"/>
                <c:pt idx="0">
                  <c:v>55</c:v>
                </c:pt>
              </c:numCache>
            </c:numRef>
          </c:val>
          <c:extLst>
            <c:ext xmlns:c16="http://schemas.microsoft.com/office/drawing/2014/chart" uri="{C3380CC4-5D6E-409C-BE32-E72D297353CC}">
              <c16:uniqueId val="{0000000E-32C4-4D65-9FFC-D52CD628881D}"/>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0"/>
          <c:y val="0.79067720833921595"/>
          <c:w val="0.67532270848082432"/>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0" i="0" u="none" strike="noStrike" baseline="0">
                <a:effectLst/>
              </a:rPr>
              <a:t>Innovasjonskultur</a:t>
            </a:r>
            <a:endParaRPr lang="nb-NO" b="0" noProof="0" dirty="0"/>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AB67-4F80-BB90-3841474189C8}"/>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3.88</c:v>
                </c:pt>
              </c:strCache>
            </c:strRef>
          </c:cat>
          <c:val>
            <c:numRef>
              <c:f>Sheet1!$B$2</c:f>
              <c:numCache>
                <c:formatCode>General</c:formatCode>
                <c:ptCount val="1"/>
                <c:pt idx="0">
                  <c:v>1</c:v>
                </c:pt>
              </c:numCache>
            </c:numRef>
          </c:val>
          <c:extLst>
            <c:ext xmlns:c16="http://schemas.microsoft.com/office/drawing/2014/chart" uri="{C3380CC4-5D6E-409C-BE32-E72D297353CC}">
              <c16:uniqueId val="{00000001-AB67-4F80-BB90-3841474189C8}"/>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3.88</c:v>
                </c:pt>
              </c:strCache>
            </c:strRef>
          </c:cat>
          <c:val>
            <c:numRef>
              <c:f>Sheet1!$C$2</c:f>
              <c:numCache>
                <c:formatCode>General</c:formatCode>
                <c:ptCount val="1"/>
                <c:pt idx="0">
                  <c:v>4</c:v>
                </c:pt>
              </c:numCache>
            </c:numRef>
          </c:val>
          <c:extLst>
            <c:ext xmlns:c16="http://schemas.microsoft.com/office/drawing/2014/chart" uri="{C3380CC4-5D6E-409C-BE32-E72D297353CC}">
              <c16:uniqueId val="{00000003-AB67-4F80-BB90-3841474189C8}"/>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3.88</c:v>
                </c:pt>
              </c:strCache>
            </c:strRef>
          </c:cat>
          <c:val>
            <c:numRef>
              <c:f>Sheet1!$D$2</c:f>
              <c:numCache>
                <c:formatCode>General</c:formatCode>
                <c:ptCount val="1"/>
                <c:pt idx="0">
                  <c:v>30</c:v>
                </c:pt>
              </c:numCache>
            </c:numRef>
          </c:val>
          <c:extLst>
            <c:ext xmlns:c16="http://schemas.microsoft.com/office/drawing/2014/chart" uri="{C3380CC4-5D6E-409C-BE32-E72D297353CC}">
              <c16:uniqueId val="{00000005-AB67-4F80-BB90-3841474189C8}"/>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3.88</c:v>
                </c:pt>
              </c:strCache>
            </c:strRef>
          </c:cat>
          <c:val>
            <c:numRef>
              <c:f>Sheet1!$E$2</c:f>
              <c:numCache>
                <c:formatCode>General</c:formatCode>
                <c:ptCount val="1"/>
                <c:pt idx="0">
                  <c:v>37</c:v>
                </c:pt>
              </c:numCache>
            </c:numRef>
          </c:val>
          <c:extLst>
            <c:ext xmlns:c16="http://schemas.microsoft.com/office/drawing/2014/chart" uri="{C3380CC4-5D6E-409C-BE32-E72D297353CC}">
              <c16:uniqueId val="{00000007-AB67-4F80-BB90-3841474189C8}"/>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3.88</c:v>
                </c:pt>
              </c:strCache>
            </c:strRef>
          </c:cat>
          <c:val>
            <c:numRef>
              <c:f>Sheet1!$F$2</c:f>
              <c:numCache>
                <c:formatCode>General</c:formatCode>
                <c:ptCount val="1"/>
                <c:pt idx="0">
                  <c:v>28</c:v>
                </c:pt>
              </c:numCache>
            </c:numRef>
          </c:val>
          <c:extLst>
            <c:ext xmlns:c16="http://schemas.microsoft.com/office/drawing/2014/chart" uri="{C3380CC4-5D6E-409C-BE32-E72D297353CC}">
              <c16:uniqueId val="{00000009-AB67-4F80-BB90-3841474189C8}"/>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5856372453272343E-3"/>
          <c:y val="0.8162921667098999"/>
          <c:w val="0.9948289990425109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0" i="0" u="none" strike="noStrike" baseline="0">
                <a:effectLst/>
              </a:rPr>
              <a:t>Konflikt</a:t>
            </a:r>
            <a:endParaRPr lang="nb-NO" b="0" noProof="0" dirty="0"/>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1-Stemmer ikke</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AB67-4F80-BB90-3841474189C8}"/>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1.78</c:v>
                </c:pt>
              </c:strCache>
            </c:strRef>
          </c:cat>
          <c:val>
            <c:numRef>
              <c:f>Sheet1!$B$2</c:f>
              <c:numCache>
                <c:formatCode>General</c:formatCode>
                <c:ptCount val="1"/>
                <c:pt idx="0">
                  <c:v>54</c:v>
                </c:pt>
              </c:numCache>
            </c:numRef>
          </c:val>
          <c:extLst>
            <c:ext xmlns:c16="http://schemas.microsoft.com/office/drawing/2014/chart" uri="{C3380CC4-5D6E-409C-BE32-E72D297353CC}">
              <c16:uniqueId val="{00000001-AB67-4F80-BB90-3841474189C8}"/>
            </c:ext>
          </c:extLst>
        </c:ser>
        <c:ser>
          <c:idx val="1"/>
          <c:order val="1"/>
          <c:tx>
            <c:strRef>
              <c:f>Sheet1!$C$1</c:f>
              <c:strCache>
                <c:ptCount val="1"/>
                <c:pt idx="0">
                  <c:v>2</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1.78</c:v>
                </c:pt>
              </c:strCache>
            </c:strRef>
          </c:cat>
          <c:val>
            <c:numRef>
              <c:f>Sheet1!$C$2</c:f>
              <c:numCache>
                <c:formatCode>General</c:formatCode>
                <c:ptCount val="1"/>
                <c:pt idx="0">
                  <c:v>27</c:v>
                </c:pt>
              </c:numCache>
            </c:numRef>
          </c:val>
          <c:extLst>
            <c:ext xmlns:c16="http://schemas.microsoft.com/office/drawing/2014/chart" uri="{C3380CC4-5D6E-409C-BE32-E72D297353CC}">
              <c16:uniqueId val="{00000003-AB67-4F80-BB90-3841474189C8}"/>
            </c:ext>
          </c:extLst>
        </c:ser>
        <c:ser>
          <c:idx val="2"/>
          <c:order val="2"/>
          <c:tx>
            <c:strRef>
              <c:f>Sheet1!$D$1</c:f>
              <c:strCache>
                <c:ptCount val="1"/>
                <c:pt idx="0">
                  <c:v>3</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1.78</c:v>
                </c:pt>
              </c:strCache>
            </c:strRef>
          </c:cat>
          <c:val>
            <c:numRef>
              <c:f>Sheet1!$D$2</c:f>
              <c:numCache>
                <c:formatCode>General</c:formatCode>
                <c:ptCount val="1"/>
                <c:pt idx="0">
                  <c:v>8</c:v>
                </c:pt>
              </c:numCache>
            </c:numRef>
          </c:val>
          <c:extLst>
            <c:ext xmlns:c16="http://schemas.microsoft.com/office/drawing/2014/chart" uri="{C3380CC4-5D6E-409C-BE32-E72D297353CC}">
              <c16:uniqueId val="{00000005-AB67-4F80-BB90-3841474189C8}"/>
            </c:ext>
          </c:extLst>
        </c:ser>
        <c:ser>
          <c:idx val="3"/>
          <c:order val="3"/>
          <c:tx>
            <c:strRef>
              <c:f>Sheet1!$E$1</c:f>
              <c:strCache>
                <c:ptCount val="1"/>
                <c:pt idx="0">
                  <c:v>4</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1.78</c:v>
                </c:pt>
              </c:strCache>
            </c:strRef>
          </c:cat>
          <c:val>
            <c:numRef>
              <c:f>Sheet1!$E$2</c:f>
              <c:numCache>
                <c:formatCode>General</c:formatCode>
                <c:ptCount val="1"/>
                <c:pt idx="0">
                  <c:v>8</c:v>
                </c:pt>
              </c:numCache>
            </c:numRef>
          </c:val>
          <c:extLst>
            <c:ext xmlns:c16="http://schemas.microsoft.com/office/drawing/2014/chart" uri="{C3380CC4-5D6E-409C-BE32-E72D297353CC}">
              <c16:uniqueId val="{00000007-AB67-4F80-BB90-3841474189C8}"/>
            </c:ext>
          </c:extLst>
        </c:ser>
        <c:ser>
          <c:idx val="4"/>
          <c:order val="4"/>
          <c:tx>
            <c:strRef>
              <c:f>Sheet1!$F$1</c:f>
              <c:strCache>
                <c:ptCount val="1"/>
                <c:pt idx="0">
                  <c:v>5-Stemmer helt</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1.78</c:v>
                </c:pt>
              </c:strCache>
            </c:strRef>
          </c:cat>
          <c:val>
            <c:numRef>
              <c:f>Sheet1!$F$2</c:f>
              <c:numCache>
                <c:formatCode>General</c:formatCode>
                <c:ptCount val="1"/>
                <c:pt idx="0">
                  <c:v>3</c:v>
                </c:pt>
              </c:numCache>
            </c:numRef>
          </c:val>
          <c:extLst>
            <c:ext xmlns:c16="http://schemas.microsoft.com/office/drawing/2014/chart" uri="{C3380CC4-5D6E-409C-BE32-E72D297353CC}">
              <c16:uniqueId val="{00000009-AB67-4F80-BB90-3841474189C8}"/>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5856372453272343E-3"/>
          <c:y val="0.8162921667098999"/>
          <c:w val="0.91474528120516829"/>
          <c:h val="0.1747255333024075"/>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4889440536499"/>
          <c:y val="4.6489864587783813E-2"/>
          <c:w val="0.42432326078414917"/>
          <c:h val="0.90702027082443237"/>
        </c:manualLayout>
      </c:layout>
      <c:barChart>
        <c:barDir val="bar"/>
        <c:grouping val="clustered"/>
        <c:varyColors val="0"/>
        <c:ser>
          <c:idx val="0"/>
          <c:order val="0"/>
          <c:tx>
            <c:strRef>
              <c:f>'Ark1'!$B$1</c:f>
              <c:strCache>
                <c:ptCount val="1"/>
                <c:pt idx="0">
                  <c:v>Serie 1</c:v>
                </c:pt>
              </c:strCache>
            </c:strRef>
          </c:tx>
          <c:spPr>
            <a:solidFill>
              <a:srgbClr val="00AFEF"/>
            </a:solidFill>
            <a:ln>
              <a:solidFill>
                <a:schemeClr val="tx2"/>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'Ark1'!$A$2:$A$4</c:f>
              <c:strCache>
                <c:ptCount val="3"/>
                <c:pt idx="0">
                  <c:v>Kunder, klienter, elever eller andre som ikke er ansatt på din arbeidsplass</c:v>
                </c:pt>
                <c:pt idx="1">
                  <c:v>En kollega på arbeidsplassen </c:v>
                </c:pt>
                <c:pt idx="2">
                  <c:v>En overordnet på arbeidsplassen </c:v>
                </c:pt>
              </c:strCache>
            </c:strRef>
          </c:cat>
          <c:val>
            <c:numRef>
              <c:f>'Ark1'!$B$2:$B$4</c:f>
              <c:numCache>
                <c:formatCode>0</c:formatCode>
                <c:ptCount val="3"/>
                <c:pt idx="0">
                  <c:v>19</c:v>
                </c:pt>
                <c:pt idx="1">
                  <c:v>78</c:v>
                </c:pt>
                <c:pt idx="2">
                  <c:v>15</c:v>
                </c:pt>
              </c:numCache>
            </c:numRef>
          </c:val>
          <c:extLst>
            <c:ext xmlns:c16="http://schemas.microsoft.com/office/drawing/2014/chart" uri="{C3380CC4-5D6E-409C-BE32-E72D297353CC}">
              <c16:uniqueId val="{00000002-E508-42D0-A26A-E68C5FD7676B}"/>
            </c:ext>
          </c:extLst>
        </c:ser>
        <c:dLbls>
          <c:showLegendKey val="0"/>
          <c:showVal val="0"/>
          <c:showCatName val="0"/>
          <c:showSerName val="0"/>
          <c:showPercent val="0"/>
          <c:showBubbleSize val="0"/>
        </c:dLbls>
        <c:gapWidth val="150"/>
        <c:overlap val="-25"/>
        <c:axId val="225865328"/>
        <c:axId val="2092579087"/>
      </c:barChart>
      <c:catAx>
        <c:axId val="225865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smtId="4294967295">
                <a:solidFill>
                  <a:srgbClr val="263A76"/>
                </a:solidFill>
                <a:latin typeface="+mn-lt"/>
                <a:ea typeface="+mn-ea"/>
                <a:cs typeface="+mn-cs"/>
              </a:defRPr>
            </a:pPr>
            <a:endParaRPr lang="nb-NO"/>
          </a:p>
        </c:txPr>
        <c:crossAx val="2092579087"/>
        <c:crosses val="autoZero"/>
        <c:auto val="0"/>
        <c:lblAlgn val="ctr"/>
        <c:lblOffset val="100"/>
        <c:noMultiLvlLbl val="0"/>
      </c:catAx>
      <c:valAx>
        <c:axId val="2092579087"/>
        <c:scaling>
          <c:orientation val="minMax"/>
          <c:max val="100"/>
        </c:scaling>
        <c:delete val="1"/>
        <c:axPos val="b"/>
        <c:numFmt formatCode="0" sourceLinked="1"/>
        <c:majorTickMark val="out"/>
        <c:minorTickMark val="none"/>
        <c:tickLblPos val="nextTo"/>
        <c:crossAx val="2258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52828550338745"/>
          <c:y val="5.8823518455028534E-2"/>
          <c:w val="0.62436825037002563"/>
          <c:h val="0.76964426690977028"/>
        </c:manualLayout>
      </c:layout>
      <c:barChart>
        <c:barDir val="bar"/>
        <c:grouping val="clustered"/>
        <c:varyColors val="0"/>
        <c:ser>
          <c:idx val="0"/>
          <c:order val="0"/>
          <c:tx>
            <c:strRef>
              <c:f>'Ark1'!$B$1</c:f>
              <c:strCache>
                <c:ptCount val="1"/>
                <c:pt idx="0">
                  <c:v>Serie 1</c:v>
                </c:pt>
              </c:strCache>
            </c:strRef>
          </c:tx>
          <c:spPr>
            <a:solidFill>
              <a:srgbClr val="00AFEF"/>
            </a:solidFill>
            <a:ln>
              <a:solidFill>
                <a:schemeClr val="tx2"/>
              </a:solidFill>
            </a:ln>
            <a:effectLst/>
          </c:spPr>
          <c:invertIfNegative val="0"/>
          <c:dLbls>
            <c:numFmt formatCode="#,##0.00" sourceLinked="0"/>
            <c:spPr>
              <a:noFill/>
              <a:ln>
                <a:noFill/>
              </a:ln>
              <a:effectLst/>
            </c:spPr>
            <c:txPr>
              <a:bodyPr wrap="square" lIns="38100" tIns="19050" rIns="38100" bIns="19050" anchor="ctr">
                <a:spAutoFit/>
              </a:bodyPr>
              <a:lstStyle/>
              <a:p>
                <a:pPr>
                  <a:defRPr sz="12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'Ark1'!$A$2:$A$8</c:f>
              <c:strCache>
                <c:ptCount val="7"/>
                <c:pt idx="0">
                  <c:v>Fjernarbeid</c:v>
                </c:pt>
                <c:pt idx="1">
                  <c:v>Hjemmekontor</c:v>
                </c:pt>
                <c:pt idx="2">
                  <c:v>Åpent kontorlandskap</c:v>
                </c:pt>
                <c:pt idx="3">
                  <c:v>Kontor med kun èn arbeidsstasjon</c:v>
                </c:pt>
                <c:pt idx="4">
                  <c:v>Kontor med 2-3 arbeidsstasjoner</c:v>
                </c:pt>
                <c:pt idx="5">
                  <c:v>Fleksikontor ("shared seating", "hot desk" etc.)</c:v>
                </c:pt>
                <c:pt idx="6">
                  <c:v>Aktivitetsbasert arbeid (mulighet til å veksle mellom ulike soner på arbeidsstedet)</c:v>
                </c:pt>
              </c:strCache>
            </c:strRef>
          </c:cat>
          <c:val>
            <c:numRef>
              <c:f>'Ark1'!$B$2:$B$8</c:f>
              <c:numCache>
                <c:formatCode>General</c:formatCode>
                <c:ptCount val="7"/>
                <c:pt idx="0">
                  <c:v>4.33</c:v>
                </c:pt>
                <c:pt idx="1">
                  <c:v>4.57</c:v>
                </c:pt>
                <c:pt idx="2">
                  <c:v>3.4</c:v>
                </c:pt>
                <c:pt idx="3">
                  <c:v>4.53</c:v>
                </c:pt>
                <c:pt idx="4">
                  <c:v>3.77</c:v>
                </c:pt>
                <c:pt idx="5">
                  <c:v>2.68</c:v>
                </c:pt>
                <c:pt idx="6">
                  <c:v>3.41</c:v>
                </c:pt>
              </c:numCache>
            </c:numRef>
          </c:val>
          <c:extLst>
            <c:ext xmlns:c16="http://schemas.microsoft.com/office/drawing/2014/chart" uri="{C3380CC4-5D6E-409C-BE32-E72D297353CC}">
              <c16:uniqueId val="{00000004-7801-42CD-98C4-7911AA85A336}"/>
            </c:ext>
          </c:extLst>
        </c:ser>
        <c:dLbls>
          <c:showLegendKey val="0"/>
          <c:showVal val="0"/>
          <c:showCatName val="0"/>
          <c:showSerName val="0"/>
          <c:showPercent val="0"/>
          <c:showBubbleSize val="0"/>
        </c:dLbls>
        <c:gapWidth val="106"/>
        <c:axId val="2079433663"/>
        <c:axId val="2080079951"/>
      </c:barChart>
      <c:catAx>
        <c:axId val="2079433663"/>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smtId="4294967295">
                <a:solidFill>
                  <a:schemeClr val="tx1"/>
                </a:solidFill>
                <a:latin typeface="+mn-lt"/>
                <a:ea typeface="+mn-ea"/>
                <a:cs typeface="+mn-cs"/>
              </a:defRPr>
            </a:pPr>
            <a:endParaRPr lang="nb-NO"/>
          </a:p>
        </c:txPr>
        <c:crossAx val="2080079951"/>
        <c:crosses val="autoZero"/>
        <c:auto val="0"/>
        <c:lblAlgn val="ctr"/>
        <c:lblOffset val="100"/>
        <c:noMultiLvlLbl val="0"/>
      </c:catAx>
      <c:valAx>
        <c:axId val="2080079951"/>
        <c:scaling>
          <c:orientation val="minMax"/>
          <c:min val="1"/>
        </c:scaling>
        <c:delete val="1"/>
        <c:axPos val="b"/>
        <c:numFmt formatCode="General" sourceLinked="1"/>
        <c:majorTickMark val="none"/>
        <c:minorTickMark val="none"/>
        <c:tickLblPos val="nextTo"/>
        <c:crossAx val="2079433663"/>
        <c:crosses val="autoZero"/>
        <c:crossBetween val="between"/>
        <c:majorUnit val="1"/>
      </c:valAx>
      <c:spPr>
        <a:noFill/>
        <a:ln w="2222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Jobbengasjement</a:t>
            </a:r>
          </a:p>
        </c:rich>
      </c:tx>
      <c:layout>
        <c:manualLayout>
          <c:xMode val="edge"/>
          <c:yMode val="edge"/>
          <c:x val="0.27743663153955206"/>
          <c:y val="5.3408373399626202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6.3885011004444665E-3"/>
          <c:y val="3.9087239483987402E-2"/>
          <c:w val="0.66913915073429409"/>
          <c:h val="0.80503016710281372"/>
        </c:manualLayout>
      </c:layout>
      <c:barChart>
        <c:barDir val="bar"/>
        <c:grouping val="percentStacked"/>
        <c:varyColors val="0"/>
        <c:ser>
          <c:idx val="0"/>
          <c:order val="0"/>
          <c:tx>
            <c:strRef>
              <c:f>Sheet1!$B$1</c:f>
              <c:strCache>
                <c:ptCount val="1"/>
                <c:pt idx="0">
                  <c:v>1-Aldri i det siste året</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1-6902-2446-A1A5-626B691171A2}"/>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02-2446-A1A5-626B691171A2}"/>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5.46</c:v>
                </c:pt>
              </c:strCache>
            </c:strRef>
          </c:cat>
          <c:val>
            <c:numRef>
              <c:f>Sheet1!$B$2</c:f>
              <c:numCache>
                <c:formatCode>General</c:formatCode>
                <c:ptCount val="1"/>
                <c:pt idx="0">
                  <c:v>2</c:v>
                </c:pt>
              </c:numCache>
            </c:numRef>
          </c:val>
          <c:extLst>
            <c:ext xmlns:c16="http://schemas.microsoft.com/office/drawing/2014/chart" uri="{C3380CC4-5D6E-409C-BE32-E72D297353CC}">
              <c16:uniqueId val="{00000002-6902-2446-A1A5-626B691171A2}"/>
            </c:ext>
          </c:extLst>
        </c:ser>
        <c:ser>
          <c:idx val="1"/>
          <c:order val="1"/>
          <c:tx>
            <c:strRef>
              <c:f>Sheet1!$C$1</c:f>
              <c:strCache>
                <c:ptCount val="1"/>
                <c:pt idx="0">
                  <c:v>2-Noen ganger i det siste året</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02-2446-A1A5-626B691171A2}"/>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5.46</c:v>
                </c:pt>
              </c:strCache>
            </c:strRef>
          </c:cat>
          <c:val>
            <c:numRef>
              <c:f>Sheet1!$C$2</c:f>
              <c:numCache>
                <c:formatCode>General</c:formatCode>
                <c:ptCount val="1"/>
                <c:pt idx="0">
                  <c:v>5</c:v>
                </c:pt>
              </c:numCache>
            </c:numRef>
          </c:val>
          <c:extLst>
            <c:ext xmlns:c16="http://schemas.microsoft.com/office/drawing/2014/chart" uri="{C3380CC4-5D6E-409C-BE32-E72D297353CC}">
              <c16:uniqueId val="{00000004-6902-2446-A1A5-626B691171A2}"/>
            </c:ext>
          </c:extLst>
        </c:ser>
        <c:ser>
          <c:idx val="2"/>
          <c:order val="2"/>
          <c:tx>
            <c:strRef>
              <c:f>Sheet1!$D$1</c:f>
              <c:strCache>
                <c:ptCount val="1"/>
                <c:pt idx="0">
                  <c:v>3-Månedlig</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02-2446-A1A5-626B691171A2}"/>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5.46</c:v>
                </c:pt>
              </c:strCache>
            </c:strRef>
          </c:cat>
          <c:val>
            <c:numRef>
              <c:f>Sheet1!$D$2</c:f>
              <c:numCache>
                <c:formatCode>General</c:formatCode>
                <c:ptCount val="1"/>
                <c:pt idx="0">
                  <c:v>4</c:v>
                </c:pt>
              </c:numCache>
            </c:numRef>
          </c:val>
          <c:extLst>
            <c:ext xmlns:c16="http://schemas.microsoft.com/office/drawing/2014/chart" uri="{C3380CC4-5D6E-409C-BE32-E72D297353CC}">
              <c16:uniqueId val="{00000006-6902-2446-A1A5-626B691171A2}"/>
            </c:ext>
          </c:extLst>
        </c:ser>
        <c:ser>
          <c:idx val="3"/>
          <c:order val="3"/>
          <c:tx>
            <c:strRef>
              <c:f>Sheet1!$E$1</c:f>
              <c:strCache>
                <c:ptCount val="1"/>
                <c:pt idx="0">
                  <c:v>4-Noen ganger i måneden</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02-2446-A1A5-626B691171A2}"/>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5.46</c:v>
                </c:pt>
              </c:strCache>
            </c:strRef>
          </c:cat>
          <c:val>
            <c:numRef>
              <c:f>Sheet1!$E$2</c:f>
              <c:numCache>
                <c:formatCode>General</c:formatCode>
                <c:ptCount val="1"/>
                <c:pt idx="0">
                  <c:v>13</c:v>
                </c:pt>
              </c:numCache>
            </c:numRef>
          </c:val>
          <c:extLst>
            <c:ext xmlns:c16="http://schemas.microsoft.com/office/drawing/2014/chart" uri="{C3380CC4-5D6E-409C-BE32-E72D297353CC}">
              <c16:uniqueId val="{00000008-6902-2446-A1A5-626B691171A2}"/>
            </c:ext>
          </c:extLst>
        </c:ser>
        <c:ser>
          <c:idx val="4"/>
          <c:order val="4"/>
          <c:tx>
            <c:strRef>
              <c:f>Sheet1!$F$1</c:f>
              <c:strCache>
                <c:ptCount val="1"/>
                <c:pt idx="0">
                  <c:v>5-Ukentlig</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02-2446-A1A5-626B691171A2}"/>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5.46</c:v>
                </c:pt>
              </c:strCache>
            </c:strRef>
          </c:cat>
          <c:val>
            <c:numRef>
              <c:f>Sheet1!$F$2</c:f>
              <c:numCache>
                <c:formatCode>General</c:formatCode>
                <c:ptCount val="1"/>
                <c:pt idx="0">
                  <c:v>16</c:v>
                </c:pt>
              </c:numCache>
            </c:numRef>
          </c:val>
          <c:extLst>
            <c:ext xmlns:c16="http://schemas.microsoft.com/office/drawing/2014/chart" uri="{C3380CC4-5D6E-409C-BE32-E72D297353CC}">
              <c16:uniqueId val="{0000000A-6902-2446-A1A5-626B691171A2}"/>
            </c:ext>
          </c:extLst>
        </c:ser>
        <c:ser>
          <c:idx val="5"/>
          <c:order val="5"/>
          <c:tx>
            <c:strRef>
              <c:f>Sheet1!$G$1</c:f>
              <c:strCache>
                <c:ptCount val="1"/>
                <c:pt idx="0">
                  <c:v>6-Noen ganger i uka</c:v>
                </c:pt>
              </c:strCache>
            </c:strRef>
          </c:tx>
          <c:spPr>
            <a:solidFill>
              <a:srgbClr val="008739"/>
            </a:solidFill>
            <a:ln w="15875">
              <a:solidFill>
                <a:schemeClr val="bg1"/>
              </a:solidFill>
            </a:ln>
            <a:effectLst/>
          </c:spPr>
          <c:invertIfNegative val="0"/>
          <c:dPt>
            <c:idx val="0"/>
            <c:invertIfNegative val="0"/>
            <c:bubble3D val="0"/>
            <c:spPr>
              <a:solidFill>
                <a:srgbClr val="008938"/>
              </a:solidFill>
              <a:ln w="15875">
                <a:solidFill>
                  <a:schemeClr val="bg1"/>
                </a:solidFill>
              </a:ln>
              <a:effectLst/>
            </c:spPr>
            <c:extLst>
              <c:ext xmlns:c16="http://schemas.microsoft.com/office/drawing/2014/chart" uri="{C3380CC4-5D6E-409C-BE32-E72D297353CC}">
                <c16:uniqueId val="{0000000C-6902-2446-A1A5-626B691171A2}"/>
              </c:ext>
            </c:extLst>
          </c:dPt>
          <c:dLbls>
            <c:dLbl>
              <c:idx val="0"/>
              <c:layout>
                <c:manualLayout>
                  <c:x val="0"/>
                  <c:y val="-0.14514766633510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902-2446-A1A5-626B691171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5.46</c:v>
                </c:pt>
              </c:strCache>
            </c:strRef>
          </c:cat>
          <c:val>
            <c:numRef>
              <c:f>Sheet1!$G$2</c:f>
              <c:numCache>
                <c:formatCode>General</c:formatCode>
                <c:ptCount val="1"/>
                <c:pt idx="0">
                  <c:v>31</c:v>
                </c:pt>
              </c:numCache>
            </c:numRef>
          </c:val>
          <c:extLst>
            <c:ext xmlns:c16="http://schemas.microsoft.com/office/drawing/2014/chart" uri="{C3380CC4-5D6E-409C-BE32-E72D297353CC}">
              <c16:uniqueId val="{0000000D-6902-2446-A1A5-626B691171A2}"/>
            </c:ext>
          </c:extLst>
        </c:ser>
        <c:ser>
          <c:idx val="6"/>
          <c:order val="6"/>
          <c:tx>
            <c:strRef>
              <c:f>Sheet1!$H$1</c:f>
              <c:strCache>
                <c:ptCount val="1"/>
                <c:pt idx="0">
                  <c:v>7-Daglig</c:v>
                </c:pt>
              </c:strCache>
            </c:strRef>
          </c:tx>
          <c:spPr>
            <a:solidFill>
              <a:srgbClr val="AEECBB"/>
            </a:solidFill>
            <a:ln w="19050">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1D-49E1-BB1B-9C0A5DD87E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5.46</c:v>
                </c:pt>
              </c:strCache>
            </c:strRef>
          </c:cat>
          <c:val>
            <c:numRef>
              <c:f>Sheet1!$H$2</c:f>
              <c:numCache>
                <c:formatCode>General</c:formatCode>
                <c:ptCount val="1"/>
                <c:pt idx="0">
                  <c:v>30</c:v>
                </c:pt>
              </c:numCache>
            </c:numRef>
          </c:val>
          <c:extLst>
            <c:ext xmlns:c16="http://schemas.microsoft.com/office/drawing/2014/chart" uri="{C3380CC4-5D6E-409C-BE32-E72D297353CC}">
              <c16:uniqueId val="{0000000E-6902-2446-A1A5-626B691171A2}"/>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1.4374127476000049E-2"/>
          <c:y val="0.66841690732475711"/>
          <c:w val="0.86609890330311901"/>
          <c:h val="0.31204494833946228"/>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nb-NO" sz="1862" b="0" i="0" u="none" strike="noStrike" kern="1200" spc="0" baseline="0" noProof="0">
                <a:solidFill>
                  <a:schemeClr val="tx1">
                    <a:lumMod val="65000"/>
                    <a:lumOff val="35000"/>
                  </a:schemeClr>
                </a:solidFill>
                <a:latin typeface="+mn-lt"/>
                <a:ea typeface="+mn-ea"/>
                <a:cs typeface="+mn-cs"/>
              </a:defRPr>
            </a:pPr>
            <a:r>
              <a:rPr lang="nb-NO" noProof="0" dirty="0"/>
              <a:t>Organisasjonstilhørighet</a:t>
            </a:r>
          </a:p>
        </c:rich>
      </c:tx>
      <c:layout>
        <c:manualLayout>
          <c:xMode val="edge"/>
          <c:yMode val="edge"/>
          <c:x val="0.22870431514325018"/>
          <c:y val="5.1229301546963556E-2"/>
        </c:manualLayout>
      </c:layout>
      <c:overlay val="1"/>
      <c:spPr>
        <a:noFill/>
        <a:ln>
          <a:noFill/>
        </a:ln>
        <a:effectLst/>
      </c:spPr>
    </c:title>
    <c:autoTitleDeleted val="0"/>
    <c:plotArea>
      <c:layout>
        <c:manualLayout>
          <c:layoutTarget val="inner"/>
          <c:xMode val="edge"/>
          <c:yMode val="edge"/>
          <c:x val="1.2777002200888933E-2"/>
          <c:y val="4.0904109773233034E-2"/>
          <c:w val="0.66913915073429397"/>
          <c:h val="0.80503016710281372"/>
        </c:manualLayout>
      </c:layout>
      <c:barChart>
        <c:barDir val="bar"/>
        <c:grouping val="percentStacked"/>
        <c:varyColors val="0"/>
        <c:ser>
          <c:idx val="0"/>
          <c:order val="0"/>
          <c:tx>
            <c:strRef>
              <c:f>Sheet1!$B$1</c:f>
              <c:strCache>
                <c:ptCount val="1"/>
                <c:pt idx="0">
                  <c:v>1-Helt uenig</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1-86ED-AC41-975C-0361F4CAB07A}"/>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ED-AC41-975C-0361F4CAB07A}"/>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4.15</c:v>
                </c:pt>
              </c:strCache>
            </c:strRef>
          </c:cat>
          <c:val>
            <c:numRef>
              <c:f>Sheet1!$B$2</c:f>
              <c:numCache>
                <c:formatCode>General</c:formatCode>
                <c:ptCount val="1"/>
                <c:pt idx="0">
                  <c:v>2</c:v>
                </c:pt>
              </c:numCache>
            </c:numRef>
          </c:val>
          <c:extLst>
            <c:ext xmlns:c16="http://schemas.microsoft.com/office/drawing/2014/chart" uri="{C3380CC4-5D6E-409C-BE32-E72D297353CC}">
              <c16:uniqueId val="{00000002-86ED-AC41-975C-0361F4CAB07A}"/>
            </c:ext>
          </c:extLst>
        </c:ser>
        <c:ser>
          <c:idx val="1"/>
          <c:order val="1"/>
          <c:tx>
            <c:strRef>
              <c:f>Sheet1!$C$1</c:f>
              <c:strCache>
                <c:ptCount val="1"/>
                <c:pt idx="0">
                  <c:v>2-Delvis uenig</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ED-AC41-975C-0361F4CAB07A}"/>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4.15</c:v>
                </c:pt>
              </c:strCache>
            </c:strRef>
          </c:cat>
          <c:val>
            <c:numRef>
              <c:f>Sheet1!$C$2</c:f>
              <c:numCache>
                <c:formatCode>General</c:formatCode>
                <c:ptCount val="1"/>
                <c:pt idx="0">
                  <c:v>5</c:v>
                </c:pt>
              </c:numCache>
            </c:numRef>
          </c:val>
          <c:extLst>
            <c:ext xmlns:c16="http://schemas.microsoft.com/office/drawing/2014/chart" uri="{C3380CC4-5D6E-409C-BE32-E72D297353CC}">
              <c16:uniqueId val="{00000004-86ED-AC41-975C-0361F4CAB07A}"/>
            </c:ext>
          </c:extLst>
        </c:ser>
        <c:ser>
          <c:idx val="2"/>
          <c:order val="2"/>
          <c:tx>
            <c:strRef>
              <c:f>Sheet1!$D$1</c:f>
              <c:strCache>
                <c:ptCount val="1"/>
                <c:pt idx="0">
                  <c:v>3-Verken enig eller uenig</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ED-AC41-975C-0361F4CAB07A}"/>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4.15</c:v>
                </c:pt>
              </c:strCache>
            </c:strRef>
          </c:cat>
          <c:val>
            <c:numRef>
              <c:f>Sheet1!$D$2</c:f>
              <c:numCache>
                <c:formatCode>General</c:formatCode>
                <c:ptCount val="1"/>
                <c:pt idx="0">
                  <c:v>19</c:v>
                </c:pt>
              </c:numCache>
            </c:numRef>
          </c:val>
          <c:extLst>
            <c:ext xmlns:c16="http://schemas.microsoft.com/office/drawing/2014/chart" uri="{C3380CC4-5D6E-409C-BE32-E72D297353CC}">
              <c16:uniqueId val="{00000006-86ED-AC41-975C-0361F4CAB07A}"/>
            </c:ext>
          </c:extLst>
        </c:ser>
        <c:ser>
          <c:idx val="3"/>
          <c:order val="3"/>
          <c:tx>
            <c:strRef>
              <c:f>Sheet1!$E$1</c:f>
              <c:strCache>
                <c:ptCount val="1"/>
                <c:pt idx="0">
                  <c:v>4-Delvis enig</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ED-AC41-975C-0361F4CAB07A}"/>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4.15</c:v>
                </c:pt>
              </c:strCache>
            </c:strRef>
          </c:cat>
          <c:val>
            <c:numRef>
              <c:f>Sheet1!$E$2</c:f>
              <c:numCache>
                <c:formatCode>General</c:formatCode>
                <c:ptCount val="1"/>
                <c:pt idx="0">
                  <c:v>25</c:v>
                </c:pt>
              </c:numCache>
            </c:numRef>
          </c:val>
          <c:extLst>
            <c:ext xmlns:c16="http://schemas.microsoft.com/office/drawing/2014/chart" uri="{C3380CC4-5D6E-409C-BE32-E72D297353CC}">
              <c16:uniqueId val="{00000008-86ED-AC41-975C-0361F4CAB07A}"/>
            </c:ext>
          </c:extLst>
        </c:ser>
        <c:ser>
          <c:idx val="4"/>
          <c:order val="4"/>
          <c:tx>
            <c:strRef>
              <c:f>Sheet1!$F$1</c:f>
              <c:strCache>
                <c:ptCount val="1"/>
                <c:pt idx="0">
                  <c:v>5-Helt enig</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ED-AC41-975C-0361F4CAB07A}"/>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4.15</c:v>
                </c:pt>
              </c:strCache>
            </c:strRef>
          </c:cat>
          <c:val>
            <c:numRef>
              <c:f>Sheet1!$F$2</c:f>
              <c:numCache>
                <c:formatCode>General</c:formatCode>
                <c:ptCount val="1"/>
                <c:pt idx="0">
                  <c:v>49</c:v>
                </c:pt>
              </c:numCache>
            </c:numRef>
          </c:val>
          <c:extLst>
            <c:ext xmlns:c16="http://schemas.microsoft.com/office/drawing/2014/chart" uri="{C3380CC4-5D6E-409C-BE32-E72D297353CC}">
              <c16:uniqueId val="{0000000A-86ED-AC41-975C-0361F4CAB07A}"/>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3.1942505502222333E-3"/>
          <c:y val="0.72237147294326454"/>
          <c:w val="0.69999787469156305"/>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Intensjon om å slutte i jobben</a:t>
            </a:r>
          </a:p>
        </c:rich>
      </c:tx>
      <c:layout>
        <c:manualLayout>
          <c:xMode val="edge"/>
          <c:yMode val="edge"/>
          <c:x val="0.20838075979166942"/>
          <c:y val="3.4152867697975701E-2"/>
        </c:manualLayout>
      </c:layout>
      <c:overlay val="1"/>
      <c:spPr>
        <a:noFill/>
        <a:ln>
          <a:noFill/>
        </a:ln>
        <a:effectLst/>
      </c:spPr>
    </c:title>
    <c:autoTitleDeleted val="0"/>
    <c:plotArea>
      <c:layout>
        <c:manualLayout>
          <c:layoutTarget val="inner"/>
          <c:xMode val="edge"/>
          <c:yMode val="edge"/>
          <c:x val="4.7913770304403355E-3"/>
          <c:y val="1.5289458999751249E-2"/>
          <c:w val="0.67393044454798512"/>
          <c:h val="0.80503016710281372"/>
        </c:manualLayout>
      </c:layout>
      <c:barChart>
        <c:barDir val="bar"/>
        <c:grouping val="percentStacked"/>
        <c:varyColors val="0"/>
        <c:ser>
          <c:idx val="0"/>
          <c:order val="0"/>
          <c:tx>
            <c:strRef>
              <c:f>Sheet1!$B$1</c:f>
              <c:strCache>
                <c:ptCount val="1"/>
                <c:pt idx="0">
                  <c:v>1-Helt uenig</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1-3A91-EC44-99C2-10590DFD9254}"/>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91-EC44-99C2-10590DFD925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2.40</c:v>
                </c:pt>
              </c:strCache>
            </c:strRef>
          </c:cat>
          <c:val>
            <c:numRef>
              <c:f>Sheet1!$B$2</c:f>
              <c:numCache>
                <c:formatCode>General</c:formatCode>
                <c:ptCount val="1"/>
                <c:pt idx="0">
                  <c:v>40</c:v>
                </c:pt>
              </c:numCache>
            </c:numRef>
          </c:val>
          <c:extLst>
            <c:ext xmlns:c16="http://schemas.microsoft.com/office/drawing/2014/chart" uri="{C3380CC4-5D6E-409C-BE32-E72D297353CC}">
              <c16:uniqueId val="{00000002-3A91-EC44-99C2-10590DFD9254}"/>
            </c:ext>
          </c:extLst>
        </c:ser>
        <c:ser>
          <c:idx val="1"/>
          <c:order val="1"/>
          <c:tx>
            <c:strRef>
              <c:f>Sheet1!$C$1</c:f>
              <c:strCache>
                <c:ptCount val="1"/>
                <c:pt idx="0">
                  <c:v>2-Delvis uenig</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91-EC44-99C2-10590DFD925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2.40</c:v>
                </c:pt>
              </c:strCache>
            </c:strRef>
          </c:cat>
          <c:val>
            <c:numRef>
              <c:f>Sheet1!$C$2</c:f>
              <c:numCache>
                <c:formatCode>General</c:formatCode>
                <c:ptCount val="1"/>
                <c:pt idx="0">
                  <c:v>14</c:v>
                </c:pt>
              </c:numCache>
            </c:numRef>
          </c:val>
          <c:extLst>
            <c:ext xmlns:c16="http://schemas.microsoft.com/office/drawing/2014/chart" uri="{C3380CC4-5D6E-409C-BE32-E72D297353CC}">
              <c16:uniqueId val="{00000004-3A91-EC44-99C2-10590DFD9254}"/>
            </c:ext>
          </c:extLst>
        </c:ser>
        <c:ser>
          <c:idx val="2"/>
          <c:order val="2"/>
          <c:tx>
            <c:strRef>
              <c:f>Sheet1!$D$1</c:f>
              <c:strCache>
                <c:ptCount val="1"/>
                <c:pt idx="0">
                  <c:v>3-Verken enig eller uenig</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91-EC44-99C2-10590DFD925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2.40</c:v>
                </c:pt>
              </c:strCache>
            </c:strRef>
          </c:cat>
          <c:val>
            <c:numRef>
              <c:f>Sheet1!$D$2</c:f>
              <c:numCache>
                <c:formatCode>General</c:formatCode>
                <c:ptCount val="1"/>
                <c:pt idx="0">
                  <c:v>22</c:v>
                </c:pt>
              </c:numCache>
            </c:numRef>
          </c:val>
          <c:extLst>
            <c:ext xmlns:c16="http://schemas.microsoft.com/office/drawing/2014/chart" uri="{C3380CC4-5D6E-409C-BE32-E72D297353CC}">
              <c16:uniqueId val="{00000006-3A91-EC44-99C2-10590DFD9254}"/>
            </c:ext>
          </c:extLst>
        </c:ser>
        <c:ser>
          <c:idx val="3"/>
          <c:order val="3"/>
          <c:tx>
            <c:strRef>
              <c:f>Sheet1!$E$1</c:f>
              <c:strCache>
                <c:ptCount val="1"/>
                <c:pt idx="0">
                  <c:v>4-Delvis enig</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91-EC44-99C2-10590DFD925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2.40</c:v>
                </c:pt>
              </c:strCache>
            </c:strRef>
          </c:cat>
          <c:val>
            <c:numRef>
              <c:f>Sheet1!$E$2</c:f>
              <c:numCache>
                <c:formatCode>General</c:formatCode>
                <c:ptCount val="1"/>
                <c:pt idx="0">
                  <c:v>13</c:v>
                </c:pt>
              </c:numCache>
            </c:numRef>
          </c:val>
          <c:extLst>
            <c:ext xmlns:c16="http://schemas.microsoft.com/office/drawing/2014/chart" uri="{C3380CC4-5D6E-409C-BE32-E72D297353CC}">
              <c16:uniqueId val="{00000008-3A91-EC44-99C2-10590DFD9254}"/>
            </c:ext>
          </c:extLst>
        </c:ser>
        <c:ser>
          <c:idx val="4"/>
          <c:order val="4"/>
          <c:tx>
            <c:strRef>
              <c:f>Sheet1!$F$1</c:f>
              <c:strCache>
                <c:ptCount val="1"/>
                <c:pt idx="0">
                  <c:v>5-Helt enig</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91-EC44-99C2-10590DFD925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2.40</c:v>
                </c:pt>
              </c:strCache>
            </c:strRef>
          </c:cat>
          <c:val>
            <c:numRef>
              <c:f>Sheet1!$F$2</c:f>
              <c:numCache>
                <c:formatCode>General</c:formatCode>
                <c:ptCount val="1"/>
                <c:pt idx="0">
                  <c:v>10</c:v>
                </c:pt>
              </c:numCache>
            </c:numRef>
          </c:val>
          <c:extLst>
            <c:ext xmlns:c16="http://schemas.microsoft.com/office/drawing/2014/chart" uri="{C3380CC4-5D6E-409C-BE32-E72D297353CC}">
              <c16:uniqueId val="{0000000A-3A91-EC44-99C2-10590DFD9254}"/>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0"/>
          <c:y val="0.7052950390942766"/>
          <c:w val="0.72555193582321442"/>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Kontroll over avgjørelser</a:t>
            </a:r>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4D46-4302-876D-99EDA304718F}"/>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46-4302-876D-99EDA304718F}"/>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3.36</c:v>
                </c:pt>
              </c:strCache>
            </c:strRef>
          </c:cat>
          <c:val>
            <c:numRef>
              <c:f>Sheet1!$B$2</c:f>
              <c:numCache>
                <c:formatCode>General</c:formatCode>
                <c:ptCount val="1"/>
                <c:pt idx="0">
                  <c:v>4</c:v>
                </c:pt>
              </c:numCache>
            </c:numRef>
          </c:val>
          <c:extLst>
            <c:ext xmlns:c16="http://schemas.microsoft.com/office/drawing/2014/chart" uri="{C3380CC4-5D6E-409C-BE32-E72D297353CC}">
              <c16:uniqueId val="{00000001-4D46-4302-876D-99EDA304718F}"/>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46-4302-876D-99EDA304718F}"/>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3.36</c:v>
                </c:pt>
              </c:strCache>
            </c:strRef>
          </c:cat>
          <c:val>
            <c:numRef>
              <c:f>Sheet1!$C$2</c:f>
              <c:numCache>
                <c:formatCode>General</c:formatCode>
                <c:ptCount val="1"/>
                <c:pt idx="0">
                  <c:v>14</c:v>
                </c:pt>
              </c:numCache>
            </c:numRef>
          </c:val>
          <c:extLst>
            <c:ext xmlns:c16="http://schemas.microsoft.com/office/drawing/2014/chart" uri="{C3380CC4-5D6E-409C-BE32-E72D297353CC}">
              <c16:uniqueId val="{00000003-4D46-4302-876D-99EDA304718F}"/>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46-4302-876D-99EDA304718F}"/>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3.36</c:v>
                </c:pt>
              </c:strCache>
            </c:strRef>
          </c:cat>
          <c:val>
            <c:numRef>
              <c:f>Sheet1!$D$2</c:f>
              <c:numCache>
                <c:formatCode>General</c:formatCode>
                <c:ptCount val="1"/>
                <c:pt idx="0">
                  <c:v>35</c:v>
                </c:pt>
              </c:numCache>
            </c:numRef>
          </c:val>
          <c:extLst>
            <c:ext xmlns:c16="http://schemas.microsoft.com/office/drawing/2014/chart" uri="{C3380CC4-5D6E-409C-BE32-E72D297353CC}">
              <c16:uniqueId val="{00000005-4D46-4302-876D-99EDA304718F}"/>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46-4302-876D-99EDA304718F}"/>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3.36</c:v>
                </c:pt>
              </c:strCache>
            </c:strRef>
          </c:cat>
          <c:val>
            <c:numRef>
              <c:f>Sheet1!$E$2</c:f>
              <c:numCache>
                <c:formatCode>General</c:formatCode>
                <c:ptCount val="1"/>
                <c:pt idx="0">
                  <c:v>35</c:v>
                </c:pt>
              </c:numCache>
            </c:numRef>
          </c:val>
          <c:extLst>
            <c:ext xmlns:c16="http://schemas.microsoft.com/office/drawing/2014/chart" uri="{C3380CC4-5D6E-409C-BE32-E72D297353CC}">
              <c16:uniqueId val="{00000007-4D46-4302-876D-99EDA304718F}"/>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46-4302-876D-99EDA304718F}"/>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3.36</c:v>
                </c:pt>
              </c:strCache>
            </c:strRef>
          </c:cat>
          <c:val>
            <c:numRef>
              <c:f>Sheet1!$F$2</c:f>
              <c:numCache>
                <c:formatCode>General</c:formatCode>
                <c:ptCount val="1"/>
                <c:pt idx="0">
                  <c:v>12</c:v>
                </c:pt>
              </c:numCache>
            </c:numRef>
          </c:val>
          <c:extLst>
            <c:ext xmlns:c16="http://schemas.microsoft.com/office/drawing/2014/chart" uri="{C3380CC4-5D6E-409C-BE32-E72D297353CC}">
              <c16:uniqueId val="{00000009-4D46-4302-876D-99EDA304718F}"/>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5856372453272343E-3"/>
          <c:y val="0.8162921667098999"/>
          <c:w val="0.9948289990425109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a:t>Forventning om tilgjengelighet </a:t>
            </a:r>
            <a:endParaRPr lang="nb-NO" noProof="0" dirty="0"/>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AB67-4F80-BB90-3841474189C8}"/>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2.23</c:v>
                </c:pt>
              </c:strCache>
            </c:strRef>
          </c:cat>
          <c:val>
            <c:numRef>
              <c:f>Sheet1!$B$2</c:f>
              <c:numCache>
                <c:formatCode>General</c:formatCode>
                <c:ptCount val="1"/>
                <c:pt idx="0">
                  <c:v>35</c:v>
                </c:pt>
              </c:numCache>
            </c:numRef>
          </c:val>
          <c:extLst>
            <c:ext xmlns:c16="http://schemas.microsoft.com/office/drawing/2014/chart" uri="{C3380CC4-5D6E-409C-BE32-E72D297353CC}">
              <c16:uniqueId val="{00000001-AB67-4F80-BB90-3841474189C8}"/>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2.23</c:v>
                </c:pt>
              </c:strCache>
            </c:strRef>
          </c:cat>
          <c:val>
            <c:numRef>
              <c:f>Sheet1!$C$2</c:f>
              <c:numCache>
                <c:formatCode>General</c:formatCode>
                <c:ptCount val="1"/>
                <c:pt idx="0">
                  <c:v>25</c:v>
                </c:pt>
              </c:numCache>
            </c:numRef>
          </c:val>
          <c:extLst>
            <c:ext xmlns:c16="http://schemas.microsoft.com/office/drawing/2014/chart" uri="{C3380CC4-5D6E-409C-BE32-E72D297353CC}">
              <c16:uniqueId val="{00000003-AB67-4F80-BB90-3841474189C8}"/>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2.23</c:v>
                </c:pt>
              </c:strCache>
            </c:strRef>
          </c:cat>
          <c:val>
            <c:numRef>
              <c:f>Sheet1!$D$2</c:f>
              <c:numCache>
                <c:formatCode>General</c:formatCode>
                <c:ptCount val="1"/>
                <c:pt idx="0">
                  <c:v>27</c:v>
                </c:pt>
              </c:numCache>
            </c:numRef>
          </c:val>
          <c:extLst>
            <c:ext xmlns:c16="http://schemas.microsoft.com/office/drawing/2014/chart" uri="{C3380CC4-5D6E-409C-BE32-E72D297353CC}">
              <c16:uniqueId val="{00000005-AB67-4F80-BB90-3841474189C8}"/>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67-4F80-BB90-3841474189C8}"/>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2.23</c:v>
                </c:pt>
              </c:strCache>
            </c:strRef>
          </c:cat>
          <c:val>
            <c:numRef>
              <c:f>Sheet1!$E$2</c:f>
              <c:numCache>
                <c:formatCode>General</c:formatCode>
                <c:ptCount val="1"/>
                <c:pt idx="0">
                  <c:v>9</c:v>
                </c:pt>
              </c:numCache>
            </c:numRef>
          </c:val>
          <c:extLst>
            <c:ext xmlns:c16="http://schemas.microsoft.com/office/drawing/2014/chart" uri="{C3380CC4-5D6E-409C-BE32-E72D297353CC}">
              <c16:uniqueId val="{00000007-AB67-4F80-BB90-3841474189C8}"/>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67-4F80-BB90-3841474189C8}"/>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2.23</c:v>
                </c:pt>
              </c:strCache>
            </c:strRef>
          </c:cat>
          <c:val>
            <c:numRef>
              <c:f>Sheet1!$F$2</c:f>
              <c:numCache>
                <c:formatCode>General</c:formatCode>
                <c:ptCount val="1"/>
                <c:pt idx="0">
                  <c:v>5</c:v>
                </c:pt>
              </c:numCache>
            </c:numRef>
          </c:val>
          <c:extLst>
            <c:ext xmlns:c16="http://schemas.microsoft.com/office/drawing/2014/chart" uri="{C3380CC4-5D6E-409C-BE32-E72D297353CC}">
              <c16:uniqueId val="{00000009-AB67-4F80-BB90-3841474189C8}"/>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5856372453272343E-3"/>
          <c:y val="0.8162921667098999"/>
          <c:w val="0.9948289990425109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0" i="0" u="none" strike="noStrike" baseline="0">
                <a:effectLst/>
              </a:rPr>
              <a:t>Rolleklarhet</a:t>
            </a:r>
            <a:endParaRPr lang="nb-NO" b="0" dirty="0"/>
          </a:p>
        </c:rich>
      </c:tx>
      <c:overlay val="1"/>
      <c:spPr>
        <a:noFill/>
        <a:ln>
          <a:noFill/>
        </a:ln>
        <a:effectLst/>
      </c:spPr>
    </c:title>
    <c:autoTitleDeleted val="0"/>
    <c:plotArea>
      <c:layout>
        <c:manualLayout>
          <c:layoutTarget val="inner"/>
          <c:xMode val="edge"/>
          <c:yMode val="edge"/>
          <c:x val="7.5677830537077221E-3"/>
          <c:y val="1.4050644215608987E-2"/>
          <c:w val="0.77558230962184027"/>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41FE-489B-871A-BDC1E84D73A2}"/>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FE-489B-871A-BDC1E84D73A2}"/>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4.30</c:v>
                </c:pt>
              </c:strCache>
            </c:strRef>
          </c:cat>
          <c:val>
            <c:numRef>
              <c:f>Sheet1!$B$2</c:f>
              <c:numCache>
                <c:formatCode>General</c:formatCode>
                <c:ptCount val="1"/>
                <c:pt idx="0">
                  <c:v>1</c:v>
                </c:pt>
              </c:numCache>
            </c:numRef>
          </c:val>
          <c:extLst>
            <c:ext xmlns:c16="http://schemas.microsoft.com/office/drawing/2014/chart" uri="{C3380CC4-5D6E-409C-BE32-E72D297353CC}">
              <c16:uniqueId val="{00000001-41FE-489B-871A-BDC1E84D73A2}"/>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FE-489B-871A-BDC1E84D73A2}"/>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4.30</c:v>
                </c:pt>
              </c:strCache>
            </c:strRef>
          </c:cat>
          <c:val>
            <c:numRef>
              <c:f>Sheet1!$C$2</c:f>
              <c:numCache>
                <c:formatCode>General</c:formatCode>
                <c:ptCount val="1"/>
                <c:pt idx="0">
                  <c:v>3</c:v>
                </c:pt>
              </c:numCache>
            </c:numRef>
          </c:val>
          <c:extLst>
            <c:ext xmlns:c16="http://schemas.microsoft.com/office/drawing/2014/chart" uri="{C3380CC4-5D6E-409C-BE32-E72D297353CC}">
              <c16:uniqueId val="{00000003-41FE-489B-871A-BDC1E84D73A2}"/>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FE-489B-871A-BDC1E84D73A2}"/>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4.30</c:v>
                </c:pt>
              </c:strCache>
            </c:strRef>
          </c:cat>
          <c:val>
            <c:numRef>
              <c:f>Sheet1!$D$2</c:f>
              <c:numCache>
                <c:formatCode>General</c:formatCode>
                <c:ptCount val="1"/>
                <c:pt idx="0">
                  <c:v>13</c:v>
                </c:pt>
              </c:numCache>
            </c:numRef>
          </c:val>
          <c:extLst>
            <c:ext xmlns:c16="http://schemas.microsoft.com/office/drawing/2014/chart" uri="{C3380CC4-5D6E-409C-BE32-E72D297353CC}">
              <c16:uniqueId val="{00000005-41FE-489B-871A-BDC1E84D73A2}"/>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FE-489B-871A-BDC1E84D73A2}"/>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4.30</c:v>
                </c:pt>
              </c:strCache>
            </c:strRef>
          </c:cat>
          <c:val>
            <c:numRef>
              <c:f>Sheet1!$E$2</c:f>
              <c:numCache>
                <c:formatCode>General</c:formatCode>
                <c:ptCount val="1"/>
                <c:pt idx="0">
                  <c:v>31</c:v>
                </c:pt>
              </c:numCache>
            </c:numRef>
          </c:val>
          <c:extLst>
            <c:ext xmlns:c16="http://schemas.microsoft.com/office/drawing/2014/chart" uri="{C3380CC4-5D6E-409C-BE32-E72D297353CC}">
              <c16:uniqueId val="{00000007-41FE-489B-871A-BDC1E84D73A2}"/>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FE-489B-871A-BDC1E84D73A2}"/>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4.30</c:v>
                </c:pt>
              </c:strCache>
            </c:strRef>
          </c:cat>
          <c:val>
            <c:numRef>
              <c:f>Sheet1!$F$2</c:f>
              <c:numCache>
                <c:formatCode>General</c:formatCode>
                <c:ptCount val="1"/>
                <c:pt idx="0">
                  <c:v>51</c:v>
                </c:pt>
              </c:numCache>
            </c:numRef>
          </c:val>
          <c:extLst>
            <c:ext xmlns:c16="http://schemas.microsoft.com/office/drawing/2014/chart" uri="{C3380CC4-5D6E-409C-BE32-E72D297353CC}">
              <c16:uniqueId val="{00000009-41FE-489B-871A-BDC1E84D73A2}"/>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0"/>
          <c:y val="0.78696079276704756"/>
          <c:w val="1"/>
          <c:h val="0.16083526310603075"/>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ln>
    <a:effectLst/>
  </c:spPr>
  <c:txPr>
    <a:bodyPr/>
    <a:lstStyle/>
    <a:p>
      <a:pPr>
        <a:defRPr smtId="4294967295">
          <a:latin typeface="+mn-lt"/>
        </a:defRPr>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62" b="0" i="0" u="none" strike="noStrike" baseline="0">
                <a:effectLst/>
              </a:rPr>
              <a:t>Rollekonflikt</a:t>
            </a:r>
            <a:endParaRPr lang="nb-NO" b="0" i="0" noProof="0" dirty="0"/>
          </a:p>
        </c:rich>
      </c:tx>
      <c:overlay val="1"/>
      <c:spPr>
        <a:noFill/>
        <a:ln>
          <a:noFill/>
        </a:ln>
        <a:effectLst/>
      </c:spPr>
    </c:title>
    <c:autoTitleDeleted val="0"/>
    <c:plotArea>
      <c:layout>
        <c:manualLayout>
          <c:layoutTarget val="inner"/>
          <c:xMode val="edge"/>
          <c:yMode val="edge"/>
          <c:x val="4.0679012800436129E-3"/>
          <c:y val="4.9442326697726954E-2"/>
          <c:w val="0.7973752601340250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1BC5-4D4D-9D4E-A549F7815357}"/>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C5-4D4D-9D4E-A549F7815357}"/>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2.28</c:v>
                </c:pt>
              </c:strCache>
            </c:strRef>
          </c:cat>
          <c:val>
            <c:numRef>
              <c:f>Sheet1!$B$2</c:f>
              <c:numCache>
                <c:formatCode>General</c:formatCode>
                <c:ptCount val="1"/>
                <c:pt idx="0">
                  <c:v>25</c:v>
                </c:pt>
              </c:numCache>
            </c:numRef>
          </c:val>
          <c:extLst>
            <c:ext xmlns:c16="http://schemas.microsoft.com/office/drawing/2014/chart" uri="{C3380CC4-5D6E-409C-BE32-E72D297353CC}">
              <c16:uniqueId val="{00000001-1BC5-4D4D-9D4E-A549F7815357}"/>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C5-4D4D-9D4E-A549F7815357}"/>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2.28</c:v>
                </c:pt>
              </c:strCache>
            </c:strRef>
          </c:cat>
          <c:val>
            <c:numRef>
              <c:f>Sheet1!$C$2</c:f>
              <c:numCache>
                <c:formatCode>General</c:formatCode>
                <c:ptCount val="1"/>
                <c:pt idx="0">
                  <c:v>33</c:v>
                </c:pt>
              </c:numCache>
            </c:numRef>
          </c:val>
          <c:extLst>
            <c:ext xmlns:c16="http://schemas.microsoft.com/office/drawing/2014/chart" uri="{C3380CC4-5D6E-409C-BE32-E72D297353CC}">
              <c16:uniqueId val="{00000003-1BC5-4D4D-9D4E-A549F7815357}"/>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C5-4D4D-9D4E-A549F7815357}"/>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2.28</c:v>
                </c:pt>
              </c:strCache>
            </c:strRef>
          </c:cat>
          <c:val>
            <c:numRef>
              <c:f>Sheet1!$D$2</c:f>
              <c:numCache>
                <c:formatCode>General</c:formatCode>
                <c:ptCount val="1"/>
                <c:pt idx="0">
                  <c:v>34</c:v>
                </c:pt>
              </c:numCache>
            </c:numRef>
          </c:val>
          <c:extLst>
            <c:ext xmlns:c16="http://schemas.microsoft.com/office/drawing/2014/chart" uri="{C3380CC4-5D6E-409C-BE32-E72D297353CC}">
              <c16:uniqueId val="{00000005-1BC5-4D4D-9D4E-A549F7815357}"/>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C5-4D4D-9D4E-A549F7815357}"/>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2.28</c:v>
                </c:pt>
              </c:strCache>
            </c:strRef>
          </c:cat>
          <c:val>
            <c:numRef>
              <c:f>Sheet1!$E$2</c:f>
              <c:numCache>
                <c:formatCode>General</c:formatCode>
                <c:ptCount val="1"/>
                <c:pt idx="0">
                  <c:v>7</c:v>
                </c:pt>
              </c:numCache>
            </c:numRef>
          </c:val>
          <c:extLst>
            <c:ext xmlns:c16="http://schemas.microsoft.com/office/drawing/2014/chart" uri="{C3380CC4-5D6E-409C-BE32-E72D297353CC}">
              <c16:uniqueId val="{00000007-1BC5-4D4D-9D4E-A549F7815357}"/>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C5-4D4D-9D4E-A549F7815357}"/>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2.28</c:v>
                </c:pt>
              </c:strCache>
            </c:strRef>
          </c:cat>
          <c:val>
            <c:numRef>
              <c:f>Sheet1!$F$2</c:f>
              <c:numCache>
                <c:formatCode>General</c:formatCode>
                <c:ptCount val="1"/>
                <c:pt idx="0">
                  <c:v>2</c:v>
                </c:pt>
              </c:numCache>
            </c:numRef>
          </c:val>
          <c:extLst>
            <c:ext xmlns:c16="http://schemas.microsoft.com/office/drawing/2014/chart" uri="{C3380CC4-5D6E-409C-BE32-E72D297353CC}">
              <c16:uniqueId val="{00000009-1BC5-4D4D-9D4E-A549F7815357}"/>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5856372453272343E-3"/>
          <c:y val="0.8162921667098999"/>
          <c:w val="0.99482899904251099"/>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Unødvendige oppgaver</a:t>
            </a:r>
          </a:p>
        </c:rich>
      </c:tx>
      <c:layout>
        <c:manualLayout>
          <c:xMode val="edge"/>
          <c:yMode val="edge"/>
          <c:x val="0.2307246157373179"/>
          <c:y val="7.684395232044533E-2"/>
        </c:manualLayout>
      </c:layout>
      <c:overlay val="1"/>
      <c:spPr>
        <a:noFill/>
        <a:ln>
          <a:noFill/>
        </a:ln>
        <a:effectLst/>
      </c:spPr>
    </c:title>
    <c:autoTitleDeleted val="0"/>
    <c:plotArea>
      <c:layout>
        <c:manualLayout>
          <c:layoutTarget val="inner"/>
          <c:xMode val="edge"/>
          <c:yMode val="edge"/>
          <c:x val="0"/>
          <c:y val="0.19496984732054617"/>
          <c:w val="0.6819161529351830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5CC0-49B4-A4EC-C6484DF93394}"/>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C0-49B4-A4EC-C6484DF9339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2.55</c:v>
                </c:pt>
              </c:strCache>
            </c:strRef>
          </c:cat>
          <c:val>
            <c:numRef>
              <c:f>Sheet1!$B$2</c:f>
              <c:numCache>
                <c:formatCode>General</c:formatCode>
                <c:ptCount val="1"/>
                <c:pt idx="0">
                  <c:v>13</c:v>
                </c:pt>
              </c:numCache>
            </c:numRef>
          </c:val>
          <c:extLst>
            <c:ext xmlns:c16="http://schemas.microsoft.com/office/drawing/2014/chart" uri="{C3380CC4-5D6E-409C-BE32-E72D297353CC}">
              <c16:uniqueId val="{00000001-5CC0-49B4-A4EC-C6484DF93394}"/>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C0-49B4-A4EC-C6484DF9339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2.55</c:v>
                </c:pt>
              </c:strCache>
            </c:strRef>
          </c:cat>
          <c:val>
            <c:numRef>
              <c:f>Sheet1!$C$2</c:f>
              <c:numCache>
                <c:formatCode>General</c:formatCode>
                <c:ptCount val="1"/>
                <c:pt idx="0">
                  <c:v>33</c:v>
                </c:pt>
              </c:numCache>
            </c:numRef>
          </c:val>
          <c:extLst>
            <c:ext xmlns:c16="http://schemas.microsoft.com/office/drawing/2014/chart" uri="{C3380CC4-5D6E-409C-BE32-E72D297353CC}">
              <c16:uniqueId val="{00000003-5CC0-49B4-A4EC-C6484DF93394}"/>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C0-49B4-A4EC-C6484DF9339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2.55</c:v>
                </c:pt>
              </c:strCache>
            </c:strRef>
          </c:cat>
          <c:val>
            <c:numRef>
              <c:f>Sheet1!$D$2</c:f>
              <c:numCache>
                <c:formatCode>General</c:formatCode>
                <c:ptCount val="1"/>
                <c:pt idx="0">
                  <c:v>42</c:v>
                </c:pt>
              </c:numCache>
            </c:numRef>
          </c:val>
          <c:extLst>
            <c:ext xmlns:c16="http://schemas.microsoft.com/office/drawing/2014/chart" uri="{C3380CC4-5D6E-409C-BE32-E72D297353CC}">
              <c16:uniqueId val="{00000005-5CC0-49B4-A4EC-C6484DF93394}"/>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C0-49B4-A4EC-C6484DF93394}"/>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2.55</c:v>
                </c:pt>
              </c:strCache>
            </c:strRef>
          </c:cat>
          <c:val>
            <c:numRef>
              <c:f>Sheet1!$E$2</c:f>
              <c:numCache>
                <c:formatCode>General</c:formatCode>
                <c:ptCount val="1"/>
                <c:pt idx="0">
                  <c:v>10</c:v>
                </c:pt>
              </c:numCache>
            </c:numRef>
          </c:val>
          <c:extLst>
            <c:ext xmlns:c16="http://schemas.microsoft.com/office/drawing/2014/chart" uri="{C3380CC4-5D6E-409C-BE32-E72D297353CC}">
              <c16:uniqueId val="{00000007-5CC0-49B4-A4EC-C6484DF93394}"/>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C0-49B4-A4EC-C6484DF93394}"/>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2.55</c:v>
                </c:pt>
              </c:strCache>
            </c:strRef>
          </c:cat>
          <c:val>
            <c:numRef>
              <c:f>Sheet1!$F$2</c:f>
              <c:numCache>
                <c:formatCode>General</c:formatCode>
                <c:ptCount val="1"/>
                <c:pt idx="0">
                  <c:v>2</c:v>
                </c:pt>
              </c:numCache>
            </c:numRef>
          </c:val>
          <c:extLst>
            <c:ext xmlns:c16="http://schemas.microsoft.com/office/drawing/2014/chart" uri="{C3380CC4-5D6E-409C-BE32-E72D297353CC}">
              <c16:uniqueId val="{00000009-5CC0-49B4-A4EC-C6484DF93394}"/>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4.7455999513065427E-3"/>
          <c:y val="0.82483007603719172"/>
          <c:w val="0.80860239339911888"/>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Meningsfullhet</a:t>
            </a:r>
          </a:p>
        </c:rich>
      </c:tx>
      <c:layout>
        <c:manualLayout>
          <c:xMode val="edge"/>
          <c:yMode val="edge"/>
          <c:x val="0.28305366367234652"/>
          <c:y val="0"/>
        </c:manualLayout>
      </c:layout>
      <c:overlay val="1"/>
      <c:spPr>
        <a:noFill/>
        <a:ln>
          <a:noFill/>
        </a:ln>
        <a:effectLst/>
      </c:spPr>
    </c:title>
    <c:autoTitleDeleted val="0"/>
    <c:plotArea>
      <c:layout>
        <c:manualLayout>
          <c:layoutTarget val="inner"/>
          <c:xMode val="edge"/>
          <c:yMode val="edge"/>
          <c:x val="2.2657148285683448E-2"/>
          <c:y val="5.9767518471457483E-2"/>
          <c:w val="0.69450594737399451"/>
          <c:h val="0.80503016710281372"/>
        </c:manualLayout>
      </c:layout>
      <c:barChart>
        <c:barDir val="bar"/>
        <c:grouping val="percentStacked"/>
        <c:varyColors val="0"/>
        <c:ser>
          <c:idx val="0"/>
          <c:order val="0"/>
          <c:tx>
            <c:strRef>
              <c:f>Sheet1!$B$1</c:f>
              <c:strCache>
                <c:ptCount val="1"/>
                <c:pt idx="0">
                  <c:v>1-Ikke i det hele tatt</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2EB0-4FB2-8E6A-65492207FA76}"/>
              </c:ext>
            </c:extLst>
          </c:dPt>
          <c:cat>
            <c:strRef>
              <c:f>Sheet1!$A$2</c:f>
              <c:strCache>
                <c:ptCount val="1"/>
                <c:pt idx="0">
                  <c:v>Gjennomsnitt
4.14</c:v>
                </c:pt>
              </c:strCache>
            </c:strRef>
          </c:cat>
          <c:val>
            <c:numRef>
              <c:f>Sheet1!$B$2</c:f>
              <c:numCache>
                <c:formatCode>General</c:formatCode>
                <c:ptCount val="1"/>
                <c:pt idx="0">
                  <c:v>0</c:v>
                </c:pt>
              </c:numCache>
            </c:numRef>
          </c:val>
          <c:extLst>
            <c:ext xmlns:c16="http://schemas.microsoft.com/office/drawing/2014/chart" uri="{C3380CC4-5D6E-409C-BE32-E72D297353CC}">
              <c16:uniqueId val="{00000001-2EB0-4FB2-8E6A-65492207FA76}"/>
            </c:ext>
          </c:extLst>
        </c:ser>
        <c:ser>
          <c:idx val="1"/>
          <c:order val="1"/>
          <c:tx>
            <c:strRef>
              <c:f>Sheet1!$C$1</c:f>
              <c:strCache>
                <c:ptCount val="1"/>
                <c:pt idx="0">
                  <c:v>2-I liten grad</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B0-4FB2-8E6A-65492207FA76}"/>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4.14</c:v>
                </c:pt>
              </c:strCache>
            </c:strRef>
          </c:cat>
          <c:val>
            <c:numRef>
              <c:f>Sheet1!$C$2</c:f>
              <c:numCache>
                <c:formatCode>General</c:formatCode>
                <c:ptCount val="1"/>
                <c:pt idx="0">
                  <c:v>2</c:v>
                </c:pt>
              </c:numCache>
            </c:numRef>
          </c:val>
          <c:extLst>
            <c:ext xmlns:c16="http://schemas.microsoft.com/office/drawing/2014/chart" uri="{C3380CC4-5D6E-409C-BE32-E72D297353CC}">
              <c16:uniqueId val="{00000003-2EB0-4FB2-8E6A-65492207FA76}"/>
            </c:ext>
          </c:extLst>
        </c:ser>
        <c:ser>
          <c:idx val="2"/>
          <c:order val="2"/>
          <c:tx>
            <c:strRef>
              <c:f>Sheet1!$D$1</c:f>
              <c:strCache>
                <c:ptCount val="1"/>
                <c:pt idx="0">
                  <c:v>3-Til en viss grad</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B0-4FB2-8E6A-65492207FA76}"/>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4.14</c:v>
                </c:pt>
              </c:strCache>
            </c:strRef>
          </c:cat>
          <c:val>
            <c:numRef>
              <c:f>Sheet1!$D$2</c:f>
              <c:numCache>
                <c:formatCode>General</c:formatCode>
                <c:ptCount val="1"/>
                <c:pt idx="0">
                  <c:v>16</c:v>
                </c:pt>
              </c:numCache>
            </c:numRef>
          </c:val>
          <c:extLst>
            <c:ext xmlns:c16="http://schemas.microsoft.com/office/drawing/2014/chart" uri="{C3380CC4-5D6E-409C-BE32-E72D297353CC}">
              <c16:uniqueId val="{00000005-2EB0-4FB2-8E6A-65492207FA76}"/>
            </c:ext>
          </c:extLst>
        </c:ser>
        <c:ser>
          <c:idx val="3"/>
          <c:order val="3"/>
          <c:tx>
            <c:strRef>
              <c:f>Sheet1!$E$1</c:f>
              <c:strCache>
                <c:ptCount val="1"/>
                <c:pt idx="0">
                  <c:v>4-I stor grad</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B0-4FB2-8E6A-65492207FA76}"/>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4.14</c:v>
                </c:pt>
              </c:strCache>
            </c:strRef>
          </c:cat>
          <c:val>
            <c:numRef>
              <c:f>Sheet1!$E$2</c:f>
              <c:numCache>
                <c:formatCode>General</c:formatCode>
                <c:ptCount val="1"/>
                <c:pt idx="0">
                  <c:v>46</c:v>
                </c:pt>
              </c:numCache>
            </c:numRef>
          </c:val>
          <c:extLst>
            <c:ext xmlns:c16="http://schemas.microsoft.com/office/drawing/2014/chart" uri="{C3380CC4-5D6E-409C-BE32-E72D297353CC}">
              <c16:uniqueId val="{00000007-2EB0-4FB2-8E6A-65492207FA76}"/>
            </c:ext>
          </c:extLst>
        </c:ser>
        <c:ser>
          <c:idx val="4"/>
          <c:order val="4"/>
          <c:tx>
            <c:strRef>
              <c:f>Sheet1!$F$1</c:f>
              <c:strCache>
                <c:ptCount val="1"/>
                <c:pt idx="0">
                  <c:v>5-I meget stor grad</c:v>
                </c:pt>
              </c:strCache>
            </c:strRef>
          </c:tx>
          <c:spPr>
            <a:solidFill>
              <a:schemeClr val="accent5"/>
            </a:solidFill>
            <a:ln w="15875">
              <a:solidFill>
                <a:schemeClr val="bg1"/>
              </a:solidFill>
            </a:ln>
            <a:effectLst/>
          </c:spPr>
          <c:invertIfNegative val="0"/>
          <c:dLbls>
            <c:dLbl>
              <c:idx val="0"/>
              <c:layout>
                <c:manualLayout>
                  <c:x val="0"/>
                  <c:y val="-0.13660878158972187"/>
                </c:manualLayout>
              </c:layout>
              <c:spPr>
                <a:noFill/>
                <a:ln>
                  <a:noFill/>
                </a:ln>
                <a:effectLst/>
              </c:spPr>
              <c:txPr>
                <a:bodyPr wrap="square" lIns="38100" tIns="19050" rIns="38100" bIns="19050" anchor="ctr">
                  <a:spAutoFit/>
                </a:bodyPr>
                <a:lstStyle/>
                <a:p>
                  <a:pPr>
                    <a:defRPr sz="1200"/>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8B-4E16-9A39-A46292A18E9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Gjennomsnitt
4.14</c:v>
                </c:pt>
              </c:strCache>
            </c:strRef>
          </c:cat>
          <c:val>
            <c:numRef>
              <c:f>Sheet1!$F$2</c:f>
              <c:numCache>
                <c:formatCode>General</c:formatCode>
                <c:ptCount val="1"/>
                <c:pt idx="0">
                  <c:v>35</c:v>
                </c:pt>
              </c:numCache>
            </c:numRef>
          </c:val>
          <c:extLst>
            <c:ext xmlns:c16="http://schemas.microsoft.com/office/drawing/2014/chart" uri="{C3380CC4-5D6E-409C-BE32-E72D297353CC}">
              <c16:uniqueId val="{00000008-2EB0-4FB2-8E6A-65492207FA76}"/>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1.5713076398553256E-2"/>
          <c:y val="0.80775364218820378"/>
          <c:w val="0.82772539179472271"/>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noProof="0" dirty="0"/>
              <a:t>Arbeid-privatliv-ubalanse</a:t>
            </a:r>
          </a:p>
        </c:rich>
      </c:tx>
      <c:layout>
        <c:manualLayout>
          <c:xMode val="edge"/>
          <c:yMode val="edge"/>
          <c:x val="0.23483867515791257"/>
          <c:y val="1.7076433848987851E-2"/>
        </c:manualLayout>
      </c:layout>
      <c:overlay val="1"/>
      <c:spPr>
        <a:noFill/>
        <a:ln>
          <a:noFill/>
        </a:ln>
        <a:effectLst/>
      </c:spPr>
    </c:title>
    <c:autoTitleDeleted val="0"/>
    <c:plotArea>
      <c:layout>
        <c:manualLayout>
          <c:layoutTarget val="inner"/>
          <c:xMode val="edge"/>
          <c:yMode val="edge"/>
          <c:x val="3.1942505502222333E-3"/>
          <c:y val="2.382767592424517E-2"/>
          <c:w val="0.71420047310168544"/>
          <c:h val="0.80503016710281372"/>
        </c:manualLayout>
      </c:layout>
      <c:barChart>
        <c:barDir val="bar"/>
        <c:grouping val="percentStacked"/>
        <c:varyColors val="0"/>
        <c:ser>
          <c:idx val="0"/>
          <c:order val="0"/>
          <c:tx>
            <c:strRef>
              <c:f>Sheet1!$B$1</c:f>
              <c:strCache>
                <c:ptCount val="1"/>
                <c:pt idx="0">
                  <c:v>1-Meget sjelden eller aldri</c:v>
                </c:pt>
              </c:strCache>
            </c:strRef>
          </c:tx>
          <c:spPr>
            <a:solidFill>
              <a:schemeClr val="accent1"/>
            </a:solidFill>
            <a:ln w="15875">
              <a:solidFill>
                <a:schemeClr val="bg1"/>
              </a:solidFill>
            </a:ln>
            <a:effectLst/>
          </c:spPr>
          <c:invertIfNegative val="0"/>
          <c:dPt>
            <c:idx val="0"/>
            <c:invertIfNegative val="0"/>
            <c:bubble3D val="0"/>
            <c:extLst>
              <c:ext xmlns:c16="http://schemas.microsoft.com/office/drawing/2014/chart" uri="{C3380CC4-5D6E-409C-BE32-E72D297353CC}">
                <c16:uniqueId val="{00000000-5CB8-4DE1-B33E-973E66EDC489}"/>
              </c:ext>
            </c:extLst>
          </c:dPt>
          <c:dLbls>
            <c:dLbl>
              <c:idx val="0"/>
              <c:layout>
                <c:manualLayout>
                  <c:x val="-5.2364043122331174E-19"/>
                  <c:y val="-0.153687238693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B8-4DE1-B33E-973E66EDC489}"/>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2.33</c:v>
                </c:pt>
              </c:strCache>
            </c:strRef>
          </c:cat>
          <c:val>
            <c:numRef>
              <c:f>Sheet1!$B$2</c:f>
              <c:numCache>
                <c:formatCode>General</c:formatCode>
                <c:ptCount val="1"/>
                <c:pt idx="0">
                  <c:v>26</c:v>
                </c:pt>
              </c:numCache>
            </c:numRef>
          </c:val>
          <c:extLst>
            <c:ext xmlns:c16="http://schemas.microsoft.com/office/drawing/2014/chart" uri="{C3380CC4-5D6E-409C-BE32-E72D297353CC}">
              <c16:uniqueId val="{00000001-5CB8-4DE1-B33E-973E66EDC489}"/>
            </c:ext>
          </c:extLst>
        </c:ser>
        <c:ser>
          <c:idx val="1"/>
          <c:order val="1"/>
          <c:tx>
            <c:strRef>
              <c:f>Sheet1!$C$1</c:f>
              <c:strCache>
                <c:ptCount val="1"/>
                <c:pt idx="0">
                  <c:v>2-Nokså sjelden</c:v>
                </c:pt>
              </c:strCache>
            </c:strRef>
          </c:tx>
          <c:spPr>
            <a:solidFill>
              <a:schemeClr val="accent2"/>
            </a:solidFill>
            <a:ln w="19050">
              <a:solidFill>
                <a:schemeClr val="bg1"/>
              </a:solidFill>
            </a:ln>
            <a:effectLst/>
          </c:spPr>
          <c:invertIfNegative val="0"/>
          <c:dLbls>
            <c:dLbl>
              <c:idx val="0"/>
              <c:layout>
                <c:manualLayout>
                  <c:x val="0"/>
                  <c:y val="-0.15368790924549103"/>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B8-4DE1-B33E-973E66EDC489}"/>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Gjennomsnitt
2.33</c:v>
                </c:pt>
              </c:strCache>
            </c:strRef>
          </c:cat>
          <c:val>
            <c:numRef>
              <c:f>Sheet1!$C$2</c:f>
              <c:numCache>
                <c:formatCode>General</c:formatCode>
                <c:ptCount val="1"/>
                <c:pt idx="0">
                  <c:v>31</c:v>
                </c:pt>
              </c:numCache>
            </c:numRef>
          </c:val>
          <c:extLst>
            <c:ext xmlns:c16="http://schemas.microsoft.com/office/drawing/2014/chart" uri="{C3380CC4-5D6E-409C-BE32-E72D297353CC}">
              <c16:uniqueId val="{00000003-5CB8-4DE1-B33E-973E66EDC489}"/>
            </c:ext>
          </c:extLst>
        </c:ser>
        <c:ser>
          <c:idx val="2"/>
          <c:order val="2"/>
          <c:tx>
            <c:strRef>
              <c:f>Sheet1!$D$1</c:f>
              <c:strCache>
                <c:ptCount val="1"/>
                <c:pt idx="0">
                  <c:v>3-Av og til</c:v>
                </c:pt>
              </c:strCache>
            </c:strRef>
          </c:tx>
          <c:spPr>
            <a:solidFill>
              <a:schemeClr val="accent3"/>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B8-4DE1-B33E-973E66EDC489}"/>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2.33</c:v>
                </c:pt>
              </c:strCache>
            </c:strRef>
          </c:cat>
          <c:val>
            <c:numRef>
              <c:f>Sheet1!$D$2</c:f>
              <c:numCache>
                <c:formatCode>General</c:formatCode>
                <c:ptCount val="1"/>
                <c:pt idx="0">
                  <c:v>30</c:v>
                </c:pt>
              </c:numCache>
            </c:numRef>
          </c:val>
          <c:extLst>
            <c:ext xmlns:c16="http://schemas.microsoft.com/office/drawing/2014/chart" uri="{C3380CC4-5D6E-409C-BE32-E72D297353CC}">
              <c16:uniqueId val="{00000005-5CB8-4DE1-B33E-973E66EDC489}"/>
            </c:ext>
          </c:extLst>
        </c:ser>
        <c:ser>
          <c:idx val="3"/>
          <c:order val="3"/>
          <c:tx>
            <c:strRef>
              <c:f>Sheet1!$E$1</c:f>
              <c:strCache>
                <c:ptCount val="1"/>
                <c:pt idx="0">
                  <c:v>4-Nokså ofte</c:v>
                </c:pt>
              </c:strCache>
            </c:strRef>
          </c:tx>
          <c:spPr>
            <a:solidFill>
              <a:schemeClr val="accent4"/>
            </a:solidFill>
            <a:ln w="15875">
              <a:solidFill>
                <a:schemeClr val="bg1"/>
              </a:solidFill>
            </a:ln>
            <a:effectLst/>
          </c:spPr>
          <c:invertIfNegative val="0"/>
          <c:dLbls>
            <c:dLbl>
              <c:idx val="0"/>
              <c:layout>
                <c:manualLayout>
                  <c:x val="0"/>
                  <c:y val="-0.14514969289302826"/>
                </c:manualLayout>
              </c:layout>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B8-4DE1-B33E-973E66EDC489}"/>
                </c:ext>
              </c:extLst>
            </c:dLbl>
            <c:spPr>
              <a:noFill/>
              <a:ln>
                <a:noFill/>
              </a:ln>
              <a:effectLst/>
            </c:spPr>
            <c:txPr>
              <a:bodyPr rot="0" spcFirstLastPara="1" vertOverflow="ellipsis" vert="horz" wrap="square" anchor="ctr" anchorCtr="1"/>
              <a:lstStyle/>
              <a:p>
                <a:pPr>
                  <a:defRPr sz="1197" b="1" i="0" u="none" strike="noStrike" kern="1200" baseline="0" smtId="4294967295">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2.33</c:v>
                </c:pt>
              </c:strCache>
            </c:strRef>
          </c:cat>
          <c:val>
            <c:numRef>
              <c:f>Sheet1!$E$2</c:f>
              <c:numCache>
                <c:formatCode>General</c:formatCode>
                <c:ptCount val="1"/>
                <c:pt idx="0">
                  <c:v>12</c:v>
                </c:pt>
              </c:numCache>
            </c:numRef>
          </c:val>
          <c:extLst>
            <c:ext xmlns:c16="http://schemas.microsoft.com/office/drawing/2014/chart" uri="{C3380CC4-5D6E-409C-BE32-E72D297353CC}">
              <c16:uniqueId val="{00000007-5CB8-4DE1-B33E-973E66EDC489}"/>
            </c:ext>
          </c:extLst>
        </c:ser>
        <c:ser>
          <c:idx val="4"/>
          <c:order val="4"/>
          <c:tx>
            <c:strRef>
              <c:f>Sheet1!$F$1</c:f>
              <c:strCache>
                <c:ptCount val="1"/>
                <c:pt idx="0">
                  <c:v>5-Meget ofte eller alltid</c:v>
                </c:pt>
              </c:strCache>
            </c:strRef>
          </c:tx>
          <c:spPr>
            <a:solidFill>
              <a:schemeClr val="accent5"/>
            </a:solidFill>
            <a:ln w="15875">
              <a:solidFill>
                <a:schemeClr val="bg1"/>
              </a:solidFill>
            </a:ln>
            <a:effectLst/>
          </c:spPr>
          <c:invertIfNegative val="0"/>
          <c:dLbls>
            <c:dLbl>
              <c:idx val="0"/>
              <c:layout>
                <c:manualLayout>
                  <c:x val="0"/>
                  <c:y val="-0.14514969289302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B8-4DE1-B33E-973E66EDC489}"/>
                </c:ext>
              </c:extLst>
            </c:dLbl>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Gjennomsnitt
2.33</c:v>
                </c:pt>
              </c:strCache>
            </c:strRef>
          </c:cat>
          <c:val>
            <c:numRef>
              <c:f>Sheet1!$F$2</c:f>
              <c:numCache>
                <c:formatCode>General</c:formatCode>
                <c:ptCount val="1"/>
                <c:pt idx="0">
                  <c:v>2</c:v>
                </c:pt>
              </c:numCache>
            </c:numRef>
          </c:val>
          <c:extLst>
            <c:ext xmlns:c16="http://schemas.microsoft.com/office/drawing/2014/chart" uri="{C3380CC4-5D6E-409C-BE32-E72D297353CC}">
              <c16:uniqueId val="{00000009-5CB8-4DE1-B33E-973E66EDC489}"/>
            </c:ext>
          </c:extLst>
        </c:ser>
        <c:dLbls>
          <c:showLegendKey val="0"/>
          <c:showVal val="0"/>
          <c:showCatName val="0"/>
          <c:showSerName val="0"/>
          <c:showPercent val="0"/>
          <c:showBubbleSize val="0"/>
        </c:dLbls>
        <c:gapWidth val="450"/>
        <c:overlap val="100"/>
        <c:axId val="1308906319"/>
        <c:axId val="1411281360"/>
      </c:barChart>
      <c:catAx>
        <c:axId val="1308906319"/>
        <c:scaling>
          <c:orientation val="maxMin"/>
        </c:scaling>
        <c:delete val="0"/>
        <c:axPos val="l"/>
        <c:numFmt formatCode="General" sourceLinked="1"/>
        <c:majorTickMark val="none"/>
        <c:minorTickMark val="out"/>
        <c:tickLblPos val="high"/>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411281360"/>
        <c:crosses val="autoZero"/>
        <c:auto val="0"/>
        <c:lblAlgn val="ctr"/>
        <c:lblOffset val="100"/>
        <c:tickMarkSkip val="1"/>
        <c:noMultiLvlLbl val="0"/>
      </c:catAx>
      <c:valAx>
        <c:axId val="1411281360"/>
        <c:scaling>
          <c:orientation val="minMax"/>
        </c:scaling>
        <c:delete val="0"/>
        <c:axPos val="t"/>
        <c:numFmt formatCode="0%" sourceLinked="1"/>
        <c:majorTickMark val="none"/>
        <c:minorTickMark val="none"/>
        <c:tickLblPos val="none"/>
        <c:spPr>
          <a:noFill/>
          <a:ln w="12700">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crossAx val="1308906319"/>
        <c:crosses val="autoZero"/>
        <c:crossBetween val="between"/>
      </c:valAx>
      <c:spPr>
        <a:noFill/>
        <a:ln>
          <a:noFill/>
        </a:ln>
        <a:effectLst/>
      </c:spPr>
    </c:plotArea>
    <c:legend>
      <c:legendPos val="b"/>
      <c:layout>
        <c:manualLayout>
          <c:xMode val="edge"/>
          <c:yMode val="edge"/>
          <c:x val="8.5799841634994108E-3"/>
          <c:y val="0.79921542526370992"/>
          <c:w val="0.83262762375642951"/>
          <c:h val="0.14128084480762482"/>
        </c:manualLayout>
      </c:layout>
      <c:overlay val="1"/>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nb-NO"/>
        </a:p>
      </c:txPr>
    </c:legend>
    <c:plotVisOnly val="1"/>
    <c:dispBlanksAs val="gap"/>
    <c:showDLblsOverMax val="0"/>
    <c:extLst/>
  </c:chart>
  <c:spPr>
    <a:noFill/>
    <a:ln w="31750">
      <a:noFill/>
    </a:ln>
    <a:effectLst/>
  </c:spPr>
  <c:txPr>
    <a:bodyPr/>
    <a:lstStyle/>
    <a:p>
      <a:pPr>
        <a:defRPr smtId="4294967295">
          <a:latin typeface="+mn-lt"/>
        </a:defRPr>
      </a:pPr>
      <a:endParaRPr lang="nb-N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50000"/>
            <a:lumOff val="50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a:effectLst/>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a:effectLst/>
    </cs:spPr>
  </cs:wall>
</cs:chartStyle>
</file>

<file path=ppt/drawings/drawing1.xml><?xml version="1.0" encoding="utf-8"?>
<c:userShapes xmlns:c="http://schemas.openxmlformats.org/drawingml/2006/chart">
  <cdr:relSizeAnchor xmlns:cdr="http://schemas.openxmlformats.org/drawingml/2006/chartDrawing">
    <cdr:from>
      <cdr:x>0.59117</cdr:x>
      <cdr:y>0.67338</cdr:y>
    </cdr:from>
    <cdr:to>
      <cdr:x>0.65302</cdr:x>
      <cdr:y>0.79537</cdr:y>
    </cdr:to>
    <cdr:sp macro="" textlink="">
      <cdr:nvSpPr>
        <cdr:cNvPr id="2" name="TekstSylinder 1">
          <a:extLst xmlns:a="http://schemas.openxmlformats.org/drawingml/2006/main">
            <a:ext uri="{FF2B5EF4-FFF2-40B4-BE49-F238E27FC236}">
              <a16:creationId xmlns:a16="http://schemas.microsoft.com/office/drawing/2014/main" id="{A77C55BB-D34D-67E1-B0B1-45AF7111DEAE}"/>
            </a:ext>
          </a:extLst>
        </cdr:cNvPr>
        <cdr:cNvSpPr txBox="1"/>
      </cdr:nvSpPr>
      <cdr:spPr>
        <a:xfrm xmlns:a="http://schemas.openxmlformats.org/drawingml/2006/main">
          <a:off x="4096435" y="999003"/>
          <a:ext cx="428623"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a:p>
      </cdr:txBody>
    </cdr:sp>
  </cdr:relSizeAnchor>
  <cdr:relSizeAnchor xmlns:cdr="http://schemas.openxmlformats.org/drawingml/2006/chartDrawing">
    <cdr:from>
      <cdr:x>0.59932</cdr:x>
      <cdr:y>0.62266</cdr:y>
    </cdr:from>
    <cdr:to>
      <cdr:x>0.67905</cdr:x>
      <cdr:y>0.80821</cdr:y>
    </cdr:to>
    <cdr:sp macro="" textlink="">
      <cdr:nvSpPr>
        <cdr:cNvPr id="3" name="TekstSylinder 2">
          <a:extLst xmlns:a="http://schemas.openxmlformats.org/drawingml/2006/main">
            <a:ext uri="{FF2B5EF4-FFF2-40B4-BE49-F238E27FC236}">
              <a16:creationId xmlns:a16="http://schemas.microsoft.com/office/drawing/2014/main" id="{5A539724-26AF-B04C-6B08-D13877FAD074}"/>
            </a:ext>
          </a:extLst>
        </cdr:cNvPr>
        <cdr:cNvSpPr txBox="1"/>
      </cdr:nvSpPr>
      <cdr:spPr>
        <a:xfrm xmlns:a="http://schemas.openxmlformats.org/drawingml/2006/main">
          <a:off x="4152951" y="923754"/>
          <a:ext cx="552450" cy="275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solidFill>
                <a:schemeClr val="tx1">
                  <a:lumMod val="50000"/>
                  <a:lumOff val="50000"/>
                </a:schemeClr>
              </a:solidFill>
            </a:rPr>
            <a:t>52%</a:t>
          </a:r>
          <a:endParaRPr lang="nb-NO" sz="1200">
            <a:solidFill>
              <a:schemeClr val="tx1">
                <a:lumMod val="50000"/>
                <a:lumOff val="50000"/>
              </a:schemeClr>
            </a:solidFill>
          </a:endParaRPr>
        </a:p>
      </cdr:txBody>
    </cdr:sp>
  </cdr:relSizeAnchor>
  <cdr:relSizeAnchor xmlns:cdr="http://schemas.openxmlformats.org/drawingml/2006/chartDrawing">
    <cdr:from>
      <cdr:x>0</cdr:x>
      <cdr:y>0.08996</cdr:y>
    </cdr:from>
    <cdr:to>
      <cdr:x>0.04862</cdr:x>
      <cdr:y>0.29742</cdr:y>
    </cdr:to>
    <cdr:sp macro="" textlink="">
      <cdr:nvSpPr>
        <cdr:cNvPr id="4" name="TekstSylinder 8">
          <a:extLst xmlns:a="http://schemas.openxmlformats.org/drawingml/2006/main">
            <a:ext uri="{FF2B5EF4-FFF2-40B4-BE49-F238E27FC236}">
              <a16:creationId xmlns:a16="http://schemas.microsoft.com/office/drawing/2014/main" id="{F31AD5BE-9C2D-BAD7-CC9A-A7AFE656986B}"/>
            </a:ext>
          </a:extLst>
        </cdr:cNvPr>
        <cdr:cNvSpPr txBox="1"/>
      </cdr:nvSpPr>
      <cdr:spPr>
        <a:xfrm xmlns:a="http://schemas.openxmlformats.org/drawingml/2006/main">
          <a:off x="-2063065" y="133460"/>
          <a:ext cx="33688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b-NO"/>
          </a:defPPr>
          <a:lvl1pPr marL="0" algn="l" defTabSz="1898934" rtl="0" eaLnBrk="1" latinLnBrk="0" hangingPunct="1">
            <a:defRPr sz="3738" kern="1200">
              <a:solidFill>
                <a:schemeClr val="tx1"/>
              </a:solidFill>
              <a:latin typeface="+mn-lt"/>
              <a:ea typeface="+mn-ea"/>
              <a:cs typeface="+mn-cs"/>
            </a:defRPr>
          </a:lvl1pPr>
          <a:lvl2pPr marL="949467" algn="l" defTabSz="1898934" rtl="0" eaLnBrk="1" latinLnBrk="0" hangingPunct="1">
            <a:defRPr sz="3738" kern="1200">
              <a:solidFill>
                <a:schemeClr val="tx1"/>
              </a:solidFill>
              <a:latin typeface="+mn-lt"/>
              <a:ea typeface="+mn-ea"/>
              <a:cs typeface="+mn-cs"/>
            </a:defRPr>
          </a:lvl2pPr>
          <a:lvl3pPr marL="1898934" algn="l" defTabSz="1898934" rtl="0" eaLnBrk="1" latinLnBrk="0" hangingPunct="1">
            <a:defRPr sz="3738" kern="1200">
              <a:solidFill>
                <a:schemeClr val="tx1"/>
              </a:solidFill>
              <a:latin typeface="+mn-lt"/>
              <a:ea typeface="+mn-ea"/>
              <a:cs typeface="+mn-cs"/>
            </a:defRPr>
          </a:lvl3pPr>
          <a:lvl4pPr marL="2848402" algn="l" defTabSz="1898934" rtl="0" eaLnBrk="1" latinLnBrk="0" hangingPunct="1">
            <a:defRPr sz="3738" kern="1200">
              <a:solidFill>
                <a:schemeClr val="tx1"/>
              </a:solidFill>
              <a:latin typeface="+mn-lt"/>
              <a:ea typeface="+mn-ea"/>
              <a:cs typeface="+mn-cs"/>
            </a:defRPr>
          </a:lvl4pPr>
          <a:lvl5pPr marL="3797869" algn="l" defTabSz="1898934" rtl="0" eaLnBrk="1" latinLnBrk="0" hangingPunct="1">
            <a:defRPr sz="3738" kern="1200">
              <a:solidFill>
                <a:schemeClr val="tx1"/>
              </a:solidFill>
              <a:latin typeface="+mn-lt"/>
              <a:ea typeface="+mn-ea"/>
              <a:cs typeface="+mn-cs"/>
            </a:defRPr>
          </a:lvl5pPr>
          <a:lvl6pPr marL="4747336" algn="l" defTabSz="1898934" rtl="0" eaLnBrk="1" latinLnBrk="0" hangingPunct="1">
            <a:defRPr sz="3738" kern="1200">
              <a:solidFill>
                <a:schemeClr val="tx1"/>
              </a:solidFill>
              <a:latin typeface="+mn-lt"/>
              <a:ea typeface="+mn-ea"/>
              <a:cs typeface="+mn-cs"/>
            </a:defRPr>
          </a:lvl6pPr>
          <a:lvl7pPr marL="5696803" algn="l" defTabSz="1898934" rtl="0" eaLnBrk="1" latinLnBrk="0" hangingPunct="1">
            <a:defRPr sz="3738" kern="1200">
              <a:solidFill>
                <a:schemeClr val="tx1"/>
              </a:solidFill>
              <a:latin typeface="+mn-lt"/>
              <a:ea typeface="+mn-ea"/>
              <a:cs typeface="+mn-cs"/>
            </a:defRPr>
          </a:lvl7pPr>
          <a:lvl8pPr marL="6646271" algn="l" defTabSz="1898934" rtl="0" eaLnBrk="1" latinLnBrk="0" hangingPunct="1">
            <a:defRPr sz="3738" kern="1200">
              <a:solidFill>
                <a:schemeClr val="tx1"/>
              </a:solidFill>
              <a:latin typeface="+mn-lt"/>
              <a:ea typeface="+mn-ea"/>
              <a:cs typeface="+mn-cs"/>
            </a:defRPr>
          </a:lvl8pPr>
          <a:lvl9pPr marL="7595738" algn="l" defTabSz="1898934" rtl="0" eaLnBrk="1" latinLnBrk="0" hangingPunct="1">
            <a:defRPr sz="3738" kern="1200">
              <a:solidFill>
                <a:schemeClr val="tx1"/>
              </a:solidFill>
              <a:latin typeface="+mn-lt"/>
              <a:ea typeface="+mn-ea"/>
              <a:cs typeface="+mn-cs"/>
            </a:defRPr>
          </a:lvl9pPr>
        </a:lstStyle>
        <a:p xmlns:a="http://schemas.openxmlformats.org/drawingml/2006/main">
          <a:r>
            <a:rPr lang="en-US" sz="1400">
              <a:solidFill>
                <a:schemeClr val="accent2"/>
              </a:solidFill>
            </a:rPr>
            <a:t>%</a:t>
          </a:r>
          <a:endParaRPr lang="nb-NO" sz="1400">
            <a:solidFill>
              <a:schemeClr val="accent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0.25884</cdr:x>
      <cdr:y>0.88002</cdr:y>
    </cdr:from>
    <cdr:to>
      <cdr:x>1</cdr:x>
      <cdr:y>1</cdr:y>
    </cdr:to>
    <cdr:sp macro="" textlink="">
      <cdr:nvSpPr>
        <cdr:cNvPr id="2" name="TextBox 1">
          <a:extLst xmlns:a="http://schemas.openxmlformats.org/drawingml/2006/main">
            <a:ext uri="{FF2B5EF4-FFF2-40B4-BE49-F238E27FC236}">
              <a16:creationId xmlns:a16="http://schemas.microsoft.com/office/drawing/2014/main" id="{7C96AAF1-BFAA-4543-8E85-AF8F7B4BE1A3}"/>
            </a:ext>
          </a:extLst>
        </cdr:cNvPr>
        <cdr:cNvSpPr txBox="1"/>
      </cdr:nvSpPr>
      <cdr:spPr>
        <a:xfrm xmlns:a="http://schemas.openxmlformats.org/drawingml/2006/main">
          <a:off x="2507009" y="3133416"/>
          <a:ext cx="7178467" cy="42720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defPPr>
            <a:defRPr lang="nb-NO"/>
          </a:defPPr>
          <a:lvl1pPr marL="0" algn="l" defTabSz="1898934" rtl="0" eaLnBrk="1" latinLnBrk="0" hangingPunct="1">
            <a:defRPr sz="3738" kern="1200">
              <a:solidFill>
                <a:schemeClr val="tx1"/>
              </a:solidFill>
              <a:latin typeface="+mn-lt"/>
              <a:ea typeface="+mn-ea"/>
              <a:cs typeface="+mn-cs"/>
            </a:defRPr>
          </a:lvl1pPr>
          <a:lvl2pPr marL="949467" algn="l" defTabSz="1898934" rtl="0" eaLnBrk="1" latinLnBrk="0" hangingPunct="1">
            <a:defRPr sz="3738" kern="1200">
              <a:solidFill>
                <a:schemeClr val="tx1"/>
              </a:solidFill>
              <a:latin typeface="+mn-lt"/>
              <a:ea typeface="+mn-ea"/>
              <a:cs typeface="+mn-cs"/>
            </a:defRPr>
          </a:lvl2pPr>
          <a:lvl3pPr marL="1898934" algn="l" defTabSz="1898934" rtl="0" eaLnBrk="1" latinLnBrk="0" hangingPunct="1">
            <a:defRPr sz="3738" kern="1200">
              <a:solidFill>
                <a:schemeClr val="tx1"/>
              </a:solidFill>
              <a:latin typeface="+mn-lt"/>
              <a:ea typeface="+mn-ea"/>
              <a:cs typeface="+mn-cs"/>
            </a:defRPr>
          </a:lvl3pPr>
          <a:lvl4pPr marL="2848402" algn="l" defTabSz="1898934" rtl="0" eaLnBrk="1" latinLnBrk="0" hangingPunct="1">
            <a:defRPr sz="3738" kern="1200">
              <a:solidFill>
                <a:schemeClr val="tx1"/>
              </a:solidFill>
              <a:latin typeface="+mn-lt"/>
              <a:ea typeface="+mn-ea"/>
              <a:cs typeface="+mn-cs"/>
            </a:defRPr>
          </a:lvl4pPr>
          <a:lvl5pPr marL="3797869" algn="l" defTabSz="1898934" rtl="0" eaLnBrk="1" latinLnBrk="0" hangingPunct="1">
            <a:defRPr sz="3738" kern="1200">
              <a:solidFill>
                <a:schemeClr val="tx1"/>
              </a:solidFill>
              <a:latin typeface="+mn-lt"/>
              <a:ea typeface="+mn-ea"/>
              <a:cs typeface="+mn-cs"/>
            </a:defRPr>
          </a:lvl5pPr>
          <a:lvl6pPr marL="4747336" algn="l" defTabSz="1898934" rtl="0" eaLnBrk="1" latinLnBrk="0" hangingPunct="1">
            <a:defRPr sz="3738" kern="1200">
              <a:solidFill>
                <a:schemeClr val="tx1"/>
              </a:solidFill>
              <a:latin typeface="+mn-lt"/>
              <a:ea typeface="+mn-ea"/>
              <a:cs typeface="+mn-cs"/>
            </a:defRPr>
          </a:lvl6pPr>
          <a:lvl7pPr marL="5696803" algn="l" defTabSz="1898934" rtl="0" eaLnBrk="1" latinLnBrk="0" hangingPunct="1">
            <a:defRPr sz="3738" kern="1200">
              <a:solidFill>
                <a:schemeClr val="tx1"/>
              </a:solidFill>
              <a:latin typeface="+mn-lt"/>
              <a:ea typeface="+mn-ea"/>
              <a:cs typeface="+mn-cs"/>
            </a:defRPr>
          </a:lvl7pPr>
          <a:lvl8pPr marL="6646271" algn="l" defTabSz="1898934" rtl="0" eaLnBrk="1" latinLnBrk="0" hangingPunct="1">
            <a:defRPr sz="3738" kern="1200">
              <a:solidFill>
                <a:schemeClr val="tx1"/>
              </a:solidFill>
              <a:latin typeface="+mn-lt"/>
              <a:ea typeface="+mn-ea"/>
              <a:cs typeface="+mn-cs"/>
            </a:defRPr>
          </a:lvl8pPr>
          <a:lvl9pPr marL="7595738" algn="l" defTabSz="1898934" rtl="0" eaLnBrk="1" latinLnBrk="0" hangingPunct="1">
            <a:defRPr sz="3738" kern="1200">
              <a:solidFill>
                <a:schemeClr val="tx1"/>
              </a:solidFill>
              <a:latin typeface="+mn-lt"/>
              <a:ea typeface="+mn-ea"/>
              <a:cs typeface="+mn-cs"/>
            </a:defRPr>
          </a:lvl9pPr>
        </a:lstStyle>
        <a:p xmlns:a="http://schemas.openxmlformats.org/drawingml/2006/main">
          <a:r>
            <a:rPr lang="nb-NO" sz="1000" dirty="0"/>
            <a:t>1 – Svært misfornøyd    2 – Nokså misfornøyd  3 – Verken misfornøyd eller fornøyd   4 – Nokså fornøyd  5 – Svært fornøyd  </a:t>
          </a:r>
          <a:endParaRPr 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B08C4D0-D47F-A1CF-47B7-401C0A7C87E8}"/>
              </a:ext>
            </a:extLst>
          </p:cNvPr>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C3CE45F-AF89-ED77-3F1B-6647D665A693}"/>
              </a:ext>
            </a:extLst>
          </p:cNvPr>
          <p:cNvSpPr>
            <a:spLocks noGrp="1"/>
          </p:cNvSpPr>
          <p:nvPr>
            <p:ph type="dt" sz="quarter" idx="1"/>
          </p:nvPr>
        </p:nvSpPr>
        <p:spPr>
          <a:xfrm>
            <a:off x="3265488" y="0"/>
            <a:ext cx="2498725" cy="161925"/>
          </a:xfrm>
          <a:prstGeom prst="rect">
            <a:avLst/>
          </a:prstGeom>
        </p:spPr>
        <p:txBody>
          <a:bodyPr vert="horz" lIns="91440" tIns="45720" rIns="91440" bIns="45720" rtlCol="0"/>
          <a:lstStyle>
            <a:lvl1pPr algn="r">
              <a:defRPr sz="1200"/>
            </a:lvl1pPr>
          </a:lstStyle>
          <a:p>
            <a:fld id="{C234F693-DB37-4473-98A4-DDC36314AAAB}" type="datetimeFigureOut">
              <a:rPr lang="nb-NO" smtClean="0"/>
              <a:t>15.02.2023</a:t>
            </a:fld>
            <a:endParaRPr lang="nb-NO"/>
          </a:p>
        </p:txBody>
      </p:sp>
      <p:sp>
        <p:nvSpPr>
          <p:cNvPr id="4" name="Plassholder for bunntekst 3">
            <a:extLst>
              <a:ext uri="{FF2B5EF4-FFF2-40B4-BE49-F238E27FC236}">
                <a16:creationId xmlns:a16="http://schemas.microsoft.com/office/drawing/2014/main" id="{98AA594C-C0EC-D138-0491-5FEA3122D0BD}"/>
              </a:ext>
            </a:extLst>
          </p:cNvPr>
          <p:cNvSpPr>
            <a:spLocks noGrp="1"/>
          </p:cNvSpPr>
          <p:nvPr>
            <p:ph type="ftr" sz="quarter" idx="2"/>
          </p:nvPr>
        </p:nvSpPr>
        <p:spPr>
          <a:xfrm>
            <a:off x="0" y="3082925"/>
            <a:ext cx="2498725" cy="16192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2C3CD941-6EAA-7289-5CFF-897773832FBE}"/>
              </a:ext>
            </a:extLst>
          </p:cNvPr>
          <p:cNvSpPr>
            <a:spLocks noGrp="1"/>
          </p:cNvSpPr>
          <p:nvPr>
            <p:ph type="sldNum" sz="quarter" idx="3"/>
          </p:nvPr>
        </p:nvSpPr>
        <p:spPr>
          <a:xfrm>
            <a:off x="3265488" y="3082925"/>
            <a:ext cx="2498725" cy="161925"/>
          </a:xfrm>
          <a:prstGeom prst="rect">
            <a:avLst/>
          </a:prstGeom>
        </p:spPr>
        <p:txBody>
          <a:bodyPr vert="horz" lIns="91440" tIns="45720" rIns="91440" bIns="45720" rtlCol="0" anchor="b"/>
          <a:lstStyle>
            <a:lvl1pPr algn="r">
              <a:defRPr sz="1200"/>
            </a:lvl1pPr>
          </a:lstStyle>
          <a:p>
            <a:fld id="{3CCE45A5-098B-4442-AA16-E7BBAF4F59EA}" type="slidenum">
              <a:rPr lang="nb-NO" smtClean="0"/>
              <a:t>‹#›</a:t>
            </a:fld>
            <a:endParaRPr lang="nb-NO"/>
          </a:p>
        </p:txBody>
      </p:sp>
    </p:spTree>
    <p:extLst>
      <p:ext uri="{BB962C8B-B14F-4D97-AF65-F5344CB8AC3E}">
        <p14:creationId xmlns:p14="http://schemas.microsoft.com/office/powerpoint/2010/main" val="2866891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4359A226-524D-4CBC-B703-7B5788DD5DEA}" type="datetimeFigureOut">
              <a:rPr lang="nb-NO" smtClean="0"/>
              <a:t>15.02.2023</a:t>
            </a:fld>
            <a:endParaRPr lang="nb-NO" dirty="0"/>
          </a:p>
        </p:txBody>
      </p:sp>
      <p:sp>
        <p:nvSpPr>
          <p:cNvPr id="4" name="Plassholder for lysbilde 3"/>
          <p:cNvSpPr>
            <a:spLocks noGrp="1" noRot="1" noChangeAspect="1"/>
          </p:cNvSpPr>
          <p:nvPr>
            <p:ph type="sldImg" idx="2"/>
          </p:nvPr>
        </p:nvSpPr>
        <p:spPr>
          <a:xfrm>
            <a:off x="1911350" y="406400"/>
            <a:ext cx="1943100" cy="1093788"/>
          </a:xfrm>
          <a:prstGeom prst="rect">
            <a:avLst/>
          </a:prstGeom>
          <a:noFill/>
          <a:ln w="12700">
            <a:solidFill>
              <a:prstClr val="black"/>
            </a:solidFill>
          </a:ln>
        </p:spPr>
      </p:sp>
      <p:sp>
        <p:nvSpPr>
          <p:cNvPr id="5" name="Plassholder for notater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4C2983BD-E7CE-45DC-B7AB-4A1791053C0B}" type="slidenum">
              <a:rPr lang="nb-NO" smtClean="0"/>
              <a:t>‹#›</a:t>
            </a:fld>
            <a:endParaRPr lang="nb-NO" dirty="0"/>
          </a:p>
        </p:txBody>
      </p:sp>
    </p:spTree>
    <p:extLst>
      <p:ext uri="{BB962C8B-B14F-4D97-AF65-F5344CB8AC3E}">
        <p14:creationId xmlns:p14="http://schemas.microsoft.com/office/powerpoint/2010/main" val="3903032422"/>
      </p:ext>
    </p:extLst>
  </p:cSld>
  <p:clrMap bg1="lt1" tx1="dk1" bg2="lt2" tx2="dk2" accent1="accent1" accent2="accent2" accent3="accent3" accent4="accent4" accent5="accent5" accent6="accent6" hlink="hlink" folHlink="folHlink"/>
  <p:notesStyle>
    <a:lvl1pPr marL="0" algn="l" defTabSz="1898934" rtl="0" eaLnBrk="1" latinLnBrk="0" hangingPunct="1">
      <a:defRPr sz="2492" kern="1200">
        <a:solidFill>
          <a:schemeClr val="tx1"/>
        </a:solidFill>
        <a:latin typeface="+mn-lt"/>
        <a:ea typeface="+mn-ea"/>
        <a:cs typeface="+mn-cs"/>
      </a:defRPr>
    </a:lvl1pPr>
    <a:lvl2pPr marL="949467" algn="l" defTabSz="1898934" rtl="0" eaLnBrk="1" latinLnBrk="0" hangingPunct="1">
      <a:defRPr sz="2492" kern="1200">
        <a:solidFill>
          <a:schemeClr val="tx1"/>
        </a:solidFill>
        <a:latin typeface="+mn-lt"/>
        <a:ea typeface="+mn-ea"/>
        <a:cs typeface="+mn-cs"/>
      </a:defRPr>
    </a:lvl2pPr>
    <a:lvl3pPr marL="1898934" algn="l" defTabSz="1898934" rtl="0" eaLnBrk="1" latinLnBrk="0" hangingPunct="1">
      <a:defRPr sz="2492" kern="1200">
        <a:solidFill>
          <a:schemeClr val="tx1"/>
        </a:solidFill>
        <a:latin typeface="+mn-lt"/>
        <a:ea typeface="+mn-ea"/>
        <a:cs typeface="+mn-cs"/>
      </a:defRPr>
    </a:lvl3pPr>
    <a:lvl4pPr marL="2848402" algn="l" defTabSz="1898934" rtl="0" eaLnBrk="1" latinLnBrk="0" hangingPunct="1">
      <a:defRPr sz="2492" kern="1200">
        <a:solidFill>
          <a:schemeClr val="tx1"/>
        </a:solidFill>
        <a:latin typeface="+mn-lt"/>
        <a:ea typeface="+mn-ea"/>
        <a:cs typeface="+mn-cs"/>
      </a:defRPr>
    </a:lvl4pPr>
    <a:lvl5pPr marL="3797869" algn="l" defTabSz="1898934" rtl="0" eaLnBrk="1" latinLnBrk="0" hangingPunct="1">
      <a:defRPr sz="2492" kern="1200">
        <a:solidFill>
          <a:schemeClr val="tx1"/>
        </a:solidFill>
        <a:latin typeface="+mn-lt"/>
        <a:ea typeface="+mn-ea"/>
        <a:cs typeface="+mn-cs"/>
      </a:defRPr>
    </a:lvl5pPr>
    <a:lvl6pPr marL="4747336" algn="l" defTabSz="1898934" rtl="0" eaLnBrk="1" latinLnBrk="0" hangingPunct="1">
      <a:defRPr sz="2492" kern="1200">
        <a:solidFill>
          <a:schemeClr val="tx1"/>
        </a:solidFill>
        <a:latin typeface="+mn-lt"/>
        <a:ea typeface="+mn-ea"/>
        <a:cs typeface="+mn-cs"/>
      </a:defRPr>
    </a:lvl6pPr>
    <a:lvl7pPr marL="5696803" algn="l" defTabSz="1898934" rtl="0" eaLnBrk="1" latinLnBrk="0" hangingPunct="1">
      <a:defRPr sz="2492" kern="1200">
        <a:solidFill>
          <a:schemeClr val="tx1"/>
        </a:solidFill>
        <a:latin typeface="+mn-lt"/>
        <a:ea typeface="+mn-ea"/>
        <a:cs typeface="+mn-cs"/>
      </a:defRPr>
    </a:lvl7pPr>
    <a:lvl8pPr marL="6646271" algn="l" defTabSz="1898934" rtl="0" eaLnBrk="1" latinLnBrk="0" hangingPunct="1">
      <a:defRPr sz="2492" kern="1200">
        <a:solidFill>
          <a:schemeClr val="tx1"/>
        </a:solidFill>
        <a:latin typeface="+mn-lt"/>
        <a:ea typeface="+mn-ea"/>
        <a:cs typeface="+mn-cs"/>
      </a:defRPr>
    </a:lvl8pPr>
    <a:lvl9pPr marL="7595738" algn="l" defTabSz="1898934" rtl="0" eaLnBrk="1" latinLnBrk="0" hangingPunct="1">
      <a:defRPr sz="24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3</a:t>
            </a:fld>
            <a:endParaRPr lang="nb-NO" dirty="0"/>
          </a:p>
        </p:txBody>
      </p:sp>
    </p:spTree>
    <p:extLst>
      <p:ext uri="{BB962C8B-B14F-4D97-AF65-F5344CB8AC3E}">
        <p14:creationId xmlns:p14="http://schemas.microsoft.com/office/powerpoint/2010/main" val="426936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15</a:t>
            </a:fld>
            <a:endParaRPr lang="nb-NO" dirty="0"/>
          </a:p>
        </p:txBody>
      </p:sp>
    </p:spTree>
    <p:extLst>
      <p:ext uri="{BB962C8B-B14F-4D97-AF65-F5344CB8AC3E}">
        <p14:creationId xmlns:p14="http://schemas.microsoft.com/office/powerpoint/2010/main" val="258517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16</a:t>
            </a:fld>
            <a:endParaRPr lang="nb-NO" dirty="0"/>
          </a:p>
        </p:txBody>
      </p:sp>
    </p:spTree>
    <p:extLst>
      <p:ext uri="{BB962C8B-B14F-4D97-AF65-F5344CB8AC3E}">
        <p14:creationId xmlns:p14="http://schemas.microsoft.com/office/powerpoint/2010/main" val="376598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4C2983BD-E7CE-45DC-B7AB-4A1791053C0B}" type="slidenum">
              <a:rPr lang="nb-NO" smtClean="0"/>
              <a:t>17</a:t>
            </a:fld>
            <a:endParaRPr lang="nb-NO" dirty="0"/>
          </a:p>
        </p:txBody>
      </p:sp>
    </p:spTree>
    <p:extLst>
      <p:ext uri="{BB962C8B-B14F-4D97-AF65-F5344CB8AC3E}">
        <p14:creationId xmlns:p14="http://schemas.microsoft.com/office/powerpoint/2010/main" val="271576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4C2983BD-E7CE-45DC-B7AB-4A1791053C0B}" type="slidenum">
              <a:rPr lang="nb-NO" smtClean="0"/>
              <a:t>18</a:t>
            </a:fld>
            <a:endParaRPr lang="nb-NO" dirty="0"/>
          </a:p>
        </p:txBody>
      </p:sp>
    </p:spTree>
    <p:extLst>
      <p:ext uri="{BB962C8B-B14F-4D97-AF65-F5344CB8AC3E}">
        <p14:creationId xmlns:p14="http://schemas.microsoft.com/office/powerpoint/2010/main" val="261001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19</a:t>
            </a:fld>
            <a:endParaRPr lang="nb-NO" dirty="0"/>
          </a:p>
        </p:txBody>
      </p:sp>
    </p:spTree>
    <p:extLst>
      <p:ext uri="{BB962C8B-B14F-4D97-AF65-F5344CB8AC3E}">
        <p14:creationId xmlns:p14="http://schemas.microsoft.com/office/powerpoint/2010/main" val="51348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20</a:t>
            </a:fld>
            <a:endParaRPr lang="nb-NO" dirty="0"/>
          </a:p>
        </p:txBody>
      </p:sp>
    </p:spTree>
    <p:extLst>
      <p:ext uri="{BB962C8B-B14F-4D97-AF65-F5344CB8AC3E}">
        <p14:creationId xmlns:p14="http://schemas.microsoft.com/office/powerpoint/2010/main" val="402608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C2983BD-E7CE-45DC-B7AB-4A1791053C0B}" type="slidenum">
              <a:rPr lang="nb-NO" smtClean="0"/>
              <a:t>23</a:t>
            </a:fld>
            <a:endParaRPr lang="nb-NO" dirty="0"/>
          </a:p>
        </p:txBody>
      </p:sp>
    </p:spTree>
    <p:extLst>
      <p:ext uri="{BB962C8B-B14F-4D97-AF65-F5344CB8AC3E}">
        <p14:creationId xmlns:p14="http://schemas.microsoft.com/office/powerpoint/2010/main" val="352319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4C2983BD-E7CE-45DC-B7AB-4A1791053C0B}" type="slidenum">
              <a:rPr lang="nb-NO" smtClean="0"/>
              <a:t>24</a:t>
            </a:fld>
            <a:endParaRPr lang="nb-NO" dirty="0"/>
          </a:p>
        </p:txBody>
      </p:sp>
    </p:spTree>
    <p:extLst>
      <p:ext uri="{BB962C8B-B14F-4D97-AF65-F5344CB8AC3E}">
        <p14:creationId xmlns:p14="http://schemas.microsoft.com/office/powerpoint/2010/main" val="235889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4</a:t>
            </a:fld>
            <a:endParaRPr lang="nb-NO" dirty="0"/>
          </a:p>
        </p:txBody>
      </p:sp>
    </p:spTree>
    <p:extLst>
      <p:ext uri="{BB962C8B-B14F-4D97-AF65-F5344CB8AC3E}">
        <p14:creationId xmlns:p14="http://schemas.microsoft.com/office/powerpoint/2010/main" val="356213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6</a:t>
            </a:fld>
            <a:endParaRPr lang="nb-NO" dirty="0"/>
          </a:p>
        </p:txBody>
      </p:sp>
    </p:spTree>
    <p:extLst>
      <p:ext uri="{BB962C8B-B14F-4D97-AF65-F5344CB8AC3E}">
        <p14:creationId xmlns:p14="http://schemas.microsoft.com/office/powerpoint/2010/main" val="304147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8</a:t>
            </a:fld>
            <a:endParaRPr lang="nb-NO" dirty="0"/>
          </a:p>
        </p:txBody>
      </p:sp>
    </p:spTree>
    <p:extLst>
      <p:ext uri="{BB962C8B-B14F-4D97-AF65-F5344CB8AC3E}">
        <p14:creationId xmlns:p14="http://schemas.microsoft.com/office/powerpoint/2010/main" val="378523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9</a:t>
            </a:fld>
            <a:endParaRPr lang="nb-NO" dirty="0"/>
          </a:p>
        </p:txBody>
      </p:sp>
    </p:spTree>
    <p:extLst>
      <p:ext uri="{BB962C8B-B14F-4D97-AF65-F5344CB8AC3E}">
        <p14:creationId xmlns:p14="http://schemas.microsoft.com/office/powerpoint/2010/main" val="349927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11</a:t>
            </a:fld>
            <a:endParaRPr lang="nb-NO" dirty="0"/>
          </a:p>
        </p:txBody>
      </p:sp>
    </p:spTree>
    <p:extLst>
      <p:ext uri="{BB962C8B-B14F-4D97-AF65-F5344CB8AC3E}">
        <p14:creationId xmlns:p14="http://schemas.microsoft.com/office/powerpoint/2010/main" val="144256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12</a:t>
            </a:fld>
            <a:endParaRPr lang="nb-NO" dirty="0"/>
          </a:p>
        </p:txBody>
      </p:sp>
    </p:spTree>
    <p:extLst>
      <p:ext uri="{BB962C8B-B14F-4D97-AF65-F5344CB8AC3E}">
        <p14:creationId xmlns:p14="http://schemas.microsoft.com/office/powerpoint/2010/main" val="39119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13</a:t>
            </a:fld>
            <a:endParaRPr lang="nb-NO" dirty="0"/>
          </a:p>
        </p:txBody>
      </p:sp>
    </p:spTree>
    <p:extLst>
      <p:ext uri="{BB962C8B-B14F-4D97-AF65-F5344CB8AC3E}">
        <p14:creationId xmlns:p14="http://schemas.microsoft.com/office/powerpoint/2010/main" val="282995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983BD-E7CE-45DC-B7AB-4A1791053C0B}" type="slidenum">
              <a:rPr lang="nb-NO" smtClean="0"/>
              <a:t>14</a:t>
            </a:fld>
            <a:endParaRPr lang="nb-NO" dirty="0"/>
          </a:p>
        </p:txBody>
      </p:sp>
    </p:spTree>
    <p:extLst>
      <p:ext uri="{BB962C8B-B14F-4D97-AF65-F5344CB8AC3E}">
        <p14:creationId xmlns:p14="http://schemas.microsoft.com/office/powerpoint/2010/main" val="980595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6005F1-3098-A842-BB99-D84034EFC078}"/>
              </a:ext>
            </a:extLst>
          </p:cNvPr>
          <p:cNvSpPr>
            <a:spLocks noGrp="1"/>
          </p:cNvSpPr>
          <p:nvPr>
            <p:ph type="ctrTitle"/>
          </p:nvPr>
        </p:nvSpPr>
        <p:spPr>
          <a:xfrm>
            <a:off x="760016" y="3810432"/>
            <a:ext cx="9880203" cy="995969"/>
          </a:xfrm>
        </p:spPr>
        <p:txBody>
          <a:bodyPr anchor="b">
            <a:normAutofit/>
          </a:bodyPr>
          <a:lstStyle>
            <a:lvl1pPr algn="l">
              <a:defRPr sz="4389" b="1">
                <a:solidFill>
                  <a:schemeClr val="tx2"/>
                </a:solidFill>
              </a:defRPr>
            </a:lvl1pPr>
          </a:lstStyle>
          <a:p>
            <a:r>
              <a:rPr lang="nb-NO"/>
              <a:t>Klikk for å redigere tittelstil</a:t>
            </a:r>
          </a:p>
        </p:txBody>
      </p:sp>
      <p:sp>
        <p:nvSpPr>
          <p:cNvPr id="3" name="Undertittel 2">
            <a:extLst>
              <a:ext uri="{FF2B5EF4-FFF2-40B4-BE49-F238E27FC236}">
                <a16:creationId xmlns:a16="http://schemas.microsoft.com/office/drawing/2014/main" id="{DD06FF5B-1432-3144-AE7E-2B2CC7A5E2B3}"/>
              </a:ext>
            </a:extLst>
          </p:cNvPr>
          <p:cNvSpPr>
            <a:spLocks noGrp="1"/>
          </p:cNvSpPr>
          <p:nvPr>
            <p:ph type="subTitle" idx="1"/>
          </p:nvPr>
        </p:nvSpPr>
        <p:spPr>
          <a:xfrm>
            <a:off x="760016" y="5041114"/>
            <a:ext cx="9880203" cy="572261"/>
          </a:xfrm>
        </p:spPr>
        <p:txBody>
          <a:bodyPr>
            <a:normAutofit/>
          </a:bodyPr>
          <a:lstStyle>
            <a:lvl1pPr marL="0" indent="0" algn="l">
              <a:buNone/>
              <a:defRPr sz="1995"/>
            </a:lvl1pPr>
            <a:lvl2pPr marL="456011" indent="0" algn="ctr">
              <a:buNone/>
              <a:defRPr sz="1995"/>
            </a:lvl2pPr>
            <a:lvl3pPr marL="912023" indent="0" algn="ctr">
              <a:buNone/>
              <a:defRPr sz="1795"/>
            </a:lvl3pPr>
            <a:lvl4pPr marL="1368034" indent="0" algn="ctr">
              <a:buNone/>
              <a:defRPr sz="1596"/>
            </a:lvl4pPr>
            <a:lvl5pPr marL="1824045" indent="0" algn="ctr">
              <a:buNone/>
              <a:defRPr sz="1596"/>
            </a:lvl5pPr>
            <a:lvl6pPr marL="2280056" indent="0" algn="ctr">
              <a:buNone/>
              <a:defRPr sz="1596"/>
            </a:lvl6pPr>
            <a:lvl7pPr marL="2736068" indent="0" algn="ctr">
              <a:buNone/>
              <a:defRPr sz="1596"/>
            </a:lvl7pPr>
            <a:lvl8pPr marL="3192079" indent="0" algn="ctr">
              <a:buNone/>
              <a:defRPr sz="1596"/>
            </a:lvl8pPr>
            <a:lvl9pPr marL="3648090" indent="0" algn="ctr">
              <a:buNone/>
              <a:defRPr sz="1596"/>
            </a:lvl9pPr>
          </a:lstStyle>
          <a:p>
            <a:r>
              <a:rPr lang="nb-NO"/>
              <a:t>Klikk for å redigere undertittelstil i malen</a:t>
            </a:r>
          </a:p>
        </p:txBody>
      </p:sp>
      <p:sp>
        <p:nvSpPr>
          <p:cNvPr id="4" name="Plassholder for dato 3">
            <a:extLst>
              <a:ext uri="{FF2B5EF4-FFF2-40B4-BE49-F238E27FC236}">
                <a16:creationId xmlns:a16="http://schemas.microsoft.com/office/drawing/2014/main" id="{999386FB-DB9F-604C-9983-8539FC970226}"/>
              </a:ext>
            </a:extLst>
          </p:cNvPr>
          <p:cNvSpPr>
            <a:spLocks noGrp="1"/>
          </p:cNvSpPr>
          <p:nvPr>
            <p:ph type="dt" sz="half" idx="10"/>
          </p:nvPr>
        </p:nvSpPr>
        <p:spPr/>
        <p:txBody>
          <a:bodyPr/>
          <a:lstStyle/>
          <a:p>
            <a:fld id="{A3EC5295-DBD2-4900-9C02-6CE8B154183E}" type="datetime1">
              <a:rPr lang="nb-NO" smtClean="0"/>
              <a:t>15.02.2023</a:t>
            </a:fld>
            <a:endParaRPr lang="nb-NO" dirty="0"/>
          </a:p>
        </p:txBody>
      </p:sp>
      <p:sp>
        <p:nvSpPr>
          <p:cNvPr id="5" name="Plassholder for bunntekst 4">
            <a:extLst>
              <a:ext uri="{FF2B5EF4-FFF2-40B4-BE49-F238E27FC236}">
                <a16:creationId xmlns:a16="http://schemas.microsoft.com/office/drawing/2014/main" id="{CAEB6935-33D7-4842-9CBB-C4567838A6C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8607FAE-B5C8-4847-BF26-AB671A9590B9}"/>
              </a:ext>
            </a:extLst>
          </p:cNvPr>
          <p:cNvSpPr>
            <a:spLocks noGrp="1"/>
          </p:cNvSpPr>
          <p:nvPr>
            <p:ph type="sldNum" sz="quarter" idx="12"/>
          </p:nvPr>
        </p:nvSpPr>
        <p:spPr/>
        <p:txBody>
          <a:bodyPr/>
          <a:lstStyle/>
          <a:p>
            <a:fld id="{2A5C7C1B-E3CC-A64E-9693-C157931D86A7}" type="slidenum">
              <a:rPr lang="nb-NO" smtClean="0"/>
              <a:t>‹#›</a:t>
            </a:fld>
            <a:endParaRPr lang="nb-NO" dirty="0"/>
          </a:p>
        </p:txBody>
      </p:sp>
      <p:pic>
        <p:nvPicPr>
          <p:cNvPr id="9" name="Grafikk 8">
            <a:extLst>
              <a:ext uri="{FF2B5EF4-FFF2-40B4-BE49-F238E27FC236}">
                <a16:creationId xmlns:a16="http://schemas.microsoft.com/office/drawing/2014/main" id="{506DEB65-9EF1-B843-94BC-466AED6FE586}"/>
              </a:ext>
            </a:extLst>
          </p:cNvPr>
          <p:cNvPicPr>
            <a:picLocks noChangeAspect="1"/>
          </p:cNvPicPr>
          <p:nvPr userDrawn="1"/>
        </p:nvPicPr>
        <p:blipFill>
          <a:blip r:embed="rId2">
            <a:extLst>
              <a:ext uri="{96DAC541-7B7A-43D3-8B79-37D633B846F1}">
                <asvg:svgBlip xmlns:asvg="http://schemas.microsoft.com/office/drawing/2016/SVG/main" r:embed="rId3"/>
              </a:ext>
            </a:extLst>
          </a:blip>
          <a:srcRect l="14330" t="19162"/>
          <a:stretch>
            <a:fillRect/>
          </a:stretch>
        </p:blipFill>
        <p:spPr>
          <a:xfrm>
            <a:off x="0" y="-1"/>
            <a:ext cx="3085703" cy="2934672"/>
          </a:xfrm>
          <a:prstGeom prst="rect">
            <a:avLst/>
          </a:prstGeom>
        </p:spPr>
      </p:pic>
      <p:pic>
        <p:nvPicPr>
          <p:cNvPr id="11" name="Grafikk 10">
            <a:extLst>
              <a:ext uri="{FF2B5EF4-FFF2-40B4-BE49-F238E27FC236}">
                <a16:creationId xmlns:a16="http://schemas.microsoft.com/office/drawing/2014/main" id="{D9EE60BA-C397-CF4D-9343-1E02E6AF80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3274" y="6080071"/>
            <a:ext cx="916968" cy="442191"/>
          </a:xfrm>
          <a:prstGeom prst="rect">
            <a:avLst/>
          </a:prstGeom>
        </p:spPr>
      </p:pic>
      <p:pic>
        <p:nvPicPr>
          <p:cNvPr id="12" name="Grafikk 11">
            <a:extLst>
              <a:ext uri="{FF2B5EF4-FFF2-40B4-BE49-F238E27FC236}">
                <a16:creationId xmlns:a16="http://schemas.microsoft.com/office/drawing/2014/main" id="{F864497E-90AD-1041-8CD4-C20596A522F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4682" y="2539618"/>
            <a:ext cx="3293401" cy="907419"/>
          </a:xfrm>
          <a:prstGeom prst="rect">
            <a:avLst/>
          </a:prstGeom>
        </p:spPr>
      </p:pic>
    </p:spTree>
    <p:extLst>
      <p:ext uri="{BB962C8B-B14F-4D97-AF65-F5344CB8AC3E}">
        <p14:creationId xmlns:p14="http://schemas.microsoft.com/office/powerpoint/2010/main" val="33091461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F73333-8F55-8845-A3CE-1F8A3CE80CCC}"/>
              </a:ext>
            </a:extLst>
          </p:cNvPr>
          <p:cNvSpPr>
            <a:spLocks noGrp="1"/>
          </p:cNvSpPr>
          <p:nvPr>
            <p:ph type="title"/>
          </p:nvPr>
        </p:nvSpPr>
        <p:spPr>
          <a:xfrm>
            <a:off x="837601" y="456036"/>
            <a:ext cx="3921997" cy="1596126"/>
          </a:xfrm>
        </p:spPr>
        <p:txBody>
          <a:bodyPr anchor="b"/>
          <a:lstStyle>
            <a:lvl1pPr>
              <a:defRPr sz="3192"/>
            </a:lvl1pPr>
          </a:lstStyle>
          <a:p>
            <a:r>
              <a:rPr lang="nb-NO"/>
              <a:t>Klikk for å redigere tittelstil</a:t>
            </a:r>
          </a:p>
        </p:txBody>
      </p:sp>
      <p:sp>
        <p:nvSpPr>
          <p:cNvPr id="3" name="Plassholder for bilde 2">
            <a:extLst>
              <a:ext uri="{FF2B5EF4-FFF2-40B4-BE49-F238E27FC236}">
                <a16:creationId xmlns:a16="http://schemas.microsoft.com/office/drawing/2014/main" id="{6CCD3177-8BB1-2A46-8113-F9F730B0BD57}"/>
              </a:ext>
            </a:extLst>
          </p:cNvPr>
          <p:cNvSpPr>
            <a:spLocks noGrp="1"/>
          </p:cNvSpPr>
          <p:nvPr>
            <p:ph type="pic" idx="1"/>
          </p:nvPr>
        </p:nvSpPr>
        <p:spPr>
          <a:xfrm>
            <a:off x="5169690" y="984911"/>
            <a:ext cx="6156127" cy="4861216"/>
          </a:xfrm>
        </p:spPr>
        <p:txBody>
          <a:bodyPr/>
          <a:lstStyle>
            <a:lvl1pPr marL="0" indent="0">
              <a:buNone/>
              <a:defRPr sz="3192"/>
            </a:lvl1pPr>
            <a:lvl2pPr marL="456011" indent="0">
              <a:buNone/>
              <a:defRPr sz="2793"/>
            </a:lvl2pPr>
            <a:lvl3pPr marL="912023" indent="0">
              <a:buNone/>
              <a:defRPr sz="2394"/>
            </a:lvl3pPr>
            <a:lvl4pPr marL="1368034" indent="0">
              <a:buNone/>
              <a:defRPr sz="1995"/>
            </a:lvl4pPr>
            <a:lvl5pPr marL="1824045" indent="0">
              <a:buNone/>
              <a:defRPr sz="1995"/>
            </a:lvl5pPr>
            <a:lvl6pPr marL="2280056" indent="0">
              <a:buNone/>
              <a:defRPr sz="1995"/>
            </a:lvl6pPr>
            <a:lvl7pPr marL="2736068" indent="0">
              <a:buNone/>
              <a:defRPr sz="1995"/>
            </a:lvl7pPr>
            <a:lvl8pPr marL="3192079" indent="0">
              <a:buNone/>
              <a:defRPr sz="1995"/>
            </a:lvl8pPr>
            <a:lvl9pPr marL="3648090" indent="0">
              <a:buNone/>
              <a:defRPr sz="1995"/>
            </a:lvl9pPr>
          </a:lstStyle>
          <a:p>
            <a:endParaRPr lang="nb-NO" dirty="0"/>
          </a:p>
        </p:txBody>
      </p:sp>
      <p:sp>
        <p:nvSpPr>
          <p:cNvPr id="4" name="Plassholder for tekst 3">
            <a:extLst>
              <a:ext uri="{FF2B5EF4-FFF2-40B4-BE49-F238E27FC236}">
                <a16:creationId xmlns:a16="http://schemas.microsoft.com/office/drawing/2014/main" id="{1C640747-EAAE-EB4B-8155-52802CA02116}"/>
              </a:ext>
            </a:extLst>
          </p:cNvPr>
          <p:cNvSpPr>
            <a:spLocks noGrp="1"/>
          </p:cNvSpPr>
          <p:nvPr>
            <p:ph type="body" sz="half" idx="2"/>
          </p:nvPr>
        </p:nvSpPr>
        <p:spPr>
          <a:xfrm>
            <a:off x="837601" y="2052161"/>
            <a:ext cx="3921997" cy="3801883"/>
          </a:xfrm>
        </p:spPr>
        <p:txBody>
          <a:bodyPr/>
          <a:lstStyle>
            <a:lvl1pPr marL="0" indent="0">
              <a:buNone/>
              <a:defRPr sz="1596"/>
            </a:lvl1pPr>
            <a:lvl2pPr marL="456011" indent="0">
              <a:buNone/>
              <a:defRPr sz="1396"/>
            </a:lvl2pPr>
            <a:lvl3pPr marL="912023" indent="0">
              <a:buNone/>
              <a:defRPr sz="1197"/>
            </a:lvl3pPr>
            <a:lvl4pPr marL="1368034" indent="0">
              <a:buNone/>
              <a:defRPr sz="997"/>
            </a:lvl4pPr>
            <a:lvl5pPr marL="1824045" indent="0">
              <a:buNone/>
              <a:defRPr sz="997"/>
            </a:lvl5pPr>
            <a:lvl6pPr marL="2280056" indent="0">
              <a:buNone/>
              <a:defRPr sz="997"/>
            </a:lvl6pPr>
            <a:lvl7pPr marL="2736068" indent="0">
              <a:buNone/>
              <a:defRPr sz="997"/>
            </a:lvl7pPr>
            <a:lvl8pPr marL="3192079" indent="0">
              <a:buNone/>
              <a:defRPr sz="997"/>
            </a:lvl8pPr>
            <a:lvl9pPr marL="3648090" indent="0">
              <a:buNone/>
              <a:defRPr sz="997"/>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D98544A-0164-034D-92D9-7D2D74AF682D}"/>
              </a:ext>
            </a:extLst>
          </p:cNvPr>
          <p:cNvSpPr>
            <a:spLocks noGrp="1"/>
          </p:cNvSpPr>
          <p:nvPr>
            <p:ph type="dt" sz="half" idx="10"/>
          </p:nvPr>
        </p:nvSpPr>
        <p:spPr/>
        <p:txBody>
          <a:bodyPr/>
          <a:lstStyle/>
          <a:p>
            <a:fld id="{A21BB672-0788-4530-93EA-DCDFF4D641B6}" type="datetime1">
              <a:rPr lang="nb-NO" smtClean="0"/>
              <a:t>15.02.2023</a:t>
            </a:fld>
            <a:endParaRPr lang="nb-NO" dirty="0"/>
          </a:p>
        </p:txBody>
      </p:sp>
      <p:sp>
        <p:nvSpPr>
          <p:cNvPr id="6" name="Plassholder for bunntekst 5">
            <a:extLst>
              <a:ext uri="{FF2B5EF4-FFF2-40B4-BE49-F238E27FC236}">
                <a16:creationId xmlns:a16="http://schemas.microsoft.com/office/drawing/2014/main" id="{06770433-79F4-8348-9118-D275778D099B}"/>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5A2CBB26-DF81-F745-9F36-CE1C99A14992}"/>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8155011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FC3015-BFFB-D044-9EE1-4E849521914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6C0CCEE-72A4-B345-8592-577D7221F94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B10486-98B5-DC42-BC79-0AFE51DA55A1}"/>
              </a:ext>
            </a:extLst>
          </p:cNvPr>
          <p:cNvSpPr>
            <a:spLocks noGrp="1"/>
          </p:cNvSpPr>
          <p:nvPr>
            <p:ph type="dt" sz="half" idx="10"/>
          </p:nvPr>
        </p:nvSpPr>
        <p:spPr/>
        <p:txBody>
          <a:bodyPr/>
          <a:lstStyle/>
          <a:p>
            <a:fld id="{5AFDA83E-4407-409C-9148-89C08B1D6FB9}" type="datetime1">
              <a:rPr lang="nb-NO" smtClean="0"/>
              <a:t>15.02.2023</a:t>
            </a:fld>
            <a:endParaRPr lang="nb-NO" dirty="0"/>
          </a:p>
        </p:txBody>
      </p:sp>
      <p:sp>
        <p:nvSpPr>
          <p:cNvPr id="5" name="Plassholder for bunntekst 4">
            <a:extLst>
              <a:ext uri="{FF2B5EF4-FFF2-40B4-BE49-F238E27FC236}">
                <a16:creationId xmlns:a16="http://schemas.microsoft.com/office/drawing/2014/main" id="{8562400F-5070-9D48-94AD-E726B30B6D0B}"/>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EE79A867-F23D-114A-ADBC-97486AD3540B}"/>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10971064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68F1965-A3F5-5F46-9FC6-87D788A0847F}"/>
              </a:ext>
            </a:extLst>
          </p:cNvPr>
          <p:cNvSpPr>
            <a:spLocks noGrp="1"/>
          </p:cNvSpPr>
          <p:nvPr>
            <p:ph type="title" orient="vert"/>
          </p:nvPr>
        </p:nvSpPr>
        <p:spPr>
          <a:xfrm>
            <a:off x="8702179" y="364195"/>
            <a:ext cx="2622054" cy="5797040"/>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73DF826-149E-7340-BEA1-8A3417EFA44D}"/>
              </a:ext>
            </a:extLst>
          </p:cNvPr>
          <p:cNvSpPr>
            <a:spLocks noGrp="1"/>
          </p:cNvSpPr>
          <p:nvPr>
            <p:ph type="body" orient="vert" idx="1"/>
          </p:nvPr>
        </p:nvSpPr>
        <p:spPr>
          <a:xfrm>
            <a:off x="836017" y="364195"/>
            <a:ext cx="7714159" cy="579704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90AC3D-23EE-374D-B204-A8B1B8D8D054}"/>
              </a:ext>
            </a:extLst>
          </p:cNvPr>
          <p:cNvSpPr>
            <a:spLocks noGrp="1"/>
          </p:cNvSpPr>
          <p:nvPr>
            <p:ph type="dt" sz="half" idx="10"/>
          </p:nvPr>
        </p:nvSpPr>
        <p:spPr/>
        <p:txBody>
          <a:bodyPr/>
          <a:lstStyle/>
          <a:p>
            <a:fld id="{ED67FB9B-D8BB-416B-A2E7-02D3084C2342}" type="datetime1">
              <a:rPr lang="nb-NO" smtClean="0"/>
              <a:t>15.02.2023</a:t>
            </a:fld>
            <a:endParaRPr lang="nb-NO" dirty="0"/>
          </a:p>
        </p:txBody>
      </p:sp>
      <p:sp>
        <p:nvSpPr>
          <p:cNvPr id="5" name="Plassholder for bunntekst 4">
            <a:extLst>
              <a:ext uri="{FF2B5EF4-FFF2-40B4-BE49-F238E27FC236}">
                <a16:creationId xmlns:a16="http://schemas.microsoft.com/office/drawing/2014/main" id="{FB6FD394-CC29-C541-B82A-4A1DCA3FD0E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919A4765-BC94-D64D-8B96-E2353B4A9C6F}"/>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26715173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7F9DE0B-5485-4903-97A7-5105B8F9DC7D}" type="datetime1">
              <a:rPr lang="nb-NO" smtClean="0"/>
              <a:t>15.02.2023</a:t>
            </a:fld>
            <a:endParaRPr lang="en-US" dirty="0"/>
          </a:p>
        </p:txBody>
      </p:sp>
      <p:sp>
        <p:nvSpPr>
          <p:cNvPr id="4" name="Holder 4"/>
          <p:cNvSpPr>
            <a:spLocks noGrp="1"/>
          </p:cNvSpPr>
          <p:nvPr>
            <p:ph type="sldNum" sz="quarter" idx="7"/>
          </p:nvPr>
        </p:nvSpPr>
        <p:spPr/>
        <p:txBody>
          <a:bodyPr lIns="0" tIns="0" rIns="0" bIns="0"/>
          <a:lstStyle>
            <a:lvl1pPr>
              <a:defRPr sz="633" b="0" i="0">
                <a:solidFill>
                  <a:srgbClr val="22373A"/>
                </a:solidFill>
                <a:latin typeface="Lucida Sans Unicode"/>
                <a:cs typeface="Lucida Sans Unicode"/>
              </a:defRPr>
            </a:lvl1pPr>
          </a:lstStyle>
          <a:p>
            <a:pPr marL="49557" marR="10715" algn="ctr">
              <a:spcBef>
                <a:spcPts val="348"/>
              </a:spcBef>
            </a:pPr>
            <a:fld id="{81D60167-4931-47E6-BA6A-407CBD079E47}" type="slidenum">
              <a:rPr lang="nb-NO" spc="-105" smtClean="0"/>
              <a:pPr marL="49557" marR="10715" algn="ctr">
                <a:spcBef>
                  <a:spcPts val="348"/>
                </a:spcBef>
              </a:pPr>
              <a:t>‹#›</a:t>
            </a:fld>
            <a:endParaRPr lang="nb-NO" spc="-105" dirty="0"/>
          </a:p>
        </p:txBody>
      </p:sp>
    </p:spTree>
    <p:extLst>
      <p:ext uri="{BB962C8B-B14F-4D97-AF65-F5344CB8AC3E}">
        <p14:creationId xmlns:p14="http://schemas.microsoft.com/office/powerpoint/2010/main" val="8886295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6005F1-3098-A842-BB99-D84034EFC078}"/>
              </a:ext>
            </a:extLst>
          </p:cNvPr>
          <p:cNvSpPr>
            <a:spLocks noGrp="1"/>
          </p:cNvSpPr>
          <p:nvPr>
            <p:ph type="ctrTitle"/>
          </p:nvPr>
        </p:nvSpPr>
        <p:spPr>
          <a:xfrm>
            <a:off x="760016" y="3810432"/>
            <a:ext cx="9880203" cy="995969"/>
          </a:xfrm>
        </p:spPr>
        <p:txBody>
          <a:bodyPr anchor="b">
            <a:normAutofit/>
          </a:bodyPr>
          <a:lstStyle>
            <a:lvl1pPr algn="l">
              <a:defRPr sz="4389" b="1">
                <a:solidFill>
                  <a:schemeClr val="tx2"/>
                </a:solidFill>
              </a:defRPr>
            </a:lvl1pPr>
          </a:lstStyle>
          <a:p>
            <a:r>
              <a:rPr lang="nb-NO"/>
              <a:t>Klikk for å redigere tittelstil</a:t>
            </a:r>
          </a:p>
        </p:txBody>
      </p:sp>
      <p:sp>
        <p:nvSpPr>
          <p:cNvPr id="3" name="Undertittel 2">
            <a:extLst>
              <a:ext uri="{FF2B5EF4-FFF2-40B4-BE49-F238E27FC236}">
                <a16:creationId xmlns:a16="http://schemas.microsoft.com/office/drawing/2014/main" id="{DD06FF5B-1432-3144-AE7E-2B2CC7A5E2B3}"/>
              </a:ext>
            </a:extLst>
          </p:cNvPr>
          <p:cNvSpPr>
            <a:spLocks noGrp="1"/>
          </p:cNvSpPr>
          <p:nvPr>
            <p:ph type="subTitle" idx="1"/>
          </p:nvPr>
        </p:nvSpPr>
        <p:spPr>
          <a:xfrm>
            <a:off x="760016" y="5041114"/>
            <a:ext cx="9880203" cy="572261"/>
          </a:xfrm>
        </p:spPr>
        <p:txBody>
          <a:bodyPr>
            <a:normAutofit/>
          </a:bodyPr>
          <a:lstStyle>
            <a:lvl1pPr marL="0" indent="0" algn="l">
              <a:buNone/>
              <a:defRPr sz="1995"/>
            </a:lvl1pPr>
            <a:lvl2pPr marL="456011" indent="0" algn="ctr">
              <a:buNone/>
              <a:defRPr sz="1995"/>
            </a:lvl2pPr>
            <a:lvl3pPr marL="912023" indent="0" algn="ctr">
              <a:buNone/>
              <a:defRPr sz="1795"/>
            </a:lvl3pPr>
            <a:lvl4pPr marL="1368034" indent="0" algn="ctr">
              <a:buNone/>
              <a:defRPr sz="1596"/>
            </a:lvl4pPr>
            <a:lvl5pPr marL="1824045" indent="0" algn="ctr">
              <a:buNone/>
              <a:defRPr sz="1596"/>
            </a:lvl5pPr>
            <a:lvl6pPr marL="2280056" indent="0" algn="ctr">
              <a:buNone/>
              <a:defRPr sz="1596"/>
            </a:lvl6pPr>
            <a:lvl7pPr marL="2736068" indent="0" algn="ctr">
              <a:buNone/>
              <a:defRPr sz="1596"/>
            </a:lvl7pPr>
            <a:lvl8pPr marL="3192079" indent="0" algn="ctr">
              <a:buNone/>
              <a:defRPr sz="1596"/>
            </a:lvl8pPr>
            <a:lvl9pPr marL="3648090" indent="0" algn="ctr">
              <a:buNone/>
              <a:defRPr sz="1596"/>
            </a:lvl9pPr>
          </a:lstStyle>
          <a:p>
            <a:r>
              <a:rPr lang="nb-NO"/>
              <a:t>Klikk for å redigere undertittelstil i malen</a:t>
            </a:r>
          </a:p>
        </p:txBody>
      </p:sp>
      <p:sp>
        <p:nvSpPr>
          <p:cNvPr id="4" name="Plassholder for dato 3">
            <a:extLst>
              <a:ext uri="{FF2B5EF4-FFF2-40B4-BE49-F238E27FC236}">
                <a16:creationId xmlns:a16="http://schemas.microsoft.com/office/drawing/2014/main" id="{999386FB-DB9F-604C-9983-8539FC970226}"/>
              </a:ext>
            </a:extLst>
          </p:cNvPr>
          <p:cNvSpPr>
            <a:spLocks noGrp="1"/>
          </p:cNvSpPr>
          <p:nvPr>
            <p:ph type="dt" sz="half" idx="10"/>
          </p:nvPr>
        </p:nvSpPr>
        <p:spPr/>
        <p:txBody>
          <a:bodyPr/>
          <a:lstStyle/>
          <a:p>
            <a:fld id="{684E1FC8-A6E9-4CE6-AAF0-FDC34EBF9D78}" type="datetime1">
              <a:rPr lang="nb-NO" smtClean="0"/>
              <a:t>15.02.2023</a:t>
            </a:fld>
            <a:endParaRPr lang="nb-NO" dirty="0"/>
          </a:p>
        </p:txBody>
      </p:sp>
      <p:sp>
        <p:nvSpPr>
          <p:cNvPr id="5" name="Plassholder for bunntekst 4">
            <a:extLst>
              <a:ext uri="{FF2B5EF4-FFF2-40B4-BE49-F238E27FC236}">
                <a16:creationId xmlns:a16="http://schemas.microsoft.com/office/drawing/2014/main" id="{CAEB6935-33D7-4842-9CBB-C4567838A6C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8607FAE-B5C8-4847-BF26-AB671A9590B9}"/>
              </a:ext>
            </a:extLst>
          </p:cNvPr>
          <p:cNvSpPr>
            <a:spLocks noGrp="1"/>
          </p:cNvSpPr>
          <p:nvPr>
            <p:ph type="sldNum" sz="quarter" idx="12"/>
          </p:nvPr>
        </p:nvSpPr>
        <p:spPr/>
        <p:txBody>
          <a:bodyPr/>
          <a:lstStyle/>
          <a:p>
            <a:fld id="{2A5C7C1B-E3CC-A64E-9693-C157931D86A7}" type="slidenum">
              <a:rPr lang="nb-NO" smtClean="0"/>
              <a:t>‹#›</a:t>
            </a:fld>
            <a:endParaRPr lang="nb-NO" dirty="0"/>
          </a:p>
        </p:txBody>
      </p:sp>
      <p:pic>
        <p:nvPicPr>
          <p:cNvPr id="9" name="Grafikk 8">
            <a:extLst>
              <a:ext uri="{FF2B5EF4-FFF2-40B4-BE49-F238E27FC236}">
                <a16:creationId xmlns:a16="http://schemas.microsoft.com/office/drawing/2014/main" id="{506DEB65-9EF1-B843-94BC-466AED6FE586}"/>
              </a:ext>
            </a:extLst>
          </p:cNvPr>
          <p:cNvPicPr>
            <a:picLocks noChangeAspect="1"/>
          </p:cNvPicPr>
          <p:nvPr userDrawn="1"/>
        </p:nvPicPr>
        <p:blipFill>
          <a:blip r:embed="rId2">
            <a:extLst>
              <a:ext uri="{96DAC541-7B7A-43D3-8B79-37D633B846F1}">
                <asvg:svgBlip xmlns:asvg="http://schemas.microsoft.com/office/drawing/2016/SVG/main" r:embed="rId3"/>
              </a:ext>
            </a:extLst>
          </a:blip>
          <a:srcRect l="14330" t="19162"/>
          <a:stretch>
            <a:fillRect/>
          </a:stretch>
        </p:blipFill>
        <p:spPr>
          <a:xfrm>
            <a:off x="0" y="0"/>
            <a:ext cx="3085703" cy="2934672"/>
          </a:xfrm>
          <a:prstGeom prst="rect">
            <a:avLst/>
          </a:prstGeom>
        </p:spPr>
      </p:pic>
      <p:pic>
        <p:nvPicPr>
          <p:cNvPr id="11" name="Grafikk 10">
            <a:extLst>
              <a:ext uri="{FF2B5EF4-FFF2-40B4-BE49-F238E27FC236}">
                <a16:creationId xmlns:a16="http://schemas.microsoft.com/office/drawing/2014/main" id="{D9EE60BA-C397-CF4D-9343-1E02E6AF80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3274" y="6080071"/>
            <a:ext cx="916968" cy="442191"/>
          </a:xfrm>
          <a:prstGeom prst="rect">
            <a:avLst/>
          </a:prstGeom>
        </p:spPr>
      </p:pic>
      <p:pic>
        <p:nvPicPr>
          <p:cNvPr id="13" name="Grafikk 12">
            <a:extLst>
              <a:ext uri="{FF2B5EF4-FFF2-40B4-BE49-F238E27FC236}">
                <a16:creationId xmlns:a16="http://schemas.microsoft.com/office/drawing/2014/main" id="{AE40F0C8-A5D3-D14C-B67E-4FF9057FAEB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6600" y="887783"/>
            <a:ext cx="1983353" cy="546433"/>
          </a:xfrm>
          <a:prstGeom prst="rect">
            <a:avLst/>
          </a:prstGeom>
        </p:spPr>
      </p:pic>
    </p:spTree>
    <p:extLst>
      <p:ext uri="{BB962C8B-B14F-4D97-AF65-F5344CB8AC3E}">
        <p14:creationId xmlns:p14="http://schemas.microsoft.com/office/powerpoint/2010/main" val="23720841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tellysbild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6005F1-3098-A842-BB99-D84034EFC078}"/>
              </a:ext>
            </a:extLst>
          </p:cNvPr>
          <p:cNvSpPr>
            <a:spLocks noGrp="1"/>
          </p:cNvSpPr>
          <p:nvPr>
            <p:ph type="ctrTitle"/>
          </p:nvPr>
        </p:nvSpPr>
        <p:spPr>
          <a:xfrm>
            <a:off x="760016" y="3810432"/>
            <a:ext cx="9880203" cy="995969"/>
          </a:xfrm>
        </p:spPr>
        <p:txBody>
          <a:bodyPr anchor="b">
            <a:normAutofit/>
          </a:bodyPr>
          <a:lstStyle>
            <a:lvl1pPr algn="l">
              <a:defRPr sz="4389" b="1">
                <a:solidFill>
                  <a:schemeClr val="tx2"/>
                </a:solidFill>
              </a:defRPr>
            </a:lvl1pPr>
          </a:lstStyle>
          <a:p>
            <a:r>
              <a:rPr lang="nb-NO"/>
              <a:t>Klikk for å redigere tittelstil</a:t>
            </a:r>
          </a:p>
        </p:txBody>
      </p:sp>
      <p:sp>
        <p:nvSpPr>
          <p:cNvPr id="3" name="Undertittel 2">
            <a:extLst>
              <a:ext uri="{FF2B5EF4-FFF2-40B4-BE49-F238E27FC236}">
                <a16:creationId xmlns:a16="http://schemas.microsoft.com/office/drawing/2014/main" id="{DD06FF5B-1432-3144-AE7E-2B2CC7A5E2B3}"/>
              </a:ext>
            </a:extLst>
          </p:cNvPr>
          <p:cNvSpPr>
            <a:spLocks noGrp="1"/>
          </p:cNvSpPr>
          <p:nvPr>
            <p:ph type="subTitle" idx="1"/>
          </p:nvPr>
        </p:nvSpPr>
        <p:spPr>
          <a:xfrm>
            <a:off x="760016" y="5041114"/>
            <a:ext cx="9880203" cy="572261"/>
          </a:xfrm>
        </p:spPr>
        <p:txBody>
          <a:bodyPr>
            <a:normAutofit/>
          </a:bodyPr>
          <a:lstStyle>
            <a:lvl1pPr marL="0" indent="0" algn="l">
              <a:buNone/>
              <a:defRPr sz="1995"/>
            </a:lvl1pPr>
            <a:lvl2pPr marL="456011" indent="0" algn="ctr">
              <a:buNone/>
              <a:defRPr sz="1995"/>
            </a:lvl2pPr>
            <a:lvl3pPr marL="912023" indent="0" algn="ctr">
              <a:buNone/>
              <a:defRPr sz="1795"/>
            </a:lvl3pPr>
            <a:lvl4pPr marL="1368034" indent="0" algn="ctr">
              <a:buNone/>
              <a:defRPr sz="1596"/>
            </a:lvl4pPr>
            <a:lvl5pPr marL="1824045" indent="0" algn="ctr">
              <a:buNone/>
              <a:defRPr sz="1596"/>
            </a:lvl5pPr>
            <a:lvl6pPr marL="2280056" indent="0" algn="ctr">
              <a:buNone/>
              <a:defRPr sz="1596"/>
            </a:lvl6pPr>
            <a:lvl7pPr marL="2736068" indent="0" algn="ctr">
              <a:buNone/>
              <a:defRPr sz="1596"/>
            </a:lvl7pPr>
            <a:lvl8pPr marL="3192079" indent="0" algn="ctr">
              <a:buNone/>
              <a:defRPr sz="1596"/>
            </a:lvl8pPr>
            <a:lvl9pPr marL="3648090" indent="0" algn="ctr">
              <a:buNone/>
              <a:defRPr sz="1596"/>
            </a:lvl9pPr>
          </a:lstStyle>
          <a:p>
            <a:r>
              <a:rPr lang="nb-NO"/>
              <a:t>Klikk for å redigere undertittelstil i malen</a:t>
            </a:r>
          </a:p>
        </p:txBody>
      </p:sp>
      <p:sp>
        <p:nvSpPr>
          <p:cNvPr id="4" name="Plassholder for dato 3">
            <a:extLst>
              <a:ext uri="{FF2B5EF4-FFF2-40B4-BE49-F238E27FC236}">
                <a16:creationId xmlns:a16="http://schemas.microsoft.com/office/drawing/2014/main" id="{999386FB-DB9F-604C-9983-8539FC970226}"/>
              </a:ext>
            </a:extLst>
          </p:cNvPr>
          <p:cNvSpPr>
            <a:spLocks noGrp="1"/>
          </p:cNvSpPr>
          <p:nvPr>
            <p:ph type="dt" sz="half" idx="10"/>
          </p:nvPr>
        </p:nvSpPr>
        <p:spPr/>
        <p:txBody>
          <a:bodyPr/>
          <a:lstStyle/>
          <a:p>
            <a:fld id="{74973927-8037-4C11-94F9-D6B96A7A44F1}" type="datetime1">
              <a:rPr lang="nb-NO" smtClean="0"/>
              <a:t>15.02.2023</a:t>
            </a:fld>
            <a:endParaRPr lang="nb-NO" dirty="0"/>
          </a:p>
        </p:txBody>
      </p:sp>
      <p:sp>
        <p:nvSpPr>
          <p:cNvPr id="5" name="Plassholder for bunntekst 4">
            <a:extLst>
              <a:ext uri="{FF2B5EF4-FFF2-40B4-BE49-F238E27FC236}">
                <a16:creationId xmlns:a16="http://schemas.microsoft.com/office/drawing/2014/main" id="{CAEB6935-33D7-4842-9CBB-C4567838A6C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8607FAE-B5C8-4847-BF26-AB671A9590B9}"/>
              </a:ext>
            </a:extLst>
          </p:cNvPr>
          <p:cNvSpPr>
            <a:spLocks noGrp="1"/>
          </p:cNvSpPr>
          <p:nvPr>
            <p:ph type="sldNum" sz="quarter" idx="12"/>
          </p:nvPr>
        </p:nvSpPr>
        <p:spPr/>
        <p:txBody>
          <a:bodyPr/>
          <a:lstStyle/>
          <a:p>
            <a:fld id="{2A5C7C1B-E3CC-A64E-9693-C157931D86A7}" type="slidenum">
              <a:rPr lang="nb-NO" smtClean="0"/>
              <a:t>‹#›</a:t>
            </a:fld>
            <a:endParaRPr lang="nb-NO" dirty="0"/>
          </a:p>
        </p:txBody>
      </p:sp>
      <p:pic>
        <p:nvPicPr>
          <p:cNvPr id="9" name="Grafikk 8">
            <a:extLst>
              <a:ext uri="{FF2B5EF4-FFF2-40B4-BE49-F238E27FC236}">
                <a16:creationId xmlns:a16="http://schemas.microsoft.com/office/drawing/2014/main" id="{506DEB65-9EF1-B843-94BC-466AED6FE586}"/>
              </a:ext>
            </a:extLst>
          </p:cNvPr>
          <p:cNvPicPr>
            <a:picLocks noChangeAspect="1"/>
          </p:cNvPicPr>
          <p:nvPr userDrawn="1"/>
        </p:nvPicPr>
        <p:blipFill>
          <a:blip r:embed="rId2">
            <a:extLst>
              <a:ext uri="{96DAC541-7B7A-43D3-8B79-37D633B846F1}">
                <asvg:svgBlip xmlns:asvg="http://schemas.microsoft.com/office/drawing/2016/SVG/main" r:embed="rId3"/>
              </a:ext>
            </a:extLst>
          </a:blip>
          <a:srcRect l="14330" t="19162"/>
          <a:stretch>
            <a:fillRect/>
          </a:stretch>
        </p:blipFill>
        <p:spPr>
          <a:xfrm>
            <a:off x="0" y="-1"/>
            <a:ext cx="3085703" cy="2934672"/>
          </a:xfrm>
          <a:prstGeom prst="rect">
            <a:avLst/>
          </a:prstGeom>
        </p:spPr>
      </p:pic>
      <p:pic>
        <p:nvPicPr>
          <p:cNvPr id="11" name="Grafikk 10">
            <a:extLst>
              <a:ext uri="{FF2B5EF4-FFF2-40B4-BE49-F238E27FC236}">
                <a16:creationId xmlns:a16="http://schemas.microsoft.com/office/drawing/2014/main" id="{D9EE60BA-C397-CF4D-9343-1E02E6AF80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3274" y="6080071"/>
            <a:ext cx="916968" cy="442191"/>
          </a:xfrm>
          <a:prstGeom prst="rect">
            <a:avLst/>
          </a:prstGeom>
        </p:spPr>
      </p:pic>
    </p:spTree>
    <p:extLst>
      <p:ext uri="{BB962C8B-B14F-4D97-AF65-F5344CB8AC3E}">
        <p14:creationId xmlns:p14="http://schemas.microsoft.com/office/powerpoint/2010/main" val="32777744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C73132-64E2-9946-B57D-304E87B135BD}"/>
              </a:ext>
            </a:extLst>
          </p:cNvPr>
          <p:cNvSpPr>
            <a:spLocks noGrp="1"/>
          </p:cNvSpPr>
          <p:nvPr>
            <p:ph type="title"/>
          </p:nvPr>
        </p:nvSpPr>
        <p:spPr/>
        <p:txBody>
          <a:bodyPr/>
          <a:lstStyle>
            <a:lvl1pPr>
              <a:defRPr b="1">
                <a:solidFill>
                  <a:schemeClr val="tx2"/>
                </a:solidFill>
                <a:latin typeface="+mj-lt"/>
              </a:defRPr>
            </a:lvl1pPr>
          </a:lstStyle>
          <a:p>
            <a:r>
              <a:rPr lang="nb-NO"/>
              <a:t>Klikk for å redigere tittelstil</a:t>
            </a:r>
          </a:p>
        </p:txBody>
      </p:sp>
      <p:sp>
        <p:nvSpPr>
          <p:cNvPr id="3" name="Plassholder for innhold 2">
            <a:extLst>
              <a:ext uri="{FF2B5EF4-FFF2-40B4-BE49-F238E27FC236}">
                <a16:creationId xmlns:a16="http://schemas.microsoft.com/office/drawing/2014/main" id="{F5119842-1E9F-BB48-AD22-E8590CEA34D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CD5677F-C761-6F44-979F-4C7C119CEFB7}"/>
              </a:ext>
            </a:extLst>
          </p:cNvPr>
          <p:cNvSpPr>
            <a:spLocks noGrp="1"/>
          </p:cNvSpPr>
          <p:nvPr>
            <p:ph type="dt" sz="half" idx="10"/>
          </p:nvPr>
        </p:nvSpPr>
        <p:spPr/>
        <p:txBody>
          <a:bodyPr/>
          <a:lstStyle/>
          <a:p>
            <a:fld id="{B1558DF6-FB24-4805-AFFE-93E099EECB2C}" type="datetime1">
              <a:rPr lang="nb-NO" smtClean="0"/>
              <a:t>15.02.2023</a:t>
            </a:fld>
            <a:endParaRPr lang="nb-NO" dirty="0"/>
          </a:p>
        </p:txBody>
      </p:sp>
      <p:sp>
        <p:nvSpPr>
          <p:cNvPr id="5" name="Plassholder for bunntekst 4">
            <a:extLst>
              <a:ext uri="{FF2B5EF4-FFF2-40B4-BE49-F238E27FC236}">
                <a16:creationId xmlns:a16="http://schemas.microsoft.com/office/drawing/2014/main" id="{C5C12DC9-F33C-A643-ABB8-BDD3687B6624}"/>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B527598D-FA86-3A43-8BFB-926ACCBE6FA9}"/>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10762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37D848-1ED2-BC41-A4AF-BD93D002B7B1}"/>
              </a:ext>
            </a:extLst>
          </p:cNvPr>
          <p:cNvSpPr>
            <a:spLocks noGrp="1"/>
          </p:cNvSpPr>
          <p:nvPr>
            <p:ph type="title"/>
          </p:nvPr>
        </p:nvSpPr>
        <p:spPr>
          <a:xfrm>
            <a:off x="829684" y="1705385"/>
            <a:ext cx="10488216" cy="2845473"/>
          </a:xfrm>
        </p:spPr>
        <p:txBody>
          <a:bodyPr anchor="b"/>
          <a:lstStyle>
            <a:lvl1pPr>
              <a:defRPr sz="5984"/>
            </a:lvl1pPr>
          </a:lstStyle>
          <a:p>
            <a:r>
              <a:rPr lang="nb-NO"/>
              <a:t>Klikk for å redigere tittelstil</a:t>
            </a:r>
          </a:p>
        </p:txBody>
      </p:sp>
      <p:sp>
        <p:nvSpPr>
          <p:cNvPr id="3" name="Plassholder for tekst 2">
            <a:extLst>
              <a:ext uri="{FF2B5EF4-FFF2-40B4-BE49-F238E27FC236}">
                <a16:creationId xmlns:a16="http://schemas.microsoft.com/office/drawing/2014/main" id="{009CE781-F559-2A42-BF87-C98FA7950D01}"/>
              </a:ext>
            </a:extLst>
          </p:cNvPr>
          <p:cNvSpPr>
            <a:spLocks noGrp="1"/>
          </p:cNvSpPr>
          <p:nvPr>
            <p:ph type="body" idx="1"/>
          </p:nvPr>
        </p:nvSpPr>
        <p:spPr>
          <a:xfrm>
            <a:off x="829684" y="4577778"/>
            <a:ext cx="10488216" cy="1496367"/>
          </a:xfrm>
        </p:spPr>
        <p:txBody>
          <a:bodyPr/>
          <a:lstStyle>
            <a:lvl1pPr marL="0" indent="0">
              <a:buNone/>
              <a:defRPr sz="2394">
                <a:solidFill>
                  <a:schemeClr val="tx1">
                    <a:tint val="75000"/>
                  </a:schemeClr>
                </a:solidFill>
              </a:defRPr>
            </a:lvl1pPr>
            <a:lvl2pPr marL="456011" indent="0">
              <a:buNone/>
              <a:defRPr sz="1995">
                <a:solidFill>
                  <a:schemeClr val="tx1">
                    <a:tint val="75000"/>
                  </a:schemeClr>
                </a:solidFill>
              </a:defRPr>
            </a:lvl2pPr>
            <a:lvl3pPr marL="912023" indent="0">
              <a:buNone/>
              <a:defRPr sz="1795">
                <a:solidFill>
                  <a:schemeClr val="tx1">
                    <a:tint val="75000"/>
                  </a:schemeClr>
                </a:solidFill>
              </a:defRPr>
            </a:lvl3pPr>
            <a:lvl4pPr marL="1368034" indent="0">
              <a:buNone/>
              <a:defRPr sz="1596">
                <a:solidFill>
                  <a:schemeClr val="tx1">
                    <a:tint val="75000"/>
                  </a:schemeClr>
                </a:solidFill>
              </a:defRPr>
            </a:lvl4pPr>
            <a:lvl5pPr marL="1824045" indent="0">
              <a:buNone/>
              <a:defRPr sz="1596">
                <a:solidFill>
                  <a:schemeClr val="tx1">
                    <a:tint val="75000"/>
                  </a:schemeClr>
                </a:solidFill>
              </a:defRPr>
            </a:lvl5pPr>
            <a:lvl6pPr marL="2280056" indent="0">
              <a:buNone/>
              <a:defRPr sz="1596">
                <a:solidFill>
                  <a:schemeClr val="tx1">
                    <a:tint val="75000"/>
                  </a:schemeClr>
                </a:solidFill>
              </a:defRPr>
            </a:lvl6pPr>
            <a:lvl7pPr marL="2736068" indent="0">
              <a:buNone/>
              <a:defRPr sz="1596">
                <a:solidFill>
                  <a:schemeClr val="tx1">
                    <a:tint val="75000"/>
                  </a:schemeClr>
                </a:solidFill>
              </a:defRPr>
            </a:lvl7pPr>
            <a:lvl8pPr marL="3192079" indent="0">
              <a:buNone/>
              <a:defRPr sz="1596">
                <a:solidFill>
                  <a:schemeClr val="tx1">
                    <a:tint val="75000"/>
                  </a:schemeClr>
                </a:solidFill>
              </a:defRPr>
            </a:lvl8pPr>
            <a:lvl9pPr marL="3648090" indent="0">
              <a:buNone/>
              <a:defRPr sz="1596">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457E17E-A7EA-4044-95CB-64611631E777}"/>
              </a:ext>
            </a:extLst>
          </p:cNvPr>
          <p:cNvSpPr>
            <a:spLocks noGrp="1"/>
          </p:cNvSpPr>
          <p:nvPr>
            <p:ph type="dt" sz="half" idx="10"/>
          </p:nvPr>
        </p:nvSpPr>
        <p:spPr/>
        <p:txBody>
          <a:bodyPr/>
          <a:lstStyle/>
          <a:p>
            <a:fld id="{4185F637-1C86-4257-B251-B3A80968EFE4}" type="datetime1">
              <a:rPr lang="nb-NO" smtClean="0"/>
              <a:t>15.02.2023</a:t>
            </a:fld>
            <a:endParaRPr lang="nb-NO" dirty="0"/>
          </a:p>
        </p:txBody>
      </p:sp>
      <p:sp>
        <p:nvSpPr>
          <p:cNvPr id="5" name="Plassholder for bunntekst 4">
            <a:extLst>
              <a:ext uri="{FF2B5EF4-FFF2-40B4-BE49-F238E27FC236}">
                <a16:creationId xmlns:a16="http://schemas.microsoft.com/office/drawing/2014/main" id="{CB4A60B0-B734-7C43-9B38-B7AC8320F89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4AAC2A07-1405-CD47-BD7B-8F970A1FAD19}"/>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24969232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2BCD59-E49A-224A-91EE-DEFF7D969F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12039F0-B0F6-294A-8414-39150ACC833E}"/>
              </a:ext>
            </a:extLst>
          </p:cNvPr>
          <p:cNvSpPr>
            <a:spLocks noGrp="1"/>
          </p:cNvSpPr>
          <p:nvPr>
            <p:ph sz="half" idx="1"/>
          </p:nvPr>
        </p:nvSpPr>
        <p:spPr>
          <a:xfrm>
            <a:off x="836017" y="1820976"/>
            <a:ext cx="5168106" cy="434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5F9CC72-1434-9148-8B45-111712FF3F30}"/>
              </a:ext>
            </a:extLst>
          </p:cNvPr>
          <p:cNvSpPr>
            <a:spLocks noGrp="1"/>
          </p:cNvSpPr>
          <p:nvPr>
            <p:ph sz="half" idx="2"/>
          </p:nvPr>
        </p:nvSpPr>
        <p:spPr>
          <a:xfrm>
            <a:off x="6156127" y="1820976"/>
            <a:ext cx="5168106" cy="434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978455-14C0-4749-991B-D20317B1C4B9}"/>
              </a:ext>
            </a:extLst>
          </p:cNvPr>
          <p:cNvSpPr>
            <a:spLocks noGrp="1"/>
          </p:cNvSpPr>
          <p:nvPr>
            <p:ph type="dt" sz="half" idx="10"/>
          </p:nvPr>
        </p:nvSpPr>
        <p:spPr/>
        <p:txBody>
          <a:bodyPr/>
          <a:lstStyle/>
          <a:p>
            <a:fld id="{9FDEE6BA-32C1-4B14-9B25-1C656A1AFA3C}" type="datetime1">
              <a:rPr lang="nb-NO" smtClean="0"/>
              <a:t>15.02.2023</a:t>
            </a:fld>
            <a:endParaRPr lang="nb-NO" dirty="0"/>
          </a:p>
        </p:txBody>
      </p:sp>
      <p:sp>
        <p:nvSpPr>
          <p:cNvPr id="6" name="Plassholder for bunntekst 5">
            <a:extLst>
              <a:ext uri="{FF2B5EF4-FFF2-40B4-BE49-F238E27FC236}">
                <a16:creationId xmlns:a16="http://schemas.microsoft.com/office/drawing/2014/main" id="{B5DFD077-5E15-5F46-9DFE-379CF48201EE}"/>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5F815340-5DF1-434E-B735-6143C733979E}"/>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30083339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CB0B48-C262-454E-AAE2-1389CAB2FA2C}"/>
              </a:ext>
            </a:extLst>
          </p:cNvPr>
          <p:cNvSpPr>
            <a:spLocks noGrp="1"/>
          </p:cNvSpPr>
          <p:nvPr>
            <p:ph type="title"/>
          </p:nvPr>
        </p:nvSpPr>
        <p:spPr>
          <a:xfrm>
            <a:off x="837601" y="181781"/>
            <a:ext cx="10488216" cy="590440"/>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D126A29-0084-5549-95D5-54E4A1D73C1B}"/>
              </a:ext>
            </a:extLst>
          </p:cNvPr>
          <p:cNvSpPr>
            <a:spLocks noGrp="1"/>
          </p:cNvSpPr>
          <p:nvPr>
            <p:ph type="body" idx="1"/>
          </p:nvPr>
        </p:nvSpPr>
        <p:spPr>
          <a:xfrm>
            <a:off x="837602" y="959386"/>
            <a:ext cx="5144355" cy="821814"/>
          </a:xfrm>
        </p:spPr>
        <p:txBody>
          <a:bodyPr anchor="b"/>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6ABFC21-EFF7-7648-8A0F-29C8FDF0EAA8}"/>
              </a:ext>
            </a:extLst>
          </p:cNvPr>
          <p:cNvSpPr>
            <a:spLocks noGrp="1"/>
          </p:cNvSpPr>
          <p:nvPr>
            <p:ph sz="half" idx="2"/>
          </p:nvPr>
        </p:nvSpPr>
        <p:spPr>
          <a:xfrm>
            <a:off x="837602" y="1781199"/>
            <a:ext cx="5144355" cy="425671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CD95613-539A-134E-9FC5-291A6825B9E3}"/>
              </a:ext>
            </a:extLst>
          </p:cNvPr>
          <p:cNvSpPr>
            <a:spLocks noGrp="1"/>
          </p:cNvSpPr>
          <p:nvPr>
            <p:ph type="body" sz="quarter" idx="3"/>
          </p:nvPr>
        </p:nvSpPr>
        <p:spPr>
          <a:xfrm>
            <a:off x="6156127" y="959386"/>
            <a:ext cx="5169690" cy="821814"/>
          </a:xfrm>
        </p:spPr>
        <p:txBody>
          <a:bodyPr anchor="b"/>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C2D6DC0-5523-8F4B-9750-C7DBB72D8B98}"/>
              </a:ext>
            </a:extLst>
          </p:cNvPr>
          <p:cNvSpPr>
            <a:spLocks noGrp="1"/>
          </p:cNvSpPr>
          <p:nvPr>
            <p:ph sz="quarter" idx="4"/>
          </p:nvPr>
        </p:nvSpPr>
        <p:spPr>
          <a:xfrm>
            <a:off x="6156127" y="1781200"/>
            <a:ext cx="5169690" cy="42567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C122842-86A3-854E-A813-57F00B1899DD}"/>
              </a:ext>
            </a:extLst>
          </p:cNvPr>
          <p:cNvSpPr>
            <a:spLocks noGrp="1"/>
          </p:cNvSpPr>
          <p:nvPr>
            <p:ph type="dt" sz="half" idx="10"/>
          </p:nvPr>
        </p:nvSpPr>
        <p:spPr/>
        <p:txBody>
          <a:bodyPr/>
          <a:lstStyle/>
          <a:p>
            <a:fld id="{13279713-0546-44D9-8909-E63952A6364A}" type="datetime1">
              <a:rPr lang="nb-NO" smtClean="0"/>
              <a:t>15.02.2023</a:t>
            </a:fld>
            <a:endParaRPr lang="nb-NO" dirty="0"/>
          </a:p>
        </p:txBody>
      </p:sp>
      <p:sp>
        <p:nvSpPr>
          <p:cNvPr id="8" name="Plassholder for bunntekst 7">
            <a:extLst>
              <a:ext uri="{FF2B5EF4-FFF2-40B4-BE49-F238E27FC236}">
                <a16:creationId xmlns:a16="http://schemas.microsoft.com/office/drawing/2014/main" id="{4B05B2CF-430A-8147-A8C6-FEFC5BDED530}"/>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E55E5B03-4F25-E64A-BC7C-A577F5DC1939}"/>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31347320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tellysbild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6005F1-3098-A842-BB99-D84034EFC078}"/>
              </a:ext>
            </a:extLst>
          </p:cNvPr>
          <p:cNvSpPr>
            <a:spLocks noGrp="1"/>
          </p:cNvSpPr>
          <p:nvPr>
            <p:ph type="ctrTitle"/>
          </p:nvPr>
        </p:nvSpPr>
        <p:spPr>
          <a:xfrm>
            <a:off x="760016" y="3810432"/>
            <a:ext cx="9880203" cy="995969"/>
          </a:xfrm>
        </p:spPr>
        <p:txBody>
          <a:bodyPr anchor="b">
            <a:normAutofit/>
          </a:bodyPr>
          <a:lstStyle>
            <a:lvl1pPr algn="l">
              <a:defRPr sz="4400" b="0">
                <a:solidFill>
                  <a:schemeClr val="tx2"/>
                </a:solidFill>
              </a:defRPr>
            </a:lvl1pPr>
          </a:lstStyle>
          <a:p>
            <a:r>
              <a:rPr lang="nb-NO"/>
              <a:t>Klikk for å redigere tittelstil</a:t>
            </a:r>
          </a:p>
        </p:txBody>
      </p:sp>
      <p:sp>
        <p:nvSpPr>
          <p:cNvPr id="3" name="Undertittel 2">
            <a:extLst>
              <a:ext uri="{FF2B5EF4-FFF2-40B4-BE49-F238E27FC236}">
                <a16:creationId xmlns:a16="http://schemas.microsoft.com/office/drawing/2014/main" id="{DD06FF5B-1432-3144-AE7E-2B2CC7A5E2B3}"/>
              </a:ext>
            </a:extLst>
          </p:cNvPr>
          <p:cNvSpPr>
            <a:spLocks noGrp="1"/>
          </p:cNvSpPr>
          <p:nvPr>
            <p:ph type="subTitle" idx="1"/>
          </p:nvPr>
        </p:nvSpPr>
        <p:spPr>
          <a:xfrm>
            <a:off x="760016" y="5041114"/>
            <a:ext cx="9880203" cy="572261"/>
          </a:xfrm>
        </p:spPr>
        <p:txBody>
          <a:bodyPr>
            <a:normAutofit/>
          </a:bodyPr>
          <a:lstStyle>
            <a:lvl1pPr marL="0" indent="0" algn="l">
              <a:buNone/>
              <a:defRPr sz="1995"/>
            </a:lvl1pPr>
            <a:lvl2pPr marL="456011" indent="0" algn="ctr">
              <a:buNone/>
              <a:defRPr sz="1995"/>
            </a:lvl2pPr>
            <a:lvl3pPr marL="912023" indent="0" algn="ctr">
              <a:buNone/>
              <a:defRPr sz="1795"/>
            </a:lvl3pPr>
            <a:lvl4pPr marL="1368034" indent="0" algn="ctr">
              <a:buNone/>
              <a:defRPr sz="1596"/>
            </a:lvl4pPr>
            <a:lvl5pPr marL="1824045" indent="0" algn="ctr">
              <a:buNone/>
              <a:defRPr sz="1596"/>
            </a:lvl5pPr>
            <a:lvl6pPr marL="2280056" indent="0" algn="ctr">
              <a:buNone/>
              <a:defRPr sz="1596"/>
            </a:lvl6pPr>
            <a:lvl7pPr marL="2736068" indent="0" algn="ctr">
              <a:buNone/>
              <a:defRPr sz="1596"/>
            </a:lvl7pPr>
            <a:lvl8pPr marL="3192079" indent="0" algn="ctr">
              <a:buNone/>
              <a:defRPr sz="1596"/>
            </a:lvl8pPr>
            <a:lvl9pPr marL="3648090" indent="0" algn="ctr">
              <a:buNone/>
              <a:defRPr sz="1596"/>
            </a:lvl9pPr>
          </a:lstStyle>
          <a:p>
            <a:r>
              <a:rPr lang="nb-NO"/>
              <a:t>Klikk for å redigere undertittelstil i malen</a:t>
            </a:r>
          </a:p>
        </p:txBody>
      </p:sp>
      <p:sp>
        <p:nvSpPr>
          <p:cNvPr id="4" name="Plassholder for dato 3">
            <a:extLst>
              <a:ext uri="{FF2B5EF4-FFF2-40B4-BE49-F238E27FC236}">
                <a16:creationId xmlns:a16="http://schemas.microsoft.com/office/drawing/2014/main" id="{999386FB-DB9F-604C-9983-8539FC970226}"/>
              </a:ext>
            </a:extLst>
          </p:cNvPr>
          <p:cNvSpPr>
            <a:spLocks noGrp="1"/>
          </p:cNvSpPr>
          <p:nvPr>
            <p:ph type="dt" sz="half" idx="10"/>
          </p:nvPr>
        </p:nvSpPr>
        <p:spPr/>
        <p:txBody>
          <a:bodyPr/>
          <a:lstStyle/>
          <a:p>
            <a:fld id="{BDD0E2F9-DE0F-4358-BA35-4FC26D8DF7BA}" type="datetime1">
              <a:rPr lang="nb-NO" smtClean="0"/>
              <a:t>15.02.2023</a:t>
            </a:fld>
            <a:endParaRPr lang="nb-NO" dirty="0"/>
          </a:p>
        </p:txBody>
      </p:sp>
      <p:sp>
        <p:nvSpPr>
          <p:cNvPr id="5" name="Plassholder for bunntekst 4">
            <a:extLst>
              <a:ext uri="{FF2B5EF4-FFF2-40B4-BE49-F238E27FC236}">
                <a16:creationId xmlns:a16="http://schemas.microsoft.com/office/drawing/2014/main" id="{CAEB6935-33D7-4842-9CBB-C4567838A6C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8607FAE-B5C8-4847-BF26-AB671A9590B9}"/>
              </a:ext>
            </a:extLst>
          </p:cNvPr>
          <p:cNvSpPr>
            <a:spLocks noGrp="1"/>
          </p:cNvSpPr>
          <p:nvPr>
            <p:ph type="sldNum" sz="quarter" idx="12"/>
          </p:nvPr>
        </p:nvSpPr>
        <p:spPr/>
        <p:txBody>
          <a:bodyPr/>
          <a:lstStyle/>
          <a:p>
            <a:fld id="{2A5C7C1B-E3CC-A64E-9693-C157931D86A7}" type="slidenum">
              <a:rPr lang="nb-NO" smtClean="0"/>
              <a:t>‹#›</a:t>
            </a:fld>
            <a:endParaRPr lang="nb-NO" dirty="0"/>
          </a:p>
        </p:txBody>
      </p:sp>
      <p:pic>
        <p:nvPicPr>
          <p:cNvPr id="9" name="Grafikk 8">
            <a:extLst>
              <a:ext uri="{FF2B5EF4-FFF2-40B4-BE49-F238E27FC236}">
                <a16:creationId xmlns:a16="http://schemas.microsoft.com/office/drawing/2014/main" id="{506DEB65-9EF1-B843-94BC-466AED6FE586}"/>
              </a:ext>
            </a:extLst>
          </p:cNvPr>
          <p:cNvPicPr>
            <a:picLocks noChangeAspect="1"/>
          </p:cNvPicPr>
          <p:nvPr userDrawn="1"/>
        </p:nvPicPr>
        <p:blipFill>
          <a:blip r:embed="rId2">
            <a:extLst>
              <a:ext uri="{96DAC541-7B7A-43D3-8B79-37D633B846F1}">
                <asvg:svgBlip xmlns:asvg="http://schemas.microsoft.com/office/drawing/2016/SVG/main" r:embed="rId3"/>
              </a:ext>
            </a:extLst>
          </a:blip>
          <a:srcRect l="14330" t="19162"/>
          <a:stretch>
            <a:fillRect/>
          </a:stretch>
        </p:blipFill>
        <p:spPr>
          <a:xfrm>
            <a:off x="0" y="-1"/>
            <a:ext cx="3085703" cy="2934672"/>
          </a:xfrm>
          <a:prstGeom prst="rect">
            <a:avLst/>
          </a:prstGeom>
        </p:spPr>
      </p:pic>
      <p:pic>
        <p:nvPicPr>
          <p:cNvPr id="11" name="Grafikk 10">
            <a:extLst>
              <a:ext uri="{FF2B5EF4-FFF2-40B4-BE49-F238E27FC236}">
                <a16:creationId xmlns:a16="http://schemas.microsoft.com/office/drawing/2014/main" id="{D9EE60BA-C397-CF4D-9343-1E02E6AF80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3274" y="6080071"/>
            <a:ext cx="916968" cy="442191"/>
          </a:xfrm>
          <a:prstGeom prst="rect">
            <a:avLst/>
          </a:prstGeom>
        </p:spPr>
      </p:pic>
    </p:spTree>
    <p:extLst>
      <p:ext uri="{BB962C8B-B14F-4D97-AF65-F5344CB8AC3E}">
        <p14:creationId xmlns:p14="http://schemas.microsoft.com/office/powerpoint/2010/main" val="10727154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6A0692-6EA0-6444-A380-E0B59C4B8F3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AB48A86-FBD0-4D4C-B884-88448351272B}"/>
              </a:ext>
            </a:extLst>
          </p:cNvPr>
          <p:cNvSpPr>
            <a:spLocks noGrp="1"/>
          </p:cNvSpPr>
          <p:nvPr>
            <p:ph type="dt" sz="half" idx="10"/>
          </p:nvPr>
        </p:nvSpPr>
        <p:spPr/>
        <p:txBody>
          <a:bodyPr/>
          <a:lstStyle/>
          <a:p>
            <a:fld id="{9FB6C4EA-04BB-43DD-B43D-C4969841C2F0}" type="datetime1">
              <a:rPr lang="nb-NO" smtClean="0"/>
              <a:t>15.02.2023</a:t>
            </a:fld>
            <a:endParaRPr lang="nb-NO" dirty="0"/>
          </a:p>
        </p:txBody>
      </p:sp>
      <p:sp>
        <p:nvSpPr>
          <p:cNvPr id="4" name="Plassholder for bunntekst 3">
            <a:extLst>
              <a:ext uri="{FF2B5EF4-FFF2-40B4-BE49-F238E27FC236}">
                <a16:creationId xmlns:a16="http://schemas.microsoft.com/office/drawing/2014/main" id="{6DF66A08-10A0-E142-8B9D-D662CCDF6075}"/>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1FD71D51-8FDC-6944-A572-AAE6FB82901B}"/>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15544490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B244A53-05DC-5C46-AD07-64F7F08A5C89}"/>
              </a:ext>
            </a:extLst>
          </p:cNvPr>
          <p:cNvSpPr>
            <a:spLocks noGrp="1"/>
          </p:cNvSpPr>
          <p:nvPr>
            <p:ph type="dt" sz="half" idx="10"/>
          </p:nvPr>
        </p:nvSpPr>
        <p:spPr/>
        <p:txBody>
          <a:bodyPr/>
          <a:lstStyle/>
          <a:p>
            <a:fld id="{0359CBD6-81A7-44CA-B7B1-9AC7BBA56FC2}" type="datetime1">
              <a:rPr lang="nb-NO" smtClean="0"/>
              <a:t>15.02.2023</a:t>
            </a:fld>
            <a:endParaRPr lang="nb-NO" dirty="0"/>
          </a:p>
        </p:txBody>
      </p:sp>
      <p:sp>
        <p:nvSpPr>
          <p:cNvPr id="3" name="Plassholder for bunntekst 2">
            <a:extLst>
              <a:ext uri="{FF2B5EF4-FFF2-40B4-BE49-F238E27FC236}">
                <a16:creationId xmlns:a16="http://schemas.microsoft.com/office/drawing/2014/main" id="{677AA825-D22A-7247-9AF9-ADAFBF61A124}"/>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B11C86DB-A5EE-3243-AFF0-52386390E9F9}"/>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83243371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9687B1-89B1-254D-B955-0D420A99E1DA}"/>
              </a:ext>
            </a:extLst>
          </p:cNvPr>
          <p:cNvSpPr>
            <a:spLocks noGrp="1"/>
          </p:cNvSpPr>
          <p:nvPr>
            <p:ph type="title"/>
          </p:nvPr>
        </p:nvSpPr>
        <p:spPr>
          <a:xfrm>
            <a:off x="837601" y="148339"/>
            <a:ext cx="9674935" cy="569158"/>
          </a:xfrm>
        </p:spPr>
        <p:txBody>
          <a:bodyPr anchor="b"/>
          <a:lstStyle>
            <a:lvl1pPr>
              <a:defRPr sz="3192"/>
            </a:lvl1pPr>
          </a:lstStyle>
          <a:p>
            <a:r>
              <a:rPr lang="nb-NO"/>
              <a:t>Klikk for å redigere tittelstil</a:t>
            </a:r>
          </a:p>
        </p:txBody>
      </p:sp>
      <p:sp>
        <p:nvSpPr>
          <p:cNvPr id="3" name="Plassholder for innhold 2">
            <a:extLst>
              <a:ext uri="{FF2B5EF4-FFF2-40B4-BE49-F238E27FC236}">
                <a16:creationId xmlns:a16="http://schemas.microsoft.com/office/drawing/2014/main" id="{EB508DB6-2116-2449-B13C-FA2D6D938B99}"/>
              </a:ext>
            </a:extLst>
          </p:cNvPr>
          <p:cNvSpPr>
            <a:spLocks noGrp="1"/>
          </p:cNvSpPr>
          <p:nvPr>
            <p:ph idx="1"/>
          </p:nvPr>
        </p:nvSpPr>
        <p:spPr>
          <a:xfrm>
            <a:off x="5169690" y="984911"/>
            <a:ext cx="6156127"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CD0F8CD-F285-714D-8EBB-7E1A4304FA6A}"/>
              </a:ext>
            </a:extLst>
          </p:cNvPr>
          <p:cNvSpPr>
            <a:spLocks noGrp="1"/>
          </p:cNvSpPr>
          <p:nvPr>
            <p:ph type="body" sz="half" idx="2"/>
          </p:nvPr>
        </p:nvSpPr>
        <p:spPr>
          <a:xfrm>
            <a:off x="837601" y="992829"/>
            <a:ext cx="3921997" cy="4861216"/>
          </a:xfrm>
        </p:spPr>
        <p:txBody>
          <a:bodyPr/>
          <a:lstStyle>
            <a:lvl1pPr marL="0" indent="0">
              <a:buNone/>
              <a:defRPr sz="1596"/>
            </a:lvl1pPr>
            <a:lvl2pPr marL="456011" indent="0">
              <a:buNone/>
              <a:defRPr sz="1396"/>
            </a:lvl2pPr>
            <a:lvl3pPr marL="912023" indent="0">
              <a:buNone/>
              <a:defRPr sz="1197"/>
            </a:lvl3pPr>
            <a:lvl4pPr marL="1368034" indent="0">
              <a:buNone/>
              <a:defRPr sz="997"/>
            </a:lvl4pPr>
            <a:lvl5pPr marL="1824045" indent="0">
              <a:buNone/>
              <a:defRPr sz="997"/>
            </a:lvl5pPr>
            <a:lvl6pPr marL="2280056" indent="0">
              <a:buNone/>
              <a:defRPr sz="997"/>
            </a:lvl6pPr>
            <a:lvl7pPr marL="2736068" indent="0">
              <a:buNone/>
              <a:defRPr sz="997"/>
            </a:lvl7pPr>
            <a:lvl8pPr marL="3192079" indent="0">
              <a:buNone/>
              <a:defRPr sz="997"/>
            </a:lvl8pPr>
            <a:lvl9pPr marL="3648090" indent="0">
              <a:buNone/>
              <a:defRPr sz="997"/>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522311E-A389-9D40-8F3A-8DB4AF0EBEAD}"/>
              </a:ext>
            </a:extLst>
          </p:cNvPr>
          <p:cNvSpPr>
            <a:spLocks noGrp="1"/>
          </p:cNvSpPr>
          <p:nvPr>
            <p:ph type="dt" sz="half" idx="10"/>
          </p:nvPr>
        </p:nvSpPr>
        <p:spPr/>
        <p:txBody>
          <a:bodyPr/>
          <a:lstStyle/>
          <a:p>
            <a:fld id="{F7607C0E-4BF5-40C8-821E-DE6F7E2CC91B}" type="datetime1">
              <a:rPr lang="nb-NO" smtClean="0"/>
              <a:t>15.02.2023</a:t>
            </a:fld>
            <a:endParaRPr lang="nb-NO" dirty="0"/>
          </a:p>
        </p:txBody>
      </p:sp>
      <p:sp>
        <p:nvSpPr>
          <p:cNvPr id="6" name="Plassholder for bunntekst 5">
            <a:extLst>
              <a:ext uri="{FF2B5EF4-FFF2-40B4-BE49-F238E27FC236}">
                <a16:creationId xmlns:a16="http://schemas.microsoft.com/office/drawing/2014/main" id="{1F2D0913-D377-564B-A356-9A39947AC133}"/>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EABCF3CD-C6A8-C147-AE08-A1E00DCA7240}"/>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20815283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F73333-8F55-8845-A3CE-1F8A3CE80CCC}"/>
              </a:ext>
            </a:extLst>
          </p:cNvPr>
          <p:cNvSpPr>
            <a:spLocks noGrp="1"/>
          </p:cNvSpPr>
          <p:nvPr>
            <p:ph type="title"/>
          </p:nvPr>
        </p:nvSpPr>
        <p:spPr>
          <a:xfrm>
            <a:off x="837601" y="456036"/>
            <a:ext cx="3921997" cy="1596126"/>
          </a:xfrm>
        </p:spPr>
        <p:txBody>
          <a:bodyPr anchor="b"/>
          <a:lstStyle>
            <a:lvl1pPr>
              <a:defRPr sz="3192"/>
            </a:lvl1pPr>
          </a:lstStyle>
          <a:p>
            <a:r>
              <a:rPr lang="nb-NO"/>
              <a:t>Klikk for å redigere tittelstil</a:t>
            </a:r>
          </a:p>
        </p:txBody>
      </p:sp>
      <p:sp>
        <p:nvSpPr>
          <p:cNvPr id="3" name="Plassholder for bilde 2">
            <a:extLst>
              <a:ext uri="{FF2B5EF4-FFF2-40B4-BE49-F238E27FC236}">
                <a16:creationId xmlns:a16="http://schemas.microsoft.com/office/drawing/2014/main" id="{6CCD3177-8BB1-2A46-8113-F9F730B0BD57}"/>
              </a:ext>
            </a:extLst>
          </p:cNvPr>
          <p:cNvSpPr>
            <a:spLocks noGrp="1"/>
          </p:cNvSpPr>
          <p:nvPr>
            <p:ph type="pic" idx="1"/>
          </p:nvPr>
        </p:nvSpPr>
        <p:spPr>
          <a:xfrm>
            <a:off x="5169690" y="984911"/>
            <a:ext cx="6156127" cy="4861216"/>
          </a:xfrm>
        </p:spPr>
        <p:txBody>
          <a:bodyPr/>
          <a:lstStyle>
            <a:lvl1pPr marL="0" indent="0">
              <a:buNone/>
              <a:defRPr sz="3192"/>
            </a:lvl1pPr>
            <a:lvl2pPr marL="456011" indent="0">
              <a:buNone/>
              <a:defRPr sz="2793"/>
            </a:lvl2pPr>
            <a:lvl3pPr marL="912023" indent="0">
              <a:buNone/>
              <a:defRPr sz="2394"/>
            </a:lvl3pPr>
            <a:lvl4pPr marL="1368034" indent="0">
              <a:buNone/>
              <a:defRPr sz="1995"/>
            </a:lvl4pPr>
            <a:lvl5pPr marL="1824045" indent="0">
              <a:buNone/>
              <a:defRPr sz="1995"/>
            </a:lvl5pPr>
            <a:lvl6pPr marL="2280056" indent="0">
              <a:buNone/>
              <a:defRPr sz="1995"/>
            </a:lvl6pPr>
            <a:lvl7pPr marL="2736068" indent="0">
              <a:buNone/>
              <a:defRPr sz="1995"/>
            </a:lvl7pPr>
            <a:lvl8pPr marL="3192079" indent="0">
              <a:buNone/>
              <a:defRPr sz="1995"/>
            </a:lvl8pPr>
            <a:lvl9pPr marL="3648090" indent="0">
              <a:buNone/>
              <a:defRPr sz="1995"/>
            </a:lvl9pPr>
          </a:lstStyle>
          <a:p>
            <a:endParaRPr lang="nb-NO" dirty="0"/>
          </a:p>
        </p:txBody>
      </p:sp>
      <p:sp>
        <p:nvSpPr>
          <p:cNvPr id="4" name="Plassholder for tekst 3">
            <a:extLst>
              <a:ext uri="{FF2B5EF4-FFF2-40B4-BE49-F238E27FC236}">
                <a16:creationId xmlns:a16="http://schemas.microsoft.com/office/drawing/2014/main" id="{1C640747-EAAE-EB4B-8155-52802CA02116}"/>
              </a:ext>
            </a:extLst>
          </p:cNvPr>
          <p:cNvSpPr>
            <a:spLocks noGrp="1"/>
          </p:cNvSpPr>
          <p:nvPr>
            <p:ph type="body" sz="half" idx="2"/>
          </p:nvPr>
        </p:nvSpPr>
        <p:spPr>
          <a:xfrm>
            <a:off x="837601" y="2052161"/>
            <a:ext cx="3921997" cy="3801883"/>
          </a:xfrm>
        </p:spPr>
        <p:txBody>
          <a:bodyPr/>
          <a:lstStyle>
            <a:lvl1pPr marL="0" indent="0">
              <a:buNone/>
              <a:defRPr sz="1596"/>
            </a:lvl1pPr>
            <a:lvl2pPr marL="456011" indent="0">
              <a:buNone/>
              <a:defRPr sz="1396"/>
            </a:lvl2pPr>
            <a:lvl3pPr marL="912023" indent="0">
              <a:buNone/>
              <a:defRPr sz="1197"/>
            </a:lvl3pPr>
            <a:lvl4pPr marL="1368034" indent="0">
              <a:buNone/>
              <a:defRPr sz="997"/>
            </a:lvl4pPr>
            <a:lvl5pPr marL="1824045" indent="0">
              <a:buNone/>
              <a:defRPr sz="997"/>
            </a:lvl5pPr>
            <a:lvl6pPr marL="2280056" indent="0">
              <a:buNone/>
              <a:defRPr sz="997"/>
            </a:lvl6pPr>
            <a:lvl7pPr marL="2736068" indent="0">
              <a:buNone/>
              <a:defRPr sz="997"/>
            </a:lvl7pPr>
            <a:lvl8pPr marL="3192079" indent="0">
              <a:buNone/>
              <a:defRPr sz="997"/>
            </a:lvl8pPr>
            <a:lvl9pPr marL="3648090" indent="0">
              <a:buNone/>
              <a:defRPr sz="997"/>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D98544A-0164-034D-92D9-7D2D74AF682D}"/>
              </a:ext>
            </a:extLst>
          </p:cNvPr>
          <p:cNvSpPr>
            <a:spLocks noGrp="1"/>
          </p:cNvSpPr>
          <p:nvPr>
            <p:ph type="dt" sz="half" idx="10"/>
          </p:nvPr>
        </p:nvSpPr>
        <p:spPr/>
        <p:txBody>
          <a:bodyPr/>
          <a:lstStyle/>
          <a:p>
            <a:fld id="{8A11DCF3-F0EA-48EA-823F-FC56F2D2F5C9}" type="datetime1">
              <a:rPr lang="nb-NO" smtClean="0"/>
              <a:t>15.02.2023</a:t>
            </a:fld>
            <a:endParaRPr lang="nb-NO" dirty="0"/>
          </a:p>
        </p:txBody>
      </p:sp>
      <p:sp>
        <p:nvSpPr>
          <p:cNvPr id="6" name="Plassholder for bunntekst 5">
            <a:extLst>
              <a:ext uri="{FF2B5EF4-FFF2-40B4-BE49-F238E27FC236}">
                <a16:creationId xmlns:a16="http://schemas.microsoft.com/office/drawing/2014/main" id="{06770433-79F4-8348-9118-D275778D099B}"/>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5A2CBB26-DF81-F745-9F36-CE1C99A14992}"/>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35098276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FC3015-BFFB-D044-9EE1-4E849521914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6C0CCEE-72A4-B345-8592-577D7221F94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B10486-98B5-DC42-BC79-0AFE51DA55A1}"/>
              </a:ext>
            </a:extLst>
          </p:cNvPr>
          <p:cNvSpPr>
            <a:spLocks noGrp="1"/>
          </p:cNvSpPr>
          <p:nvPr>
            <p:ph type="dt" sz="half" idx="10"/>
          </p:nvPr>
        </p:nvSpPr>
        <p:spPr/>
        <p:txBody>
          <a:bodyPr/>
          <a:lstStyle/>
          <a:p>
            <a:fld id="{CDDD9ECB-079A-4EA0-94A1-7ACA6FC80971}" type="datetime1">
              <a:rPr lang="nb-NO" smtClean="0"/>
              <a:t>15.02.2023</a:t>
            </a:fld>
            <a:endParaRPr lang="nb-NO" dirty="0"/>
          </a:p>
        </p:txBody>
      </p:sp>
      <p:sp>
        <p:nvSpPr>
          <p:cNvPr id="5" name="Plassholder for bunntekst 4">
            <a:extLst>
              <a:ext uri="{FF2B5EF4-FFF2-40B4-BE49-F238E27FC236}">
                <a16:creationId xmlns:a16="http://schemas.microsoft.com/office/drawing/2014/main" id="{8562400F-5070-9D48-94AD-E726B30B6D0B}"/>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EE79A867-F23D-114A-ADBC-97486AD3540B}"/>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33243872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68F1965-A3F5-5F46-9FC6-87D788A0847F}"/>
              </a:ext>
            </a:extLst>
          </p:cNvPr>
          <p:cNvSpPr>
            <a:spLocks noGrp="1"/>
          </p:cNvSpPr>
          <p:nvPr>
            <p:ph type="title" orient="vert"/>
          </p:nvPr>
        </p:nvSpPr>
        <p:spPr>
          <a:xfrm>
            <a:off x="8702179" y="364195"/>
            <a:ext cx="2622054" cy="5797040"/>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73DF826-149E-7340-BEA1-8A3417EFA44D}"/>
              </a:ext>
            </a:extLst>
          </p:cNvPr>
          <p:cNvSpPr>
            <a:spLocks noGrp="1"/>
          </p:cNvSpPr>
          <p:nvPr>
            <p:ph type="body" orient="vert" idx="1"/>
          </p:nvPr>
        </p:nvSpPr>
        <p:spPr>
          <a:xfrm>
            <a:off x="836017" y="364195"/>
            <a:ext cx="7714159" cy="579704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90AC3D-23EE-374D-B204-A8B1B8D8D054}"/>
              </a:ext>
            </a:extLst>
          </p:cNvPr>
          <p:cNvSpPr>
            <a:spLocks noGrp="1"/>
          </p:cNvSpPr>
          <p:nvPr>
            <p:ph type="dt" sz="half" idx="10"/>
          </p:nvPr>
        </p:nvSpPr>
        <p:spPr/>
        <p:txBody>
          <a:bodyPr/>
          <a:lstStyle/>
          <a:p>
            <a:fld id="{C05858D9-6ECE-434A-8AC4-354BD507E461}" type="datetime1">
              <a:rPr lang="nb-NO" smtClean="0"/>
              <a:t>15.02.2023</a:t>
            </a:fld>
            <a:endParaRPr lang="nb-NO" dirty="0"/>
          </a:p>
        </p:txBody>
      </p:sp>
      <p:sp>
        <p:nvSpPr>
          <p:cNvPr id="5" name="Plassholder for bunntekst 4">
            <a:extLst>
              <a:ext uri="{FF2B5EF4-FFF2-40B4-BE49-F238E27FC236}">
                <a16:creationId xmlns:a16="http://schemas.microsoft.com/office/drawing/2014/main" id="{FB6FD394-CC29-C541-B82A-4A1DCA3FD0E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919A4765-BC94-D64D-8B96-E2353B4A9C6F}"/>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20010882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C73132-64E2-9946-B57D-304E87B135BD}"/>
              </a:ext>
            </a:extLst>
          </p:cNvPr>
          <p:cNvSpPr>
            <a:spLocks noGrp="1"/>
          </p:cNvSpPr>
          <p:nvPr>
            <p:ph type="title"/>
          </p:nvPr>
        </p:nvSpPr>
        <p:spPr/>
        <p:txBody>
          <a:bodyPr>
            <a:noAutofit/>
          </a:bodyPr>
          <a:lstStyle>
            <a:lvl1pPr>
              <a:defRPr sz="3200" b="0">
                <a:solidFill>
                  <a:schemeClr val="tx2"/>
                </a:solidFill>
                <a:latin typeface="+mj-lt"/>
              </a:defRPr>
            </a:lvl1pPr>
          </a:lstStyle>
          <a:p>
            <a:r>
              <a:rPr lang="nb-NO"/>
              <a:t>Klikk for å redigere tittelstil</a:t>
            </a:r>
          </a:p>
        </p:txBody>
      </p:sp>
      <p:sp>
        <p:nvSpPr>
          <p:cNvPr id="3" name="Plassholder for innhold 2">
            <a:extLst>
              <a:ext uri="{FF2B5EF4-FFF2-40B4-BE49-F238E27FC236}">
                <a16:creationId xmlns:a16="http://schemas.microsoft.com/office/drawing/2014/main" id="{F5119842-1E9F-BB48-AD22-E8590CEA34D2}"/>
              </a:ext>
            </a:extLst>
          </p:cNvPr>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CD5677F-C761-6F44-979F-4C7C119CEFB7}"/>
              </a:ext>
            </a:extLst>
          </p:cNvPr>
          <p:cNvSpPr>
            <a:spLocks noGrp="1"/>
          </p:cNvSpPr>
          <p:nvPr>
            <p:ph type="dt" sz="half" idx="10"/>
          </p:nvPr>
        </p:nvSpPr>
        <p:spPr/>
        <p:txBody>
          <a:bodyPr/>
          <a:lstStyle/>
          <a:p>
            <a:fld id="{94D41981-281E-4677-8447-2F207A6AA591}" type="datetime1">
              <a:rPr lang="nb-NO" smtClean="0"/>
              <a:t>15.02.2023</a:t>
            </a:fld>
            <a:endParaRPr lang="nb-NO" dirty="0"/>
          </a:p>
        </p:txBody>
      </p:sp>
      <p:sp>
        <p:nvSpPr>
          <p:cNvPr id="5" name="Plassholder for bunntekst 4">
            <a:extLst>
              <a:ext uri="{FF2B5EF4-FFF2-40B4-BE49-F238E27FC236}">
                <a16:creationId xmlns:a16="http://schemas.microsoft.com/office/drawing/2014/main" id="{C5C12DC9-F33C-A643-ABB8-BDD3687B6624}"/>
              </a:ext>
            </a:extLst>
          </p:cNvPr>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231414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37D848-1ED2-BC41-A4AF-BD93D002B7B1}"/>
              </a:ext>
            </a:extLst>
          </p:cNvPr>
          <p:cNvSpPr>
            <a:spLocks noGrp="1"/>
          </p:cNvSpPr>
          <p:nvPr>
            <p:ph type="title"/>
          </p:nvPr>
        </p:nvSpPr>
        <p:spPr>
          <a:xfrm>
            <a:off x="829684" y="1705385"/>
            <a:ext cx="10488216" cy="2845473"/>
          </a:xfrm>
        </p:spPr>
        <p:txBody>
          <a:bodyPr anchor="b"/>
          <a:lstStyle>
            <a:lvl1pPr>
              <a:defRPr sz="5984"/>
            </a:lvl1pPr>
          </a:lstStyle>
          <a:p>
            <a:r>
              <a:rPr lang="nb-NO"/>
              <a:t>Klikk for å redigere tittelstil</a:t>
            </a:r>
          </a:p>
        </p:txBody>
      </p:sp>
      <p:sp>
        <p:nvSpPr>
          <p:cNvPr id="3" name="Plassholder for tekst 2">
            <a:extLst>
              <a:ext uri="{FF2B5EF4-FFF2-40B4-BE49-F238E27FC236}">
                <a16:creationId xmlns:a16="http://schemas.microsoft.com/office/drawing/2014/main" id="{009CE781-F559-2A42-BF87-C98FA7950D01}"/>
              </a:ext>
            </a:extLst>
          </p:cNvPr>
          <p:cNvSpPr>
            <a:spLocks noGrp="1"/>
          </p:cNvSpPr>
          <p:nvPr>
            <p:ph type="body" idx="1"/>
          </p:nvPr>
        </p:nvSpPr>
        <p:spPr>
          <a:xfrm>
            <a:off x="829684" y="4577778"/>
            <a:ext cx="10488216" cy="1496367"/>
          </a:xfrm>
        </p:spPr>
        <p:txBody>
          <a:bodyPr/>
          <a:lstStyle>
            <a:lvl1pPr marL="0" indent="0">
              <a:buNone/>
              <a:defRPr sz="2394">
                <a:solidFill>
                  <a:schemeClr val="tx1">
                    <a:tint val="75000"/>
                  </a:schemeClr>
                </a:solidFill>
              </a:defRPr>
            </a:lvl1pPr>
            <a:lvl2pPr marL="456011" indent="0">
              <a:buNone/>
              <a:defRPr sz="1995">
                <a:solidFill>
                  <a:schemeClr val="tx1">
                    <a:tint val="75000"/>
                  </a:schemeClr>
                </a:solidFill>
              </a:defRPr>
            </a:lvl2pPr>
            <a:lvl3pPr marL="912023" indent="0">
              <a:buNone/>
              <a:defRPr sz="1795">
                <a:solidFill>
                  <a:schemeClr val="tx1">
                    <a:tint val="75000"/>
                  </a:schemeClr>
                </a:solidFill>
              </a:defRPr>
            </a:lvl3pPr>
            <a:lvl4pPr marL="1368034" indent="0">
              <a:buNone/>
              <a:defRPr sz="1596">
                <a:solidFill>
                  <a:schemeClr val="tx1">
                    <a:tint val="75000"/>
                  </a:schemeClr>
                </a:solidFill>
              </a:defRPr>
            </a:lvl4pPr>
            <a:lvl5pPr marL="1824045" indent="0">
              <a:buNone/>
              <a:defRPr sz="1596">
                <a:solidFill>
                  <a:schemeClr val="tx1">
                    <a:tint val="75000"/>
                  </a:schemeClr>
                </a:solidFill>
              </a:defRPr>
            </a:lvl5pPr>
            <a:lvl6pPr marL="2280056" indent="0">
              <a:buNone/>
              <a:defRPr sz="1596">
                <a:solidFill>
                  <a:schemeClr val="tx1">
                    <a:tint val="75000"/>
                  </a:schemeClr>
                </a:solidFill>
              </a:defRPr>
            </a:lvl6pPr>
            <a:lvl7pPr marL="2736068" indent="0">
              <a:buNone/>
              <a:defRPr sz="1596">
                <a:solidFill>
                  <a:schemeClr val="tx1">
                    <a:tint val="75000"/>
                  </a:schemeClr>
                </a:solidFill>
              </a:defRPr>
            </a:lvl7pPr>
            <a:lvl8pPr marL="3192079" indent="0">
              <a:buNone/>
              <a:defRPr sz="1596">
                <a:solidFill>
                  <a:schemeClr val="tx1">
                    <a:tint val="75000"/>
                  </a:schemeClr>
                </a:solidFill>
              </a:defRPr>
            </a:lvl8pPr>
            <a:lvl9pPr marL="3648090" indent="0">
              <a:buNone/>
              <a:defRPr sz="1596">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457E17E-A7EA-4044-95CB-64611631E777}"/>
              </a:ext>
            </a:extLst>
          </p:cNvPr>
          <p:cNvSpPr>
            <a:spLocks noGrp="1"/>
          </p:cNvSpPr>
          <p:nvPr>
            <p:ph type="dt" sz="half" idx="10"/>
          </p:nvPr>
        </p:nvSpPr>
        <p:spPr/>
        <p:txBody>
          <a:bodyPr/>
          <a:lstStyle/>
          <a:p>
            <a:fld id="{A38B998C-22E9-415A-95EC-3896A5144EFD}" type="datetime1">
              <a:rPr lang="nb-NO" smtClean="0"/>
              <a:t>15.02.2023</a:t>
            </a:fld>
            <a:endParaRPr lang="nb-NO" dirty="0"/>
          </a:p>
        </p:txBody>
      </p:sp>
      <p:sp>
        <p:nvSpPr>
          <p:cNvPr id="5" name="Plassholder for bunntekst 4">
            <a:extLst>
              <a:ext uri="{FF2B5EF4-FFF2-40B4-BE49-F238E27FC236}">
                <a16:creationId xmlns:a16="http://schemas.microsoft.com/office/drawing/2014/main" id="{CB4A60B0-B734-7C43-9B38-B7AC8320F89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4AAC2A07-1405-CD47-BD7B-8F970A1FAD19}"/>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17689602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2BCD59-E49A-224A-91EE-DEFF7D969F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12039F0-B0F6-294A-8414-39150ACC833E}"/>
              </a:ext>
            </a:extLst>
          </p:cNvPr>
          <p:cNvSpPr>
            <a:spLocks noGrp="1"/>
          </p:cNvSpPr>
          <p:nvPr>
            <p:ph sz="half" idx="1"/>
          </p:nvPr>
        </p:nvSpPr>
        <p:spPr>
          <a:xfrm>
            <a:off x="836017" y="1820976"/>
            <a:ext cx="5168106" cy="434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5F9CC72-1434-9148-8B45-111712FF3F30}"/>
              </a:ext>
            </a:extLst>
          </p:cNvPr>
          <p:cNvSpPr>
            <a:spLocks noGrp="1"/>
          </p:cNvSpPr>
          <p:nvPr>
            <p:ph sz="half" idx="2"/>
          </p:nvPr>
        </p:nvSpPr>
        <p:spPr>
          <a:xfrm>
            <a:off x="6156127" y="1820976"/>
            <a:ext cx="5168106" cy="434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978455-14C0-4749-991B-D20317B1C4B9}"/>
              </a:ext>
            </a:extLst>
          </p:cNvPr>
          <p:cNvSpPr>
            <a:spLocks noGrp="1"/>
          </p:cNvSpPr>
          <p:nvPr>
            <p:ph type="dt" sz="half" idx="10"/>
          </p:nvPr>
        </p:nvSpPr>
        <p:spPr/>
        <p:txBody>
          <a:bodyPr/>
          <a:lstStyle/>
          <a:p>
            <a:fld id="{8E4C6223-E2E7-48FD-A247-0BD94CB37F3D}" type="datetime1">
              <a:rPr lang="nb-NO" smtClean="0"/>
              <a:t>15.02.2023</a:t>
            </a:fld>
            <a:endParaRPr lang="nb-NO" dirty="0"/>
          </a:p>
        </p:txBody>
      </p:sp>
      <p:sp>
        <p:nvSpPr>
          <p:cNvPr id="6" name="Plassholder for bunntekst 5">
            <a:extLst>
              <a:ext uri="{FF2B5EF4-FFF2-40B4-BE49-F238E27FC236}">
                <a16:creationId xmlns:a16="http://schemas.microsoft.com/office/drawing/2014/main" id="{B5DFD077-5E15-5F46-9DFE-379CF48201EE}"/>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5F815340-5DF1-434E-B735-6143C733979E}"/>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35389348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CB0B48-C262-454E-AAE2-1389CAB2FA2C}"/>
              </a:ext>
            </a:extLst>
          </p:cNvPr>
          <p:cNvSpPr>
            <a:spLocks noGrp="1"/>
          </p:cNvSpPr>
          <p:nvPr>
            <p:ph type="title"/>
          </p:nvPr>
        </p:nvSpPr>
        <p:spPr>
          <a:xfrm>
            <a:off x="837601" y="181781"/>
            <a:ext cx="10488216" cy="590440"/>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D126A29-0084-5549-95D5-54E4A1D73C1B}"/>
              </a:ext>
            </a:extLst>
          </p:cNvPr>
          <p:cNvSpPr>
            <a:spLocks noGrp="1"/>
          </p:cNvSpPr>
          <p:nvPr>
            <p:ph type="body" idx="1"/>
          </p:nvPr>
        </p:nvSpPr>
        <p:spPr>
          <a:xfrm>
            <a:off x="837602" y="959386"/>
            <a:ext cx="5144355" cy="821814"/>
          </a:xfrm>
        </p:spPr>
        <p:txBody>
          <a:bodyPr anchor="b"/>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6ABFC21-EFF7-7648-8A0F-29C8FDF0EAA8}"/>
              </a:ext>
            </a:extLst>
          </p:cNvPr>
          <p:cNvSpPr>
            <a:spLocks noGrp="1"/>
          </p:cNvSpPr>
          <p:nvPr>
            <p:ph sz="half" idx="2"/>
          </p:nvPr>
        </p:nvSpPr>
        <p:spPr>
          <a:xfrm>
            <a:off x="837602" y="1781199"/>
            <a:ext cx="5144355" cy="425671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CD95613-539A-134E-9FC5-291A6825B9E3}"/>
              </a:ext>
            </a:extLst>
          </p:cNvPr>
          <p:cNvSpPr>
            <a:spLocks noGrp="1"/>
          </p:cNvSpPr>
          <p:nvPr>
            <p:ph type="body" sz="quarter" idx="3"/>
          </p:nvPr>
        </p:nvSpPr>
        <p:spPr>
          <a:xfrm>
            <a:off x="6156127" y="959386"/>
            <a:ext cx="5169690" cy="821814"/>
          </a:xfrm>
        </p:spPr>
        <p:txBody>
          <a:bodyPr anchor="b"/>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C2D6DC0-5523-8F4B-9750-C7DBB72D8B98}"/>
              </a:ext>
            </a:extLst>
          </p:cNvPr>
          <p:cNvSpPr>
            <a:spLocks noGrp="1"/>
          </p:cNvSpPr>
          <p:nvPr>
            <p:ph sz="quarter" idx="4"/>
          </p:nvPr>
        </p:nvSpPr>
        <p:spPr>
          <a:xfrm>
            <a:off x="6156127" y="1781200"/>
            <a:ext cx="5169690" cy="42567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C122842-86A3-854E-A813-57F00B1899DD}"/>
              </a:ext>
            </a:extLst>
          </p:cNvPr>
          <p:cNvSpPr>
            <a:spLocks noGrp="1"/>
          </p:cNvSpPr>
          <p:nvPr>
            <p:ph type="dt" sz="half" idx="10"/>
          </p:nvPr>
        </p:nvSpPr>
        <p:spPr/>
        <p:txBody>
          <a:bodyPr/>
          <a:lstStyle/>
          <a:p>
            <a:fld id="{4318160D-544D-4592-9AB3-FDF1DB066246}" type="datetime1">
              <a:rPr lang="nb-NO" smtClean="0"/>
              <a:t>15.02.2023</a:t>
            </a:fld>
            <a:endParaRPr lang="nb-NO" dirty="0"/>
          </a:p>
        </p:txBody>
      </p:sp>
      <p:sp>
        <p:nvSpPr>
          <p:cNvPr id="8" name="Plassholder for bunntekst 7">
            <a:extLst>
              <a:ext uri="{FF2B5EF4-FFF2-40B4-BE49-F238E27FC236}">
                <a16:creationId xmlns:a16="http://schemas.microsoft.com/office/drawing/2014/main" id="{4B05B2CF-430A-8147-A8C6-FEFC5BDED530}"/>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E55E5B03-4F25-E64A-BC7C-A577F5DC1939}"/>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36459655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6A0692-6EA0-6444-A380-E0B59C4B8F3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AB48A86-FBD0-4D4C-B884-88448351272B}"/>
              </a:ext>
            </a:extLst>
          </p:cNvPr>
          <p:cNvSpPr>
            <a:spLocks noGrp="1"/>
          </p:cNvSpPr>
          <p:nvPr>
            <p:ph type="dt" sz="half" idx="10"/>
          </p:nvPr>
        </p:nvSpPr>
        <p:spPr/>
        <p:txBody>
          <a:bodyPr/>
          <a:lstStyle/>
          <a:p>
            <a:fld id="{71ADAEB4-4497-46AF-93D1-37935358F92D}" type="datetime1">
              <a:rPr lang="nb-NO" smtClean="0"/>
              <a:t>15.02.2023</a:t>
            </a:fld>
            <a:endParaRPr lang="nb-NO" dirty="0"/>
          </a:p>
        </p:txBody>
      </p:sp>
      <p:sp>
        <p:nvSpPr>
          <p:cNvPr id="4" name="Plassholder for bunntekst 3">
            <a:extLst>
              <a:ext uri="{FF2B5EF4-FFF2-40B4-BE49-F238E27FC236}">
                <a16:creationId xmlns:a16="http://schemas.microsoft.com/office/drawing/2014/main" id="{6DF66A08-10A0-E142-8B9D-D662CCDF6075}"/>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1FD71D51-8FDC-6944-A572-AAE6FB82901B}"/>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27762634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B244A53-05DC-5C46-AD07-64F7F08A5C89}"/>
              </a:ext>
            </a:extLst>
          </p:cNvPr>
          <p:cNvSpPr>
            <a:spLocks noGrp="1"/>
          </p:cNvSpPr>
          <p:nvPr>
            <p:ph type="dt" sz="half" idx="10"/>
          </p:nvPr>
        </p:nvSpPr>
        <p:spPr/>
        <p:txBody>
          <a:bodyPr/>
          <a:lstStyle/>
          <a:p>
            <a:fld id="{257DB4B1-2C74-456C-B82A-70B1E8B60416}" type="datetime1">
              <a:rPr lang="nb-NO" smtClean="0"/>
              <a:t>15.02.2023</a:t>
            </a:fld>
            <a:endParaRPr lang="nb-NO" dirty="0"/>
          </a:p>
        </p:txBody>
      </p:sp>
      <p:sp>
        <p:nvSpPr>
          <p:cNvPr id="3" name="Plassholder for bunntekst 2">
            <a:extLst>
              <a:ext uri="{FF2B5EF4-FFF2-40B4-BE49-F238E27FC236}">
                <a16:creationId xmlns:a16="http://schemas.microsoft.com/office/drawing/2014/main" id="{677AA825-D22A-7247-9AF9-ADAFBF61A124}"/>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B11C86DB-A5EE-3243-AFF0-52386390E9F9}"/>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7835388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9687B1-89B1-254D-B955-0D420A99E1DA}"/>
              </a:ext>
            </a:extLst>
          </p:cNvPr>
          <p:cNvSpPr>
            <a:spLocks noGrp="1"/>
          </p:cNvSpPr>
          <p:nvPr>
            <p:ph type="title"/>
          </p:nvPr>
        </p:nvSpPr>
        <p:spPr>
          <a:xfrm>
            <a:off x="837601" y="148339"/>
            <a:ext cx="9674935" cy="569158"/>
          </a:xfrm>
        </p:spPr>
        <p:txBody>
          <a:bodyPr anchor="b"/>
          <a:lstStyle>
            <a:lvl1pPr>
              <a:defRPr sz="3192"/>
            </a:lvl1pPr>
          </a:lstStyle>
          <a:p>
            <a:r>
              <a:rPr lang="nb-NO"/>
              <a:t>Klikk for å redigere tittelstil</a:t>
            </a:r>
          </a:p>
        </p:txBody>
      </p:sp>
      <p:sp>
        <p:nvSpPr>
          <p:cNvPr id="3" name="Plassholder for innhold 2">
            <a:extLst>
              <a:ext uri="{FF2B5EF4-FFF2-40B4-BE49-F238E27FC236}">
                <a16:creationId xmlns:a16="http://schemas.microsoft.com/office/drawing/2014/main" id="{EB508DB6-2116-2449-B13C-FA2D6D938B99}"/>
              </a:ext>
            </a:extLst>
          </p:cNvPr>
          <p:cNvSpPr>
            <a:spLocks noGrp="1"/>
          </p:cNvSpPr>
          <p:nvPr>
            <p:ph idx="1"/>
          </p:nvPr>
        </p:nvSpPr>
        <p:spPr>
          <a:xfrm>
            <a:off x="5169690" y="984911"/>
            <a:ext cx="6156127"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CD0F8CD-F285-714D-8EBB-7E1A4304FA6A}"/>
              </a:ext>
            </a:extLst>
          </p:cNvPr>
          <p:cNvSpPr>
            <a:spLocks noGrp="1"/>
          </p:cNvSpPr>
          <p:nvPr>
            <p:ph type="body" sz="half" idx="2"/>
          </p:nvPr>
        </p:nvSpPr>
        <p:spPr>
          <a:xfrm>
            <a:off x="837601" y="992829"/>
            <a:ext cx="3921997" cy="4861216"/>
          </a:xfrm>
        </p:spPr>
        <p:txBody>
          <a:bodyPr/>
          <a:lstStyle>
            <a:lvl1pPr marL="0" indent="0">
              <a:buNone/>
              <a:defRPr sz="1596"/>
            </a:lvl1pPr>
            <a:lvl2pPr marL="456011" indent="0">
              <a:buNone/>
              <a:defRPr sz="1396"/>
            </a:lvl2pPr>
            <a:lvl3pPr marL="912023" indent="0">
              <a:buNone/>
              <a:defRPr sz="1197"/>
            </a:lvl3pPr>
            <a:lvl4pPr marL="1368034" indent="0">
              <a:buNone/>
              <a:defRPr sz="997"/>
            </a:lvl4pPr>
            <a:lvl5pPr marL="1824045" indent="0">
              <a:buNone/>
              <a:defRPr sz="997"/>
            </a:lvl5pPr>
            <a:lvl6pPr marL="2280056" indent="0">
              <a:buNone/>
              <a:defRPr sz="997"/>
            </a:lvl6pPr>
            <a:lvl7pPr marL="2736068" indent="0">
              <a:buNone/>
              <a:defRPr sz="997"/>
            </a:lvl7pPr>
            <a:lvl8pPr marL="3192079" indent="0">
              <a:buNone/>
              <a:defRPr sz="997"/>
            </a:lvl8pPr>
            <a:lvl9pPr marL="3648090" indent="0">
              <a:buNone/>
              <a:defRPr sz="997"/>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522311E-A389-9D40-8F3A-8DB4AF0EBEAD}"/>
              </a:ext>
            </a:extLst>
          </p:cNvPr>
          <p:cNvSpPr>
            <a:spLocks noGrp="1"/>
          </p:cNvSpPr>
          <p:nvPr>
            <p:ph type="dt" sz="half" idx="10"/>
          </p:nvPr>
        </p:nvSpPr>
        <p:spPr/>
        <p:txBody>
          <a:bodyPr/>
          <a:lstStyle/>
          <a:p>
            <a:fld id="{147D80D1-1854-4A15-A101-5351C884C5C6}" type="datetime1">
              <a:rPr lang="nb-NO" smtClean="0"/>
              <a:t>15.02.2023</a:t>
            </a:fld>
            <a:endParaRPr lang="nb-NO" dirty="0"/>
          </a:p>
        </p:txBody>
      </p:sp>
      <p:sp>
        <p:nvSpPr>
          <p:cNvPr id="6" name="Plassholder for bunntekst 5">
            <a:extLst>
              <a:ext uri="{FF2B5EF4-FFF2-40B4-BE49-F238E27FC236}">
                <a16:creationId xmlns:a16="http://schemas.microsoft.com/office/drawing/2014/main" id="{1F2D0913-D377-564B-A356-9A39947AC133}"/>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EABCF3CD-C6A8-C147-AE08-A1E00DCA7240}"/>
              </a:ext>
            </a:extLst>
          </p:cNvPr>
          <p:cNvSpPr>
            <a:spLocks noGrp="1"/>
          </p:cNvSpPr>
          <p:nvPr>
            <p:ph type="sldNum" sz="quarter" idx="12"/>
          </p:nvPr>
        </p:nvSpPr>
        <p:spPr/>
        <p:txBody>
          <a:bodyPr/>
          <a:lstStyle/>
          <a:p>
            <a:fld id="{2A5C7C1B-E3CC-A64E-9693-C157931D86A7}" type="slidenum">
              <a:rPr lang="nb-NO" smtClean="0"/>
              <a:t>‹#›</a:t>
            </a:fld>
            <a:endParaRPr lang="nb-NO" dirty="0"/>
          </a:p>
        </p:txBody>
      </p:sp>
    </p:spTree>
    <p:extLst>
      <p:ext uri="{BB962C8B-B14F-4D97-AF65-F5344CB8AC3E}">
        <p14:creationId xmlns:p14="http://schemas.microsoft.com/office/powerpoint/2010/main" val="41000642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svg"/><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sv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F37859D-E62F-A34F-A8DC-45F208DF14CE}"/>
              </a:ext>
            </a:extLst>
          </p:cNvPr>
          <p:cNvSpPr/>
          <p:nvPr userDrawn="1"/>
        </p:nvSpPr>
        <p:spPr>
          <a:xfrm>
            <a:off x="0" y="0"/>
            <a:ext cx="12160250" cy="8938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728" dirty="0"/>
          </a:p>
        </p:txBody>
      </p:sp>
      <p:sp>
        <p:nvSpPr>
          <p:cNvPr id="2" name="Plassholder for tittel 1">
            <a:extLst>
              <a:ext uri="{FF2B5EF4-FFF2-40B4-BE49-F238E27FC236}">
                <a16:creationId xmlns:a16="http://schemas.microsoft.com/office/drawing/2014/main" id="{BA92C8D2-6C89-4F4B-BC32-4D424A29A4B8}"/>
              </a:ext>
            </a:extLst>
          </p:cNvPr>
          <p:cNvSpPr>
            <a:spLocks noGrp="1"/>
          </p:cNvSpPr>
          <p:nvPr>
            <p:ph type="title"/>
          </p:nvPr>
        </p:nvSpPr>
        <p:spPr>
          <a:xfrm>
            <a:off x="836017" y="215224"/>
            <a:ext cx="10488216" cy="581319"/>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9940112-44BC-EE40-8468-8E3246A8D79D}"/>
              </a:ext>
            </a:extLst>
          </p:cNvPr>
          <p:cNvSpPr>
            <a:spLocks noGrp="1"/>
          </p:cNvSpPr>
          <p:nvPr>
            <p:ph type="body" idx="1"/>
          </p:nvPr>
        </p:nvSpPr>
        <p:spPr>
          <a:xfrm>
            <a:off x="836017" y="1234338"/>
            <a:ext cx="10488216" cy="492689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DC214B9-6D8A-2B40-A4B4-1DB27E29F4CF}"/>
              </a:ext>
            </a:extLst>
          </p:cNvPr>
          <p:cNvSpPr>
            <a:spLocks noGrp="1"/>
          </p:cNvSpPr>
          <p:nvPr>
            <p:ph type="dt" sz="half" idx="2"/>
          </p:nvPr>
        </p:nvSpPr>
        <p:spPr>
          <a:xfrm>
            <a:off x="836017" y="6340166"/>
            <a:ext cx="2736056" cy="364195"/>
          </a:xfrm>
          <a:prstGeom prst="rect">
            <a:avLst/>
          </a:prstGeom>
        </p:spPr>
        <p:txBody>
          <a:bodyPr vert="horz" lIns="91440" tIns="45720" rIns="91440" bIns="45720" rtlCol="0" anchor="ctr"/>
          <a:lstStyle>
            <a:lvl1pPr algn="l">
              <a:defRPr sz="1197">
                <a:solidFill>
                  <a:schemeClr val="tx1">
                    <a:tint val="75000"/>
                  </a:schemeClr>
                </a:solidFill>
              </a:defRPr>
            </a:lvl1pPr>
          </a:lstStyle>
          <a:p>
            <a:fld id="{102C7516-FA54-4C03-9BE5-907E7047645E}" type="datetime1">
              <a:rPr lang="nb-NO" smtClean="0"/>
              <a:t>15.02.2023</a:t>
            </a:fld>
            <a:endParaRPr lang="nb-NO" dirty="0"/>
          </a:p>
        </p:txBody>
      </p:sp>
      <p:sp>
        <p:nvSpPr>
          <p:cNvPr id="5" name="Plassholder for bunntekst 4">
            <a:extLst>
              <a:ext uri="{FF2B5EF4-FFF2-40B4-BE49-F238E27FC236}">
                <a16:creationId xmlns:a16="http://schemas.microsoft.com/office/drawing/2014/main" id="{D4EAF85D-FAB7-B04E-B122-139521A95B5C}"/>
              </a:ext>
            </a:extLst>
          </p:cNvPr>
          <p:cNvSpPr>
            <a:spLocks noGrp="1"/>
          </p:cNvSpPr>
          <p:nvPr>
            <p:ph type="ftr" sz="quarter" idx="3"/>
          </p:nvPr>
        </p:nvSpPr>
        <p:spPr>
          <a:xfrm>
            <a:off x="4028083" y="6340166"/>
            <a:ext cx="4104084"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ABF70E74-8A86-1346-9F6D-53D65BFA6970}"/>
              </a:ext>
            </a:extLst>
          </p:cNvPr>
          <p:cNvSpPr>
            <a:spLocks noGrp="1"/>
          </p:cNvSpPr>
          <p:nvPr>
            <p:ph type="sldNum" sz="quarter" idx="4"/>
          </p:nvPr>
        </p:nvSpPr>
        <p:spPr>
          <a:xfrm>
            <a:off x="8588177" y="6340166"/>
            <a:ext cx="2736056"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2A5C7C1B-E3CC-A64E-9693-C157931D86A7}" type="slidenum">
              <a:rPr lang="nb-NO" smtClean="0"/>
              <a:t>‹#›</a:t>
            </a:fld>
            <a:endParaRPr lang="nb-NO" dirty="0"/>
          </a:p>
        </p:txBody>
      </p:sp>
      <p:pic>
        <p:nvPicPr>
          <p:cNvPr id="7" name="Grafikk 6">
            <a:extLst>
              <a:ext uri="{FF2B5EF4-FFF2-40B4-BE49-F238E27FC236}">
                <a16:creationId xmlns:a16="http://schemas.microsoft.com/office/drawing/2014/main" id="{27DD7258-11A5-8C48-8338-A22C03CD1FF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863274" y="6080071"/>
            <a:ext cx="916968" cy="442191"/>
          </a:xfrm>
          <a:prstGeom prst="rect">
            <a:avLst/>
          </a:prstGeom>
        </p:spPr>
      </p:pic>
      <p:pic>
        <p:nvPicPr>
          <p:cNvPr id="9" name="Grafikk 8">
            <a:extLst>
              <a:ext uri="{FF2B5EF4-FFF2-40B4-BE49-F238E27FC236}">
                <a16:creationId xmlns:a16="http://schemas.microsoft.com/office/drawing/2014/main" id="{0FB78CE0-075C-4B42-819E-EB5CE94D9128}"/>
              </a:ext>
            </a:extLst>
          </p:cNvPr>
          <p:cNvPicPr>
            <a:picLocks noChangeAspect="1"/>
          </p:cNvPicPr>
          <p:nvPr userDrawn="1"/>
        </p:nvPicPr>
        <p:blipFill>
          <a:blip r:embed="rId17">
            <a:extLst>
              <a:ext uri="{96DAC541-7B7A-43D3-8B79-37D633B846F1}">
                <asvg:svgBlip xmlns:asvg="http://schemas.microsoft.com/office/drawing/2016/SVG/main" r:embed="rId18"/>
              </a:ext>
            </a:extLst>
          </a:blip>
          <a:srcRect l="-63" t="28179" r="35950" b="-1"/>
          <a:stretch>
            <a:fillRect/>
          </a:stretch>
        </p:blipFill>
        <p:spPr>
          <a:xfrm>
            <a:off x="11243282" y="-11796"/>
            <a:ext cx="916968" cy="1035357"/>
          </a:xfrm>
          <a:prstGeom prst="rect">
            <a:avLst/>
          </a:prstGeom>
        </p:spPr>
      </p:pic>
    </p:spTree>
    <p:extLst>
      <p:ext uri="{BB962C8B-B14F-4D97-AF65-F5344CB8AC3E}">
        <p14:creationId xmlns:p14="http://schemas.microsoft.com/office/powerpoint/2010/main" val="19788084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p:hf hdr="0" ftr="0" dt="0"/>
  <p:txStyles>
    <p:titleStyle>
      <a:lvl1pPr algn="l" defTabSz="912023" rtl="0" eaLnBrk="1" latinLnBrk="0" hangingPunct="1">
        <a:lnSpc>
          <a:spcPct val="90000"/>
        </a:lnSpc>
        <a:spcBef>
          <a:spcPct val="0"/>
        </a:spcBef>
        <a:buNone/>
        <a:defRPr sz="3591" b="1" kern="1200">
          <a:solidFill>
            <a:schemeClr val="tx2"/>
          </a:solidFill>
          <a:latin typeface="+mj-lt"/>
          <a:ea typeface="+mj-ea"/>
          <a:cs typeface="+mj-cs"/>
        </a:defRPr>
      </a:lvl1pPr>
    </p:titleStyle>
    <p:bodyStyle>
      <a:lvl1pPr marL="228006" indent="-228006" algn="l" defTabSz="912023" rtl="0" eaLnBrk="1" latinLnBrk="0" hangingPunct="1">
        <a:lnSpc>
          <a:spcPct val="90000"/>
        </a:lnSpc>
        <a:spcBef>
          <a:spcPts val="997"/>
        </a:spcBef>
        <a:buFont typeface="Arial" panose="020B0604020202020204" pitchFamily="34" charset="0"/>
        <a:buChar char="•"/>
        <a:defRPr sz="1995" kern="1200">
          <a:solidFill>
            <a:schemeClr val="tx1"/>
          </a:solidFill>
          <a:latin typeface="+mn-lt"/>
          <a:ea typeface="+mn-ea"/>
          <a:cs typeface="+mn-cs"/>
        </a:defRPr>
      </a:lvl1pPr>
      <a:lvl2pPr marL="684017"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2pPr>
      <a:lvl3pPr marL="1140028"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039"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4pPr>
      <a:lvl5pPr marL="2052051"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5pPr>
      <a:lvl6pPr marL="2508062"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073"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085"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096"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nb-NO"/>
      </a:defPPr>
      <a:lvl1pPr marL="0" algn="l" defTabSz="912023" rtl="0" eaLnBrk="1" latinLnBrk="0" hangingPunct="1">
        <a:defRPr sz="1795" kern="1200">
          <a:solidFill>
            <a:schemeClr val="tx1"/>
          </a:solidFill>
          <a:latin typeface="+mn-lt"/>
          <a:ea typeface="+mn-ea"/>
          <a:cs typeface="+mn-cs"/>
        </a:defRPr>
      </a:lvl1pPr>
      <a:lvl2pPr marL="456011" algn="l" defTabSz="912023" rtl="0" eaLnBrk="1" latinLnBrk="0" hangingPunct="1">
        <a:defRPr sz="1795" kern="1200">
          <a:solidFill>
            <a:schemeClr val="tx1"/>
          </a:solidFill>
          <a:latin typeface="+mn-lt"/>
          <a:ea typeface="+mn-ea"/>
          <a:cs typeface="+mn-cs"/>
        </a:defRPr>
      </a:lvl2pPr>
      <a:lvl3pPr marL="912023" algn="l" defTabSz="912023" rtl="0" eaLnBrk="1" latinLnBrk="0" hangingPunct="1">
        <a:defRPr sz="1795" kern="1200">
          <a:solidFill>
            <a:schemeClr val="tx1"/>
          </a:solidFill>
          <a:latin typeface="+mn-lt"/>
          <a:ea typeface="+mn-ea"/>
          <a:cs typeface="+mn-cs"/>
        </a:defRPr>
      </a:lvl3pPr>
      <a:lvl4pPr marL="1368034" algn="l" defTabSz="912023" rtl="0" eaLnBrk="1" latinLnBrk="0" hangingPunct="1">
        <a:defRPr sz="1795" kern="1200">
          <a:solidFill>
            <a:schemeClr val="tx1"/>
          </a:solidFill>
          <a:latin typeface="+mn-lt"/>
          <a:ea typeface="+mn-ea"/>
          <a:cs typeface="+mn-cs"/>
        </a:defRPr>
      </a:lvl4pPr>
      <a:lvl5pPr marL="1824045" algn="l" defTabSz="912023" rtl="0" eaLnBrk="1" latinLnBrk="0" hangingPunct="1">
        <a:defRPr sz="1795" kern="1200">
          <a:solidFill>
            <a:schemeClr val="tx1"/>
          </a:solidFill>
          <a:latin typeface="+mn-lt"/>
          <a:ea typeface="+mn-ea"/>
          <a:cs typeface="+mn-cs"/>
        </a:defRPr>
      </a:lvl5pPr>
      <a:lvl6pPr marL="2280056" algn="l" defTabSz="912023" rtl="0" eaLnBrk="1" latinLnBrk="0" hangingPunct="1">
        <a:defRPr sz="1795" kern="1200">
          <a:solidFill>
            <a:schemeClr val="tx1"/>
          </a:solidFill>
          <a:latin typeface="+mn-lt"/>
          <a:ea typeface="+mn-ea"/>
          <a:cs typeface="+mn-cs"/>
        </a:defRPr>
      </a:lvl6pPr>
      <a:lvl7pPr marL="2736068" algn="l" defTabSz="912023" rtl="0" eaLnBrk="1" latinLnBrk="0" hangingPunct="1">
        <a:defRPr sz="1795" kern="1200">
          <a:solidFill>
            <a:schemeClr val="tx1"/>
          </a:solidFill>
          <a:latin typeface="+mn-lt"/>
          <a:ea typeface="+mn-ea"/>
          <a:cs typeface="+mn-cs"/>
        </a:defRPr>
      </a:lvl7pPr>
      <a:lvl8pPr marL="3192079" algn="l" defTabSz="912023" rtl="0" eaLnBrk="1" latinLnBrk="0" hangingPunct="1">
        <a:defRPr sz="1795" kern="1200">
          <a:solidFill>
            <a:schemeClr val="tx1"/>
          </a:solidFill>
          <a:latin typeface="+mn-lt"/>
          <a:ea typeface="+mn-ea"/>
          <a:cs typeface="+mn-cs"/>
        </a:defRPr>
      </a:lvl8pPr>
      <a:lvl9pPr marL="3648090" algn="l" defTabSz="912023"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F37859D-E62F-A34F-A8DC-45F208DF14CE}"/>
              </a:ext>
            </a:extLst>
          </p:cNvPr>
          <p:cNvSpPr/>
          <p:nvPr userDrawn="1"/>
        </p:nvSpPr>
        <p:spPr>
          <a:xfrm>
            <a:off x="0" y="0"/>
            <a:ext cx="12160250" cy="8938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728" dirty="0"/>
          </a:p>
        </p:txBody>
      </p:sp>
      <p:sp>
        <p:nvSpPr>
          <p:cNvPr id="2" name="Plassholder for tittel 1">
            <a:extLst>
              <a:ext uri="{FF2B5EF4-FFF2-40B4-BE49-F238E27FC236}">
                <a16:creationId xmlns:a16="http://schemas.microsoft.com/office/drawing/2014/main" id="{BA92C8D2-6C89-4F4B-BC32-4D424A29A4B8}"/>
              </a:ext>
            </a:extLst>
          </p:cNvPr>
          <p:cNvSpPr>
            <a:spLocks noGrp="1"/>
          </p:cNvSpPr>
          <p:nvPr>
            <p:ph type="title"/>
          </p:nvPr>
        </p:nvSpPr>
        <p:spPr>
          <a:xfrm>
            <a:off x="836017" y="215224"/>
            <a:ext cx="10488216" cy="581319"/>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9940112-44BC-EE40-8468-8E3246A8D79D}"/>
              </a:ext>
            </a:extLst>
          </p:cNvPr>
          <p:cNvSpPr>
            <a:spLocks noGrp="1"/>
          </p:cNvSpPr>
          <p:nvPr>
            <p:ph type="body" idx="1"/>
          </p:nvPr>
        </p:nvSpPr>
        <p:spPr>
          <a:xfrm>
            <a:off x="836017" y="1234338"/>
            <a:ext cx="10488216" cy="492689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DC214B9-6D8A-2B40-A4B4-1DB27E29F4CF}"/>
              </a:ext>
            </a:extLst>
          </p:cNvPr>
          <p:cNvSpPr>
            <a:spLocks noGrp="1"/>
          </p:cNvSpPr>
          <p:nvPr>
            <p:ph type="dt" sz="half" idx="2"/>
          </p:nvPr>
        </p:nvSpPr>
        <p:spPr>
          <a:xfrm>
            <a:off x="836017" y="6340166"/>
            <a:ext cx="2736056" cy="364195"/>
          </a:xfrm>
          <a:prstGeom prst="rect">
            <a:avLst/>
          </a:prstGeom>
        </p:spPr>
        <p:txBody>
          <a:bodyPr vert="horz" lIns="91440" tIns="45720" rIns="91440" bIns="45720" rtlCol="0" anchor="ctr"/>
          <a:lstStyle>
            <a:lvl1pPr algn="l">
              <a:defRPr sz="1197">
                <a:solidFill>
                  <a:schemeClr val="tx1">
                    <a:tint val="75000"/>
                  </a:schemeClr>
                </a:solidFill>
              </a:defRPr>
            </a:lvl1pPr>
          </a:lstStyle>
          <a:p>
            <a:fld id="{A6C2C07C-EFF8-4FFB-8D81-6B553AB962CB}" type="datetime1">
              <a:rPr lang="nb-NO" smtClean="0"/>
              <a:t>15.02.2023</a:t>
            </a:fld>
            <a:endParaRPr lang="nb-NO" dirty="0"/>
          </a:p>
        </p:txBody>
      </p:sp>
      <p:sp>
        <p:nvSpPr>
          <p:cNvPr id="5" name="Plassholder for bunntekst 4">
            <a:extLst>
              <a:ext uri="{FF2B5EF4-FFF2-40B4-BE49-F238E27FC236}">
                <a16:creationId xmlns:a16="http://schemas.microsoft.com/office/drawing/2014/main" id="{D4EAF85D-FAB7-B04E-B122-139521A95B5C}"/>
              </a:ext>
            </a:extLst>
          </p:cNvPr>
          <p:cNvSpPr>
            <a:spLocks noGrp="1"/>
          </p:cNvSpPr>
          <p:nvPr>
            <p:ph type="ftr" sz="quarter" idx="3"/>
          </p:nvPr>
        </p:nvSpPr>
        <p:spPr>
          <a:xfrm>
            <a:off x="4028083" y="6340166"/>
            <a:ext cx="4104084"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ABF70E74-8A86-1346-9F6D-53D65BFA6970}"/>
              </a:ext>
            </a:extLst>
          </p:cNvPr>
          <p:cNvSpPr>
            <a:spLocks noGrp="1"/>
          </p:cNvSpPr>
          <p:nvPr>
            <p:ph type="sldNum" sz="quarter" idx="4"/>
          </p:nvPr>
        </p:nvSpPr>
        <p:spPr>
          <a:xfrm>
            <a:off x="8588177" y="6340166"/>
            <a:ext cx="2736056"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2A5C7C1B-E3CC-A64E-9693-C157931D86A7}" type="slidenum">
              <a:rPr lang="nb-NO" smtClean="0"/>
              <a:t>‹#›</a:t>
            </a:fld>
            <a:endParaRPr lang="nb-NO" dirty="0"/>
          </a:p>
        </p:txBody>
      </p:sp>
      <p:pic>
        <p:nvPicPr>
          <p:cNvPr id="7" name="Grafikk 6">
            <a:extLst>
              <a:ext uri="{FF2B5EF4-FFF2-40B4-BE49-F238E27FC236}">
                <a16:creationId xmlns:a16="http://schemas.microsoft.com/office/drawing/2014/main" id="{27DD7258-11A5-8C48-8338-A22C03CD1FF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863274" y="6080071"/>
            <a:ext cx="916968" cy="442191"/>
          </a:xfrm>
          <a:prstGeom prst="rect">
            <a:avLst/>
          </a:prstGeom>
        </p:spPr>
      </p:pic>
      <p:pic>
        <p:nvPicPr>
          <p:cNvPr id="9" name="Grafikk 8">
            <a:extLst>
              <a:ext uri="{FF2B5EF4-FFF2-40B4-BE49-F238E27FC236}">
                <a16:creationId xmlns:a16="http://schemas.microsoft.com/office/drawing/2014/main" id="{0FB78CE0-075C-4B42-819E-EB5CE94D9128}"/>
              </a:ext>
            </a:extLst>
          </p:cNvPr>
          <p:cNvPicPr>
            <a:picLocks noChangeAspect="1"/>
          </p:cNvPicPr>
          <p:nvPr userDrawn="1"/>
        </p:nvPicPr>
        <p:blipFill>
          <a:blip r:embed="rId16">
            <a:extLst>
              <a:ext uri="{96DAC541-7B7A-43D3-8B79-37D633B846F1}">
                <asvg:svgBlip xmlns:asvg="http://schemas.microsoft.com/office/drawing/2016/SVG/main" r:embed="rId17"/>
              </a:ext>
            </a:extLst>
          </a:blip>
          <a:srcRect l="-63" t="28179" r="35950" b="-1"/>
          <a:stretch>
            <a:fillRect/>
          </a:stretch>
        </p:blipFill>
        <p:spPr>
          <a:xfrm>
            <a:off x="11243282" y="-11796"/>
            <a:ext cx="916968" cy="1035357"/>
          </a:xfrm>
          <a:prstGeom prst="rect">
            <a:avLst/>
          </a:prstGeom>
        </p:spPr>
      </p:pic>
    </p:spTree>
    <p:extLst>
      <p:ext uri="{BB962C8B-B14F-4D97-AF65-F5344CB8AC3E}">
        <p14:creationId xmlns:p14="http://schemas.microsoft.com/office/powerpoint/2010/main" val="23916074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p:hf hdr="0" ftr="0" dt="0"/>
  <p:txStyles>
    <p:titleStyle>
      <a:lvl1pPr algn="l" defTabSz="912023" rtl="0" eaLnBrk="1" latinLnBrk="0" hangingPunct="1">
        <a:lnSpc>
          <a:spcPct val="90000"/>
        </a:lnSpc>
        <a:spcBef>
          <a:spcPct val="0"/>
        </a:spcBef>
        <a:buNone/>
        <a:defRPr sz="3591" b="1" kern="1200">
          <a:solidFill>
            <a:schemeClr val="tx2"/>
          </a:solidFill>
          <a:latin typeface="+mj-lt"/>
          <a:ea typeface="+mj-ea"/>
          <a:cs typeface="+mj-cs"/>
        </a:defRPr>
      </a:lvl1pPr>
    </p:titleStyle>
    <p:bodyStyle>
      <a:lvl1pPr marL="228006" indent="-228006" algn="l" defTabSz="912023" rtl="0" eaLnBrk="1" latinLnBrk="0" hangingPunct="1">
        <a:lnSpc>
          <a:spcPct val="90000"/>
        </a:lnSpc>
        <a:spcBef>
          <a:spcPts val="997"/>
        </a:spcBef>
        <a:buFont typeface="Arial" panose="020B0604020202020204" pitchFamily="34" charset="0"/>
        <a:buChar char="•"/>
        <a:defRPr sz="1995" kern="1200">
          <a:solidFill>
            <a:schemeClr val="tx1"/>
          </a:solidFill>
          <a:latin typeface="+mn-lt"/>
          <a:ea typeface="+mn-ea"/>
          <a:cs typeface="+mn-cs"/>
        </a:defRPr>
      </a:lvl1pPr>
      <a:lvl2pPr marL="684017"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2pPr>
      <a:lvl3pPr marL="1140028"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039"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4pPr>
      <a:lvl5pPr marL="2052051" indent="-228006" algn="l" defTabSz="912023"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5pPr>
      <a:lvl6pPr marL="2508062"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073"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085"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096"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nb-NO"/>
      </a:defPPr>
      <a:lvl1pPr marL="0" algn="l" defTabSz="912023" rtl="0" eaLnBrk="1" latinLnBrk="0" hangingPunct="1">
        <a:defRPr sz="1795" kern="1200">
          <a:solidFill>
            <a:schemeClr val="tx1"/>
          </a:solidFill>
          <a:latin typeface="+mn-lt"/>
          <a:ea typeface="+mn-ea"/>
          <a:cs typeface="+mn-cs"/>
        </a:defRPr>
      </a:lvl1pPr>
      <a:lvl2pPr marL="456011" algn="l" defTabSz="912023" rtl="0" eaLnBrk="1" latinLnBrk="0" hangingPunct="1">
        <a:defRPr sz="1795" kern="1200">
          <a:solidFill>
            <a:schemeClr val="tx1"/>
          </a:solidFill>
          <a:latin typeface="+mn-lt"/>
          <a:ea typeface="+mn-ea"/>
          <a:cs typeface="+mn-cs"/>
        </a:defRPr>
      </a:lvl2pPr>
      <a:lvl3pPr marL="912023" algn="l" defTabSz="912023" rtl="0" eaLnBrk="1" latinLnBrk="0" hangingPunct="1">
        <a:defRPr sz="1795" kern="1200">
          <a:solidFill>
            <a:schemeClr val="tx1"/>
          </a:solidFill>
          <a:latin typeface="+mn-lt"/>
          <a:ea typeface="+mn-ea"/>
          <a:cs typeface="+mn-cs"/>
        </a:defRPr>
      </a:lvl3pPr>
      <a:lvl4pPr marL="1368034" algn="l" defTabSz="912023" rtl="0" eaLnBrk="1" latinLnBrk="0" hangingPunct="1">
        <a:defRPr sz="1795" kern="1200">
          <a:solidFill>
            <a:schemeClr val="tx1"/>
          </a:solidFill>
          <a:latin typeface="+mn-lt"/>
          <a:ea typeface="+mn-ea"/>
          <a:cs typeface="+mn-cs"/>
        </a:defRPr>
      </a:lvl4pPr>
      <a:lvl5pPr marL="1824045" algn="l" defTabSz="912023" rtl="0" eaLnBrk="1" latinLnBrk="0" hangingPunct="1">
        <a:defRPr sz="1795" kern="1200">
          <a:solidFill>
            <a:schemeClr val="tx1"/>
          </a:solidFill>
          <a:latin typeface="+mn-lt"/>
          <a:ea typeface="+mn-ea"/>
          <a:cs typeface="+mn-cs"/>
        </a:defRPr>
      </a:lvl5pPr>
      <a:lvl6pPr marL="2280056" algn="l" defTabSz="912023" rtl="0" eaLnBrk="1" latinLnBrk="0" hangingPunct="1">
        <a:defRPr sz="1795" kern="1200">
          <a:solidFill>
            <a:schemeClr val="tx1"/>
          </a:solidFill>
          <a:latin typeface="+mn-lt"/>
          <a:ea typeface="+mn-ea"/>
          <a:cs typeface="+mn-cs"/>
        </a:defRPr>
      </a:lvl6pPr>
      <a:lvl7pPr marL="2736068" algn="l" defTabSz="912023" rtl="0" eaLnBrk="1" latinLnBrk="0" hangingPunct="1">
        <a:defRPr sz="1795" kern="1200">
          <a:solidFill>
            <a:schemeClr val="tx1"/>
          </a:solidFill>
          <a:latin typeface="+mn-lt"/>
          <a:ea typeface="+mn-ea"/>
          <a:cs typeface="+mn-cs"/>
        </a:defRPr>
      </a:lvl7pPr>
      <a:lvl8pPr marL="3192079" algn="l" defTabSz="912023" rtl="0" eaLnBrk="1" latinLnBrk="0" hangingPunct="1">
        <a:defRPr sz="1795" kern="1200">
          <a:solidFill>
            <a:schemeClr val="tx1"/>
          </a:solidFill>
          <a:latin typeface="+mn-lt"/>
          <a:ea typeface="+mn-ea"/>
          <a:cs typeface="+mn-cs"/>
        </a:defRPr>
      </a:lvl8pPr>
      <a:lvl9pPr marL="3648090" algn="l" defTabSz="912023"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1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hart" Target="../charts/chart28.xml"/><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rbeidsgiver.dfo.no/strategisk-hr/medarbeiderundersokelsen-i-staten-mus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Fem mennesker i en arbeidssituasjon hvor de samtaler rundt et arbeidsbord med PCer.">
            <a:extLst>
              <a:ext uri="{FF2B5EF4-FFF2-40B4-BE49-F238E27FC236}">
                <a16:creationId xmlns:a16="http://schemas.microsoft.com/office/drawing/2014/main" id="{851B5D20-1855-F14D-A4DA-35FF449DAE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0163" y="392341"/>
            <a:ext cx="6287663" cy="3121105"/>
          </a:xfrm>
          <a:prstGeom prst="rect">
            <a:avLst/>
          </a:prstGeom>
        </p:spPr>
      </p:pic>
      <p:sp>
        <p:nvSpPr>
          <p:cNvPr id="6" name="Undertittel 2">
            <a:extLst>
              <a:ext uri="{FF2B5EF4-FFF2-40B4-BE49-F238E27FC236}">
                <a16:creationId xmlns:a16="http://schemas.microsoft.com/office/drawing/2014/main" id="{27A03DA8-2A2C-8045-AD61-7AE506A3162E}"/>
              </a:ext>
            </a:extLst>
          </p:cNvPr>
          <p:cNvSpPr txBox="1"/>
          <p:nvPr/>
        </p:nvSpPr>
        <p:spPr>
          <a:xfrm>
            <a:off x="760016" y="3863443"/>
            <a:ext cx="9880203" cy="441796"/>
          </a:xfrm>
          <a:prstGeom prst="rect">
            <a:avLst/>
          </a:prstGeom>
        </p:spPr>
        <p:txBody>
          <a:bodyPr vert="horz" lIns="91202" tIns="45601" rIns="91202" bIns="45601"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394" dirty="0"/>
              <a:t>Medarbeiderundersøkelsen i staten - MUST</a:t>
            </a:r>
          </a:p>
        </p:txBody>
      </p:sp>
      <p:sp>
        <p:nvSpPr>
          <p:cNvPr id="9" name="Tittel 1">
            <a:extLst>
              <a:ext uri="{FF2B5EF4-FFF2-40B4-BE49-F238E27FC236}">
                <a16:creationId xmlns:a16="http://schemas.microsoft.com/office/drawing/2014/main" id="{8616F183-B4A1-4603-AAF5-F2DA84792987}"/>
              </a:ext>
            </a:extLst>
          </p:cNvPr>
          <p:cNvSpPr txBox="1">
            <a:spLocks/>
          </p:cNvSpPr>
          <p:nvPr/>
        </p:nvSpPr>
        <p:spPr>
          <a:xfrm>
            <a:off x="760016" y="4422794"/>
            <a:ext cx="10895153" cy="457200"/>
          </a:xfrm>
          <a:prstGeom prst="rect">
            <a:avLst/>
          </a:prstGeom>
        </p:spPr>
        <p:txBody>
          <a:bodyPr vert="horz" lIns="91440" tIns="45720" rIns="91440" bIns="45720" rtlCol="0" anchor="b">
            <a:normAutofit/>
          </a:bodyPr>
          <a:lstStyle>
            <a:lvl1pPr algn="l" defTabSz="912023" rtl="0" eaLnBrk="1" latinLnBrk="0" hangingPunct="1">
              <a:lnSpc>
                <a:spcPct val="90000"/>
              </a:lnSpc>
              <a:spcBef>
                <a:spcPct val="0"/>
              </a:spcBef>
              <a:buNone/>
              <a:defRPr sz="4389" b="1" kern="1200">
                <a:solidFill>
                  <a:schemeClr val="tx2"/>
                </a:solidFill>
                <a:latin typeface="+mj-lt"/>
                <a:ea typeface="+mj-ea"/>
                <a:cs typeface="+mj-cs"/>
              </a:defRPr>
            </a:lvl1pPr>
          </a:lstStyle>
          <a:p>
            <a:r>
              <a:rPr lang="en-US" sz="2400"/>
              <a:t>R</a:t>
            </a:r>
            <a:r>
              <a:rPr lang="nb-NO" sz="2400"/>
              <a:t>esultater per 2022</a:t>
            </a:r>
            <a:endParaRPr lang="nb-NO" sz="2400" dirty="0"/>
          </a:p>
        </p:txBody>
      </p:sp>
      <p:sp>
        <p:nvSpPr>
          <p:cNvPr id="12" name="Undertittel 2">
            <a:extLst>
              <a:ext uri="{FF2B5EF4-FFF2-40B4-BE49-F238E27FC236}">
                <a16:creationId xmlns:a16="http://schemas.microsoft.com/office/drawing/2014/main" id="{5F873A95-A7F0-4635-8298-DFDF5BC844A3}"/>
              </a:ext>
            </a:extLst>
          </p:cNvPr>
          <p:cNvSpPr txBox="1">
            <a:spLocks/>
          </p:cNvSpPr>
          <p:nvPr/>
        </p:nvSpPr>
        <p:spPr>
          <a:xfrm>
            <a:off x="745132" y="4997549"/>
            <a:ext cx="9880203" cy="572228"/>
          </a:xfrm>
          <a:prstGeom prst="rect">
            <a:avLst/>
          </a:prstGeom>
        </p:spPr>
        <p:txBody>
          <a:bodyPr vert="horz" lIns="91440" tIns="45720" rIns="91440" bIns="45720" rtlCol="0">
            <a:normAutofit/>
          </a:bodyPr>
          <a:lstStyle>
            <a:lvl1pPr marL="0" indent="0" algn="l" defTabSz="912023" rtl="0" eaLnBrk="1" latinLnBrk="0" hangingPunct="1">
              <a:lnSpc>
                <a:spcPct val="90000"/>
              </a:lnSpc>
              <a:spcBef>
                <a:spcPts val="997"/>
              </a:spcBef>
              <a:buFont typeface="Arial" panose="020B0604020202020204" pitchFamily="34" charset="0"/>
              <a:buNone/>
              <a:defRPr sz="1995" kern="1200">
                <a:solidFill>
                  <a:schemeClr val="tx1"/>
                </a:solidFill>
                <a:latin typeface="+mn-lt"/>
                <a:ea typeface="+mn-ea"/>
                <a:cs typeface="+mn-cs"/>
              </a:defRPr>
            </a:lvl1pPr>
            <a:lvl2pPr marL="456011" indent="0" algn="ctr" defTabSz="912023" rtl="0" eaLnBrk="1" latinLnBrk="0" hangingPunct="1">
              <a:lnSpc>
                <a:spcPct val="90000"/>
              </a:lnSpc>
              <a:spcBef>
                <a:spcPts val="499"/>
              </a:spcBef>
              <a:buFont typeface="Arial" panose="020B0604020202020204" pitchFamily="34" charset="0"/>
              <a:buNone/>
              <a:defRPr sz="1995" kern="1200">
                <a:solidFill>
                  <a:schemeClr val="tx1"/>
                </a:solidFill>
                <a:latin typeface="+mn-lt"/>
                <a:ea typeface="+mn-ea"/>
                <a:cs typeface="+mn-cs"/>
              </a:defRPr>
            </a:lvl2pPr>
            <a:lvl3pPr marL="912023" indent="0" algn="ctr" defTabSz="912023" rtl="0" eaLnBrk="1" latinLnBrk="0" hangingPunct="1">
              <a:lnSpc>
                <a:spcPct val="90000"/>
              </a:lnSpc>
              <a:spcBef>
                <a:spcPts val="499"/>
              </a:spcBef>
              <a:buFont typeface="Arial" panose="020B0604020202020204" pitchFamily="34" charset="0"/>
              <a:buNone/>
              <a:defRPr sz="1795" kern="1200">
                <a:solidFill>
                  <a:schemeClr val="tx1"/>
                </a:solidFill>
                <a:latin typeface="+mn-lt"/>
                <a:ea typeface="+mn-ea"/>
                <a:cs typeface="+mn-cs"/>
              </a:defRPr>
            </a:lvl3pPr>
            <a:lvl4pPr marL="1368034"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4pPr>
            <a:lvl5pPr marL="1824045"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5pPr>
            <a:lvl6pPr marL="2280056"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6pPr>
            <a:lvl7pPr marL="2736068"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7pPr>
            <a:lvl8pPr marL="3192079"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8pPr>
            <a:lvl9pPr marL="3648090"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9pPr>
          </a:lstStyle>
          <a:p>
            <a:r>
              <a:rPr lang="nb-NO"/>
              <a:t>Antall virksomheter:	</a:t>
            </a:r>
            <a:r>
              <a:rPr lang="nb-NO" sz="2400" b="1">
                <a:solidFill>
                  <a:schemeClr val="tx2"/>
                </a:solidFill>
                <a:latin typeface="+mj-lt"/>
                <a:ea typeface="+mj-ea"/>
                <a:cs typeface="+mj-cs"/>
              </a:rPr>
              <a:t>43</a:t>
            </a:r>
            <a:endParaRPr lang="nb-NO" sz="2400" b="1" dirty="0">
              <a:solidFill>
                <a:schemeClr val="tx2"/>
              </a:solidFill>
              <a:latin typeface="+mj-lt"/>
              <a:ea typeface="+mj-ea"/>
              <a:cs typeface="+mj-cs"/>
            </a:endParaRPr>
          </a:p>
        </p:txBody>
      </p:sp>
      <p:sp>
        <p:nvSpPr>
          <p:cNvPr id="14" name="Undertittel 2">
            <a:extLst>
              <a:ext uri="{FF2B5EF4-FFF2-40B4-BE49-F238E27FC236}">
                <a16:creationId xmlns:a16="http://schemas.microsoft.com/office/drawing/2014/main" id="{B557F6FB-A67E-42AD-9209-6FED5FAF8700}"/>
              </a:ext>
            </a:extLst>
          </p:cNvPr>
          <p:cNvSpPr txBox="1"/>
          <p:nvPr/>
        </p:nvSpPr>
        <p:spPr>
          <a:xfrm>
            <a:off x="745133" y="5789342"/>
            <a:ext cx="9880203" cy="572228"/>
          </a:xfrm>
          <a:prstGeom prst="rect">
            <a:avLst/>
          </a:prstGeom>
        </p:spPr>
        <p:txBody>
          <a:bodyPr vert="horz" lIns="91440" tIns="45720" rIns="91440" bIns="45720" rtlCol="0">
            <a:normAutofit/>
          </a:bodyPr>
          <a:lstStyle>
            <a:lvl1pPr marL="0" indent="0" algn="l" defTabSz="912023" rtl="0" eaLnBrk="1" latinLnBrk="0" hangingPunct="1">
              <a:lnSpc>
                <a:spcPct val="90000"/>
              </a:lnSpc>
              <a:spcBef>
                <a:spcPts val="997"/>
              </a:spcBef>
              <a:buFont typeface="Arial" panose="020B0604020202020204" pitchFamily="34" charset="0"/>
              <a:buNone/>
              <a:defRPr sz="1995" kern="1200">
                <a:solidFill>
                  <a:schemeClr val="tx1"/>
                </a:solidFill>
                <a:latin typeface="+mn-lt"/>
                <a:ea typeface="+mn-ea"/>
                <a:cs typeface="+mn-cs"/>
              </a:defRPr>
            </a:lvl1pPr>
            <a:lvl2pPr marL="456011" indent="0" algn="ctr" defTabSz="912023" rtl="0" eaLnBrk="1" latinLnBrk="0" hangingPunct="1">
              <a:lnSpc>
                <a:spcPct val="90000"/>
              </a:lnSpc>
              <a:spcBef>
                <a:spcPts val="499"/>
              </a:spcBef>
              <a:buFont typeface="Arial" panose="020B0604020202020204" pitchFamily="34" charset="0"/>
              <a:buNone/>
              <a:defRPr sz="1995" kern="1200">
                <a:solidFill>
                  <a:schemeClr val="tx1"/>
                </a:solidFill>
                <a:latin typeface="+mn-lt"/>
                <a:ea typeface="+mn-ea"/>
                <a:cs typeface="+mn-cs"/>
              </a:defRPr>
            </a:lvl2pPr>
            <a:lvl3pPr marL="912023" indent="0" algn="ctr" defTabSz="912023" rtl="0" eaLnBrk="1" latinLnBrk="0" hangingPunct="1">
              <a:lnSpc>
                <a:spcPct val="90000"/>
              </a:lnSpc>
              <a:spcBef>
                <a:spcPts val="499"/>
              </a:spcBef>
              <a:buFont typeface="Arial" panose="020B0604020202020204" pitchFamily="34" charset="0"/>
              <a:buNone/>
              <a:defRPr sz="1795" kern="1200">
                <a:solidFill>
                  <a:schemeClr val="tx1"/>
                </a:solidFill>
                <a:latin typeface="+mn-lt"/>
                <a:ea typeface="+mn-ea"/>
                <a:cs typeface="+mn-cs"/>
              </a:defRPr>
            </a:lvl3pPr>
            <a:lvl4pPr marL="1368034"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4pPr>
            <a:lvl5pPr marL="1824045"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5pPr>
            <a:lvl6pPr marL="2280056"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6pPr>
            <a:lvl7pPr marL="2736068"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7pPr>
            <a:lvl8pPr marL="3192079"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8pPr>
            <a:lvl9pPr marL="3648090" indent="0" algn="ctr" defTabSz="912023" rtl="0" eaLnBrk="1" latinLnBrk="0" hangingPunct="1">
              <a:lnSpc>
                <a:spcPct val="90000"/>
              </a:lnSpc>
              <a:spcBef>
                <a:spcPts val="499"/>
              </a:spcBef>
              <a:buFont typeface="Arial" panose="020B0604020202020204" pitchFamily="34" charset="0"/>
              <a:buNone/>
              <a:defRPr sz="1596" kern="1200">
                <a:solidFill>
                  <a:schemeClr val="tx1"/>
                </a:solidFill>
                <a:latin typeface="+mn-lt"/>
                <a:ea typeface="+mn-ea"/>
                <a:cs typeface="+mn-cs"/>
              </a:defRPr>
            </a:lvl9pPr>
          </a:lstStyle>
          <a:p>
            <a:r>
              <a:rPr lang="nb-NO" dirty="0"/>
              <a:t>Rapport utarbeidet av Statens Arbeidsmiljøinstitutt (STAMI)</a:t>
            </a:r>
          </a:p>
        </p:txBody>
      </p:sp>
    </p:spTree>
    <p:extLst>
      <p:ext uri="{BB962C8B-B14F-4D97-AF65-F5344CB8AC3E}">
        <p14:creationId xmlns:p14="http://schemas.microsoft.com/office/powerpoint/2010/main" val="31711369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0887" y="261838"/>
            <a:ext cx="11547989" cy="472950"/>
          </a:xfrm>
          <a:prstGeom prst="rect">
            <a:avLst/>
          </a:prstGeom>
        </p:spPr>
        <p:txBody>
          <a:bodyPr vert="horz" lIns="0" tIns="45720" rIns="91440" bIns="45720" rtlCol="0" anchor="ctr">
            <a:noAutofit/>
          </a:bodyPr>
          <a:lstStyle/>
          <a:p>
            <a:r>
              <a:rPr lang="nb-NO" b="1"/>
              <a:t>Rolleforventninger</a:t>
            </a:r>
            <a:endParaRPr lang="nb-NO" b="1" dirty="0"/>
          </a:p>
        </p:txBody>
      </p:sp>
      <p:sp>
        <p:nvSpPr>
          <p:cNvPr id="3" name="object 3"/>
          <p:cNvSpPr txBox="1"/>
          <p:nvPr/>
        </p:nvSpPr>
        <p:spPr>
          <a:xfrm>
            <a:off x="39481" y="1770926"/>
            <a:ext cx="3445727" cy="1306879"/>
          </a:xfrm>
          <a:prstGeom prst="rect">
            <a:avLst/>
          </a:prstGeom>
        </p:spPr>
        <p:txBody>
          <a:bodyPr vert="horz" wrap="square" lIns="0" tIns="25446" rIns="0" bIns="0" rtlCol="0">
            <a:spAutoFit/>
          </a:bodyPr>
          <a:lstStyle/>
          <a:p>
            <a:pPr marL="26788">
              <a:spcBef>
                <a:spcPts val="201"/>
              </a:spcBef>
            </a:pPr>
            <a:r>
              <a:rPr lang="nb-NO" sz="1400" b="1" spc="-32" dirty="0">
                <a:solidFill>
                  <a:srgbClr val="263A76"/>
                </a:solidFill>
                <a:cs typeface="Lucida Sans Unicode"/>
              </a:rPr>
              <a:t>Rolleklarhet</a:t>
            </a:r>
            <a:r>
              <a:rPr lang="nb-NO" sz="1400" spc="-63" dirty="0">
                <a:solidFill>
                  <a:srgbClr val="EB811B"/>
                </a:solidFill>
                <a:cs typeface="Lucida Sans Unicode"/>
              </a:rPr>
              <a:t> </a:t>
            </a:r>
            <a:r>
              <a:rPr lang="nb-NO" sz="1400" spc="-42" dirty="0">
                <a:solidFill>
                  <a:srgbClr val="22373A"/>
                </a:solidFill>
                <a:cs typeface="Lucida Sans Unicode"/>
              </a:rPr>
              <a:t>måles</a:t>
            </a:r>
            <a:r>
              <a:rPr lang="nb-NO" sz="1400" spc="-63" dirty="0">
                <a:solidFill>
                  <a:srgbClr val="22373A"/>
                </a:solidFill>
                <a:cs typeface="Lucida Sans Unicode"/>
              </a:rPr>
              <a:t> </a:t>
            </a:r>
            <a:r>
              <a:rPr lang="nb-NO" sz="1400" spc="-52" dirty="0">
                <a:solidFill>
                  <a:srgbClr val="22373A"/>
                </a:solidFill>
                <a:cs typeface="Lucida Sans Unicode"/>
              </a:rPr>
              <a:t>med spørsmålene:</a:t>
            </a:r>
            <a:endParaRPr lang="nb-NO" sz="1400" dirty="0">
              <a:cs typeface="Lucida Sans Unicode"/>
            </a:endParaRPr>
          </a:p>
          <a:p>
            <a:pPr marL="178139" indent="-151350">
              <a:spcBef>
                <a:spcPts val="1031"/>
              </a:spcBef>
              <a:buChar char="•"/>
              <a:tabLst>
                <a:tab pos="179477" algn="l"/>
              </a:tabLst>
            </a:pPr>
            <a:r>
              <a:rPr lang="nb-NO" sz="1400" spc="-21" dirty="0">
                <a:solidFill>
                  <a:srgbClr val="22373A"/>
                </a:solidFill>
                <a:cs typeface="Lucida Sans Unicode"/>
              </a:rPr>
              <a:t>E</a:t>
            </a:r>
            <a:r>
              <a:rPr lang="nb-NO" sz="1400" spc="-32" dirty="0">
                <a:solidFill>
                  <a:srgbClr val="22373A"/>
                </a:solidFill>
                <a:cs typeface="Lucida Sans Unicode"/>
              </a:rPr>
              <a:t>r</a:t>
            </a:r>
            <a:r>
              <a:rPr lang="nb-NO" sz="1400" spc="-63" dirty="0">
                <a:solidFill>
                  <a:srgbClr val="22373A"/>
                </a:solidFill>
                <a:cs typeface="Lucida Sans Unicode"/>
              </a:rPr>
              <a:t> </a:t>
            </a:r>
            <a:r>
              <a:rPr lang="nb-NO" sz="1400" spc="-32" dirty="0">
                <a:solidFill>
                  <a:srgbClr val="22373A"/>
                </a:solidFill>
                <a:cs typeface="Lucida Sans Unicode"/>
              </a:rPr>
              <a:t>det</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astsatt</a:t>
            </a:r>
            <a:r>
              <a:rPr lang="nb-NO" sz="1400" spc="-63" dirty="0">
                <a:solidFill>
                  <a:srgbClr val="22373A"/>
                </a:solidFill>
                <a:cs typeface="Lucida Sans Unicode"/>
              </a:rPr>
              <a:t> </a:t>
            </a:r>
            <a:r>
              <a:rPr lang="nb-NO" sz="1400" spc="-52" dirty="0">
                <a:solidFill>
                  <a:srgbClr val="22373A"/>
                </a:solidFill>
                <a:cs typeface="Lucida Sans Unicode"/>
              </a:rPr>
              <a:t>k</a:t>
            </a:r>
            <a:r>
              <a:rPr lang="nb-NO" sz="1400" spc="-42" dirty="0">
                <a:solidFill>
                  <a:srgbClr val="22373A"/>
                </a:solidFill>
                <a:cs typeface="Lucida Sans Unicode"/>
              </a:rPr>
              <a:t>l</a:t>
            </a:r>
            <a:r>
              <a:rPr lang="nb-NO" sz="1400" spc="-32" dirty="0">
                <a:solidFill>
                  <a:srgbClr val="22373A"/>
                </a:solidFill>
                <a:cs typeface="Lucida Sans Unicode"/>
              </a:rPr>
              <a:t>a</a:t>
            </a:r>
            <a:r>
              <a:rPr lang="nb-NO" sz="1400" spc="-4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dirty="0">
                <a:solidFill>
                  <a:srgbClr val="22373A"/>
                </a:solidFill>
                <a:cs typeface="Lucida Sans Unicode"/>
              </a:rPr>
              <a:t>l</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42" dirty="0">
                <a:solidFill>
                  <a:srgbClr val="22373A"/>
                </a:solidFill>
                <a:cs typeface="Lucida Sans Unicode"/>
              </a:rPr>
              <a:t>din</a:t>
            </a:r>
            <a:r>
              <a:rPr lang="nb-NO" sz="1400" spc="-63" dirty="0">
                <a:solidFill>
                  <a:srgbClr val="22373A"/>
                </a:solidFill>
                <a:cs typeface="Lucida Sans Unicode"/>
              </a:rPr>
              <a:t> </a:t>
            </a:r>
            <a:r>
              <a:rPr lang="nb-NO" sz="1400" spc="-42" dirty="0">
                <a:solidFill>
                  <a:srgbClr val="22373A"/>
                </a:solidFill>
                <a:cs typeface="Lucida Sans Unicode"/>
              </a:rPr>
              <a:t>job</a:t>
            </a:r>
            <a:r>
              <a:rPr lang="nb-NO" sz="1400" spc="-95" dirty="0">
                <a:solidFill>
                  <a:srgbClr val="22373A"/>
                </a:solidFill>
                <a:cs typeface="Lucida Sans Unicode"/>
              </a:rPr>
              <a:t>b</a:t>
            </a:r>
            <a:r>
              <a:rPr lang="nb-NO" sz="1400" spc="32" dirty="0">
                <a:solidFill>
                  <a:srgbClr val="22373A"/>
                </a:solidFill>
                <a:cs typeface="Lucida Sans Unicode"/>
              </a:rPr>
              <a:t>?</a:t>
            </a:r>
            <a:endParaRPr lang="nb-NO" sz="1400" dirty="0">
              <a:cs typeface="Lucida Sans Unicode"/>
            </a:endParaRPr>
          </a:p>
          <a:p>
            <a:pPr marL="178139" indent="-151350">
              <a:spcBef>
                <a:spcPts val="179"/>
              </a:spcBef>
              <a:buChar char="•"/>
              <a:tabLst>
                <a:tab pos="179477" algn="l"/>
              </a:tabLst>
            </a:pPr>
            <a:r>
              <a:rPr lang="nb-NO" sz="1400" spc="-137" dirty="0">
                <a:solidFill>
                  <a:srgbClr val="22373A"/>
                </a:solidFill>
                <a:cs typeface="Lucida Sans Unicode"/>
              </a:rPr>
              <a:t>V</a:t>
            </a:r>
            <a:r>
              <a:rPr lang="nb-NO" sz="1400" spc="-21" dirty="0">
                <a:solidFill>
                  <a:srgbClr val="22373A"/>
                </a:solidFill>
                <a:cs typeface="Lucida Sans Unicode"/>
              </a:rPr>
              <a:t>et</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h</a:t>
            </a:r>
            <a:r>
              <a:rPr lang="nb-NO" sz="1400" spc="-42" dirty="0">
                <a:solidFill>
                  <a:srgbClr val="22373A"/>
                </a:solidFill>
                <a:cs typeface="Lucida Sans Unicode"/>
              </a:rPr>
              <a:t>v</a:t>
            </a:r>
            <a:r>
              <a:rPr lang="nb-NO" sz="1400" spc="-21" dirty="0">
                <a:solidFill>
                  <a:srgbClr val="22373A"/>
                </a:solidFill>
                <a:cs typeface="Lucida Sans Unicode"/>
              </a:rPr>
              <a:t>a</a:t>
            </a:r>
            <a:r>
              <a:rPr lang="nb-NO" sz="1400" spc="-63" dirty="0">
                <a:solidFill>
                  <a:srgbClr val="22373A"/>
                </a:solidFill>
                <a:cs typeface="Lucida Sans Unicode"/>
              </a:rPr>
              <a:t> som </a:t>
            </a:r>
            <a:r>
              <a:rPr lang="nb-NO" sz="1400" spc="-21" dirty="0">
                <a:solidFill>
                  <a:srgbClr val="22373A"/>
                </a:solidFill>
                <a:cs typeface="Lucida Sans Unicode"/>
              </a:rPr>
              <a:t>e</a:t>
            </a:r>
            <a:r>
              <a:rPr lang="nb-NO" sz="1400" spc="-32" dirty="0">
                <a:solidFill>
                  <a:srgbClr val="22373A"/>
                </a:solidFill>
                <a:cs typeface="Lucida Sans Unicode"/>
              </a:rPr>
              <a:t>r</a:t>
            </a:r>
            <a:r>
              <a:rPr lang="nb-NO" sz="1400" spc="-63" dirty="0">
                <a:solidFill>
                  <a:srgbClr val="22373A"/>
                </a:solidFill>
                <a:cs typeface="Lucida Sans Unicode"/>
              </a:rPr>
              <a:t> </a:t>
            </a:r>
            <a:r>
              <a:rPr lang="nb-NO" sz="1400" spc="-32" dirty="0">
                <a:solidFill>
                  <a:srgbClr val="22373A"/>
                </a:solidFill>
                <a:cs typeface="Lucida Sans Unicode"/>
              </a:rPr>
              <a:t>ditt</a:t>
            </a:r>
            <a:r>
              <a:rPr lang="nb-NO" sz="1400" spc="-63" dirty="0">
                <a:solidFill>
                  <a:srgbClr val="22373A"/>
                </a:solidFill>
                <a:cs typeface="Lucida Sans Unicode"/>
              </a:rPr>
              <a:t> </a:t>
            </a:r>
            <a:r>
              <a:rPr lang="nb-NO" sz="1400" spc="-42" dirty="0">
                <a:solidFill>
                  <a:srgbClr val="22373A"/>
                </a:solidFill>
                <a:cs typeface="Lucida Sans Unicode"/>
              </a:rPr>
              <a:t>an</a:t>
            </a:r>
            <a:r>
              <a:rPr lang="nb-NO" sz="1400" spc="-52" dirty="0">
                <a:solidFill>
                  <a:srgbClr val="22373A"/>
                </a:solidFill>
                <a:cs typeface="Lucida Sans Unicode"/>
              </a:rPr>
              <a:t>s</a:t>
            </a:r>
            <a:r>
              <a:rPr lang="nb-NO" sz="1400" spc="-42" dirty="0">
                <a:solidFill>
                  <a:srgbClr val="22373A"/>
                </a:solidFill>
                <a:cs typeface="Lucida Sans Unicode"/>
              </a:rPr>
              <a:t>v</a:t>
            </a:r>
            <a:r>
              <a:rPr lang="nb-NO" sz="1400" spc="-32" dirty="0">
                <a:solidFill>
                  <a:srgbClr val="22373A"/>
                </a:solidFill>
                <a:cs typeface="Lucida Sans Unicode"/>
              </a:rPr>
              <a:t>a</a:t>
            </a:r>
            <a:r>
              <a:rPr lang="nb-NO" sz="1400" spc="-42" dirty="0">
                <a:solidFill>
                  <a:srgbClr val="22373A"/>
                </a:solidFill>
                <a:cs typeface="Lucida Sans Unicode"/>
              </a:rPr>
              <a:t>r</a:t>
            </a:r>
            <a:r>
              <a:rPr lang="nb-NO" sz="1400" spc="-63" dirty="0">
                <a:solidFill>
                  <a:srgbClr val="22373A"/>
                </a:solidFill>
                <a:cs typeface="Lucida Sans Unicode"/>
              </a:rPr>
              <a:t>somr</a:t>
            </a:r>
            <a:r>
              <a:rPr lang="nb-NO" sz="1400" spc="-32" dirty="0">
                <a:solidFill>
                  <a:srgbClr val="22373A"/>
                </a:solidFill>
                <a:cs typeface="Lucida Sans Unicode"/>
              </a:rPr>
              <a:t>åd</a:t>
            </a:r>
            <a:r>
              <a:rPr lang="nb-NO" sz="1400" spc="-74" dirty="0">
                <a:solidFill>
                  <a:srgbClr val="22373A"/>
                </a:solidFill>
                <a:cs typeface="Lucida Sans Unicode"/>
              </a:rPr>
              <a:t>e</a:t>
            </a:r>
            <a:r>
              <a:rPr lang="nb-NO" sz="1400" spc="32" dirty="0">
                <a:solidFill>
                  <a:srgbClr val="22373A"/>
                </a:solidFill>
                <a:cs typeface="Lucida Sans Unicode"/>
              </a:rPr>
              <a:t>?</a:t>
            </a:r>
            <a:endParaRPr lang="nb-NO" sz="1400" dirty="0">
              <a:cs typeface="Lucida Sans Unicode"/>
            </a:endParaRPr>
          </a:p>
          <a:p>
            <a:pPr marL="178139" marR="337525" indent="-150012">
              <a:lnSpc>
                <a:spcPct val="114599"/>
              </a:lnSpc>
              <a:buChar char="•"/>
              <a:tabLst>
                <a:tab pos="179477" algn="l"/>
              </a:tabLst>
            </a:pPr>
            <a:r>
              <a:rPr lang="nb-NO" sz="1400" spc="-63" dirty="0">
                <a:solidFill>
                  <a:srgbClr val="22373A"/>
                </a:solidFill>
                <a:cs typeface="Lucida Sans Unicode"/>
              </a:rPr>
              <a:t>Vet </a:t>
            </a:r>
            <a:r>
              <a:rPr lang="nb-NO" sz="1400" spc="-52" dirty="0">
                <a:solidFill>
                  <a:srgbClr val="22373A"/>
                </a:solidFill>
                <a:cs typeface="Lucida Sans Unicode"/>
              </a:rPr>
              <a:t>du nøyaktig </a:t>
            </a:r>
            <a:r>
              <a:rPr lang="nb-NO" sz="1400" spc="-42" dirty="0">
                <a:solidFill>
                  <a:srgbClr val="22373A"/>
                </a:solidFill>
                <a:cs typeface="Lucida Sans Unicode"/>
              </a:rPr>
              <a:t>hva </a:t>
            </a:r>
            <a:r>
              <a:rPr lang="nb-NO" sz="1400" spc="-63" dirty="0">
                <a:solidFill>
                  <a:srgbClr val="22373A"/>
                </a:solidFill>
                <a:cs typeface="Lucida Sans Unicode"/>
              </a:rPr>
              <a:t>som </a:t>
            </a:r>
            <a:r>
              <a:rPr lang="nb-NO" sz="1400" spc="-42" dirty="0">
                <a:solidFill>
                  <a:srgbClr val="22373A"/>
                </a:solidFill>
                <a:cs typeface="Lucida Sans Unicode"/>
              </a:rPr>
              <a:t>forventes </a:t>
            </a:r>
            <a:r>
              <a:rPr lang="nb-NO" sz="1400" spc="-32" dirty="0">
                <a:solidFill>
                  <a:srgbClr val="22373A"/>
                </a:solidFill>
                <a:cs typeface="Lucida Sans Unicode"/>
              </a:rPr>
              <a:t>av </a:t>
            </a:r>
            <a:r>
              <a:rPr lang="nb-NO" sz="1400" spc="-63" dirty="0">
                <a:solidFill>
                  <a:srgbClr val="22373A"/>
                </a:solidFill>
                <a:cs typeface="Lucida Sans Unicode"/>
              </a:rPr>
              <a:t>deg </a:t>
            </a:r>
            <a:r>
              <a:rPr lang="nb-NO" sz="1400" spc="-21" dirty="0">
                <a:solidFill>
                  <a:srgbClr val="22373A"/>
                </a:solidFill>
                <a:cs typeface="Lucida Sans Unicode"/>
              </a:rPr>
              <a:t>i </a:t>
            </a:r>
            <a:r>
              <a:rPr lang="nb-NO" sz="1400" spc="-306" dirty="0">
                <a:solidFill>
                  <a:srgbClr val="22373A"/>
                </a:solidFill>
                <a:cs typeface="Lucida Sans Unicode"/>
              </a:rPr>
              <a:t> </a:t>
            </a:r>
            <a:r>
              <a:rPr lang="nb-NO" sz="1400" spc="-32" dirty="0">
                <a:solidFill>
                  <a:srgbClr val="22373A"/>
                </a:solidFill>
                <a:cs typeface="Lucida Sans Unicode"/>
              </a:rPr>
              <a:t>jobben?</a:t>
            </a:r>
          </a:p>
        </p:txBody>
      </p:sp>
      <p:sp>
        <p:nvSpPr>
          <p:cNvPr id="8" name="object 3">
            <a:extLst>
              <a:ext uri="{FF2B5EF4-FFF2-40B4-BE49-F238E27FC236}">
                <a16:creationId xmlns:a16="http://schemas.microsoft.com/office/drawing/2014/main" id="{74F222FB-8EC4-4D11-A0A5-69386DEC8C52}"/>
              </a:ext>
            </a:extLst>
          </p:cNvPr>
          <p:cNvSpPr txBox="1"/>
          <p:nvPr/>
        </p:nvSpPr>
        <p:spPr>
          <a:xfrm>
            <a:off x="39482" y="3505509"/>
            <a:ext cx="3495352" cy="1815736"/>
          </a:xfrm>
          <a:prstGeom prst="rect">
            <a:avLst/>
          </a:prstGeom>
        </p:spPr>
        <p:txBody>
          <a:bodyPr vert="horz" wrap="square" lIns="0" tIns="25446" rIns="0" bIns="0" rtlCol="0">
            <a:spAutoFit/>
          </a:bodyPr>
          <a:lstStyle/>
          <a:p>
            <a:pPr marL="26788">
              <a:spcBef>
                <a:spcPts val="1021"/>
              </a:spcBef>
            </a:pPr>
            <a:r>
              <a:rPr lang="nb-NO" sz="1400" b="1" spc="-42" dirty="0">
                <a:solidFill>
                  <a:srgbClr val="263A76"/>
                </a:solidFill>
                <a:cs typeface="Lucida Sans Unicode"/>
              </a:rPr>
              <a:t>Rollekonflikt</a:t>
            </a:r>
            <a:r>
              <a:rPr lang="nb-NO" sz="1400" spc="-52" dirty="0">
                <a:solidFill>
                  <a:srgbClr val="EB811B"/>
                </a:solidFill>
                <a:cs typeface="Lucida Sans Unicode"/>
              </a:rPr>
              <a:t> </a:t>
            </a:r>
            <a:r>
              <a:rPr lang="nb-NO" sz="1400" spc="-42" dirty="0">
                <a:solidFill>
                  <a:srgbClr val="22373A"/>
                </a:solidFill>
                <a:cs typeface="Lucida Sans Unicode"/>
              </a:rPr>
              <a:t>måles</a:t>
            </a:r>
            <a:r>
              <a:rPr lang="nb-NO" sz="1400" spc="-52" dirty="0">
                <a:solidFill>
                  <a:srgbClr val="22373A"/>
                </a:solidFill>
                <a:cs typeface="Lucida Sans Unicode"/>
              </a:rPr>
              <a:t> med spørsmålene:</a:t>
            </a:r>
            <a:endParaRPr lang="nb-NO" sz="1400" dirty="0">
              <a:cs typeface="Lucida Sans Unicode"/>
            </a:endParaRPr>
          </a:p>
          <a:p>
            <a:pPr marL="178139" marR="13394" indent="-150012">
              <a:lnSpc>
                <a:spcPct val="114599"/>
              </a:lnSpc>
              <a:spcBef>
                <a:spcPts val="844"/>
              </a:spcBef>
              <a:buChar char="•"/>
              <a:tabLst>
                <a:tab pos="179477" algn="l"/>
              </a:tabLst>
            </a:pPr>
            <a:r>
              <a:rPr lang="nb-NO" sz="1400" spc="-63" dirty="0">
                <a:solidFill>
                  <a:srgbClr val="22373A"/>
                </a:solidFill>
                <a:cs typeface="Lucida Sans Unicode"/>
              </a:rPr>
              <a:t>Må </a:t>
            </a:r>
            <a:r>
              <a:rPr lang="nb-NO" sz="1400" spc="-52" dirty="0">
                <a:solidFill>
                  <a:srgbClr val="22373A"/>
                </a:solidFill>
                <a:cs typeface="Lucida Sans Unicode"/>
              </a:rPr>
              <a:t>du</a:t>
            </a:r>
            <a:r>
              <a:rPr lang="nb-NO" sz="1400" spc="-63" dirty="0">
                <a:solidFill>
                  <a:srgbClr val="22373A"/>
                </a:solidFill>
                <a:cs typeface="Lucida Sans Unicode"/>
              </a:rPr>
              <a:t> gjø</a:t>
            </a:r>
            <a:r>
              <a:rPr lang="nb-NO" sz="1400" spc="-74"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32" dirty="0">
                <a:solidFill>
                  <a:srgbClr val="22373A"/>
                </a:solidFill>
                <a:cs typeface="Lucida Sans Unicode"/>
              </a:rPr>
              <a:t>tin</a:t>
            </a:r>
            <a:r>
              <a:rPr lang="nb-NO" sz="1400" spc="-116" dirty="0">
                <a:solidFill>
                  <a:srgbClr val="22373A"/>
                </a:solidFill>
                <a:cs typeface="Lucida Sans Unicode"/>
              </a:rPr>
              <a:t>g</a:t>
            </a:r>
            <a:r>
              <a:rPr lang="nb-NO" sz="1400" spc="-63" dirty="0">
                <a:solidFill>
                  <a:srgbClr val="22373A"/>
                </a:solidFill>
                <a:cs typeface="Lucida Sans Unicode"/>
              </a:rPr>
              <a:t> som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42" dirty="0">
                <a:solidFill>
                  <a:srgbClr val="22373A"/>
                </a:solidFill>
                <a:cs typeface="Lucida Sans Unicode"/>
              </a:rPr>
              <a:t>mener</a:t>
            </a:r>
            <a:r>
              <a:rPr lang="nb-NO" sz="1400" spc="-63" dirty="0">
                <a:solidFill>
                  <a:srgbClr val="22373A"/>
                </a:solidFill>
                <a:cs typeface="Lucida Sans Unicode"/>
              </a:rPr>
              <a:t> </a:t>
            </a:r>
            <a:r>
              <a:rPr lang="nb-NO" sz="1400" spc="-52" dirty="0">
                <a:solidFill>
                  <a:srgbClr val="22373A"/>
                </a:solidFill>
                <a:cs typeface="Lucida Sans Unicode"/>
              </a:rPr>
              <a:t>bur</a:t>
            </a:r>
            <a:r>
              <a:rPr lang="nb-NO" sz="1400" spc="-32" dirty="0">
                <a:solidFill>
                  <a:srgbClr val="22373A"/>
                </a:solidFill>
                <a:cs typeface="Lucida Sans Unicode"/>
              </a:rPr>
              <a:t>de</a:t>
            </a:r>
            <a:r>
              <a:rPr lang="nb-NO" sz="1400" spc="-63" dirty="0">
                <a:solidFill>
                  <a:srgbClr val="22373A"/>
                </a:solidFill>
                <a:cs typeface="Lucida Sans Unicode"/>
              </a:rPr>
              <a:t> </a:t>
            </a:r>
            <a:r>
              <a:rPr lang="nb-NO" sz="1400" spc="-42" dirty="0">
                <a:solidFill>
                  <a:srgbClr val="22373A"/>
                </a:solidFill>
                <a:cs typeface="Lucida Sans Unicode"/>
              </a:rPr>
              <a:t>v</a:t>
            </a:r>
            <a:r>
              <a:rPr lang="nb-NO" sz="1400" spc="-21" dirty="0">
                <a:solidFill>
                  <a:srgbClr val="22373A"/>
                </a:solidFill>
                <a:cs typeface="Lucida Sans Unicode"/>
              </a:rPr>
              <a:t>ært</a:t>
            </a:r>
            <a:r>
              <a:rPr lang="nb-NO" sz="1400" spc="-63" dirty="0">
                <a:solidFill>
                  <a:srgbClr val="22373A"/>
                </a:solidFill>
                <a:cs typeface="Lucida Sans Unicode"/>
              </a:rPr>
              <a:t> </a:t>
            </a:r>
            <a:r>
              <a:rPr lang="nb-NO" sz="1400" spc="-42" dirty="0">
                <a:solidFill>
                  <a:srgbClr val="22373A"/>
                </a:solidFill>
                <a:cs typeface="Lucida Sans Unicode"/>
              </a:rPr>
              <a:t>gjort  </a:t>
            </a:r>
            <a:r>
              <a:rPr lang="nb-NO" sz="1400" spc="-32" dirty="0">
                <a:solidFill>
                  <a:srgbClr val="22373A"/>
                </a:solidFill>
                <a:cs typeface="Lucida Sans Unicode"/>
              </a:rPr>
              <a:t>annerledes?</a:t>
            </a:r>
            <a:endParaRPr lang="nb-NO" sz="1400" dirty="0">
              <a:cs typeface="Lucida Sans Unicode"/>
            </a:endParaRPr>
          </a:p>
          <a:p>
            <a:pPr marL="178139" marR="10715" indent="-150012">
              <a:lnSpc>
                <a:spcPct val="114599"/>
              </a:lnSpc>
              <a:buChar char="•"/>
              <a:tabLst>
                <a:tab pos="179477" algn="l"/>
              </a:tabLst>
            </a:pPr>
            <a:r>
              <a:rPr lang="nb-NO" sz="1400" spc="-52" dirty="0">
                <a:solidFill>
                  <a:srgbClr val="22373A"/>
                </a:solidFill>
                <a:cs typeface="Lucida Sans Unicode"/>
              </a:rPr>
              <a:t>Får du oppgaver </a:t>
            </a:r>
            <a:r>
              <a:rPr lang="nb-NO" sz="1400" spc="-42" dirty="0">
                <a:solidFill>
                  <a:srgbClr val="22373A"/>
                </a:solidFill>
                <a:cs typeface="Lucida Sans Unicode"/>
              </a:rPr>
              <a:t>uten tilstrekkelige </a:t>
            </a:r>
            <a:r>
              <a:rPr lang="nb-NO" sz="1400" spc="-32" dirty="0">
                <a:solidFill>
                  <a:srgbClr val="22373A"/>
                </a:solidFill>
                <a:cs typeface="Lucida Sans Unicode"/>
              </a:rPr>
              <a:t>hjelpemidler </a:t>
            </a:r>
            <a:r>
              <a:rPr lang="nb-NO" sz="1400" spc="-306"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52" dirty="0">
                <a:solidFill>
                  <a:srgbClr val="22373A"/>
                </a:solidFill>
                <a:cs typeface="Lucida Sans Unicode"/>
              </a:rPr>
              <a:t>r</a:t>
            </a:r>
            <a:r>
              <a:rPr lang="nb-NO" sz="1400" spc="-42" dirty="0">
                <a:solidFill>
                  <a:srgbClr val="22373A"/>
                </a:solidFill>
                <a:cs typeface="Lucida Sans Unicode"/>
              </a:rPr>
              <a:t>es</a:t>
            </a:r>
            <a:r>
              <a:rPr lang="nb-NO" sz="1400" spc="-52" dirty="0">
                <a:solidFill>
                  <a:srgbClr val="22373A"/>
                </a:solidFill>
                <a:cs typeface="Lucida Sans Unicode"/>
              </a:rPr>
              <a:t>su</a:t>
            </a:r>
            <a:r>
              <a:rPr lang="nb-NO" sz="1400" spc="-63" dirty="0">
                <a:solidFill>
                  <a:srgbClr val="22373A"/>
                </a:solidFill>
                <a:cs typeface="Lucida Sans Unicode"/>
              </a:rPr>
              <a:t>r</a:t>
            </a:r>
            <a:r>
              <a:rPr lang="nb-NO" sz="1400" spc="-32" dirty="0">
                <a:solidFill>
                  <a:srgbClr val="22373A"/>
                </a:solidFill>
                <a:cs typeface="Lucida Sans Unicode"/>
              </a:rPr>
              <a:t>ser</a:t>
            </a:r>
            <a:r>
              <a:rPr lang="nb-NO" sz="1400" spc="-63" dirty="0">
                <a:solidFill>
                  <a:srgbClr val="22373A"/>
                </a:solidFill>
                <a:cs typeface="Lucida Sans Unicode"/>
              </a:rPr>
              <a:t> </a:t>
            </a:r>
            <a:r>
              <a:rPr lang="nb-NO" sz="1400" spc="-21" dirty="0">
                <a:solidFill>
                  <a:srgbClr val="22373A"/>
                </a:solidFill>
                <a:cs typeface="Lucida Sans Unicode"/>
              </a:rPr>
              <a:t>ti</a:t>
            </a:r>
            <a:r>
              <a:rPr lang="nb-NO" sz="1400" dirty="0">
                <a:solidFill>
                  <a:srgbClr val="22373A"/>
                </a:solidFill>
                <a:cs typeface="Lucida Sans Unicode"/>
              </a:rPr>
              <a:t>l</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full</a:t>
            </a:r>
            <a:r>
              <a:rPr lang="nb-NO" sz="1400" spc="-42" dirty="0">
                <a:solidFill>
                  <a:srgbClr val="22373A"/>
                </a:solidFill>
                <a:cs typeface="Lucida Sans Unicode"/>
              </a:rPr>
              <a:t>fø</a:t>
            </a:r>
            <a:r>
              <a:rPr lang="nb-NO" sz="1400" spc="-5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de</a:t>
            </a:r>
            <a:r>
              <a:rPr lang="nb-NO" sz="1400" spc="-105" dirty="0">
                <a:solidFill>
                  <a:srgbClr val="22373A"/>
                </a:solidFill>
                <a:cs typeface="Lucida Sans Unicode"/>
              </a:rPr>
              <a:t>m</a:t>
            </a:r>
            <a:r>
              <a:rPr lang="nb-NO" sz="1400" spc="32" dirty="0">
                <a:solidFill>
                  <a:srgbClr val="22373A"/>
                </a:solidFill>
                <a:cs typeface="Lucida Sans Unicode"/>
              </a:rPr>
              <a:t>?</a:t>
            </a:r>
            <a:endParaRPr lang="nb-NO" sz="1400" dirty="0">
              <a:cs typeface="Lucida Sans Unicode"/>
            </a:endParaRPr>
          </a:p>
          <a:p>
            <a:pPr marL="178139" marR="25448" indent="-150012">
              <a:lnSpc>
                <a:spcPct val="114599"/>
              </a:lnSpc>
              <a:buChar char="•"/>
              <a:tabLst>
                <a:tab pos="179477" algn="l"/>
              </a:tabLst>
            </a:pPr>
            <a:r>
              <a:rPr lang="nb-NO" sz="1400" spc="-42" dirty="0">
                <a:solidFill>
                  <a:srgbClr val="22373A"/>
                </a:solidFill>
                <a:cs typeface="Lucida Sans Unicode"/>
              </a:rPr>
              <a:t>Mottar </a:t>
            </a:r>
            <a:r>
              <a:rPr lang="nb-NO" sz="1400" spc="-52" dirty="0">
                <a:solidFill>
                  <a:srgbClr val="22373A"/>
                </a:solidFill>
                <a:cs typeface="Lucida Sans Unicode"/>
              </a:rPr>
              <a:t>du </a:t>
            </a:r>
            <a:r>
              <a:rPr lang="nb-NO" sz="1400" spc="-42" dirty="0">
                <a:solidFill>
                  <a:srgbClr val="22373A"/>
                </a:solidFill>
                <a:cs typeface="Lucida Sans Unicode"/>
              </a:rPr>
              <a:t>motstridende forespørsler fra to </a:t>
            </a:r>
            <a:r>
              <a:rPr lang="nb-NO" sz="1400" spc="-21" dirty="0">
                <a:solidFill>
                  <a:srgbClr val="22373A"/>
                </a:solidFill>
                <a:cs typeface="Lucida Sans Unicode"/>
              </a:rPr>
              <a:t>eller </a:t>
            </a:r>
            <a:r>
              <a:rPr lang="nb-NO" sz="1400" spc="-306" dirty="0">
                <a:solidFill>
                  <a:srgbClr val="22373A"/>
                </a:solidFill>
                <a:cs typeface="Lucida Sans Unicode"/>
              </a:rPr>
              <a:t> </a:t>
            </a:r>
            <a:r>
              <a:rPr lang="nb-NO" sz="1400" spc="-42" dirty="0">
                <a:solidFill>
                  <a:srgbClr val="22373A"/>
                </a:solidFill>
                <a:cs typeface="Lucida Sans Unicode"/>
              </a:rPr>
              <a:t>fl</a:t>
            </a:r>
            <a:r>
              <a:rPr lang="nb-NO" sz="1400" spc="-32" dirty="0">
                <a:solidFill>
                  <a:srgbClr val="22373A"/>
                </a:solidFill>
                <a:cs typeface="Lucida Sans Unicode"/>
              </a:rPr>
              <a:t>e</a:t>
            </a:r>
            <a:r>
              <a:rPr lang="nb-NO" sz="1400" spc="-4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42" dirty="0">
                <a:solidFill>
                  <a:srgbClr val="22373A"/>
                </a:solidFill>
                <a:cs typeface="Lucida Sans Unicode"/>
              </a:rPr>
              <a:t>pe</a:t>
            </a:r>
            <a:r>
              <a:rPr lang="nb-NO" sz="1400" spc="-52" dirty="0">
                <a:solidFill>
                  <a:srgbClr val="22373A"/>
                </a:solidFill>
                <a:cs typeface="Lucida Sans Unicode"/>
              </a:rPr>
              <a:t>r</a:t>
            </a:r>
            <a:r>
              <a:rPr lang="nb-NO" sz="1400" spc="-42" dirty="0">
                <a:solidFill>
                  <a:srgbClr val="22373A"/>
                </a:solidFill>
                <a:cs typeface="Lucida Sans Unicode"/>
              </a:rPr>
              <a:t>sone</a:t>
            </a:r>
            <a:r>
              <a:rPr lang="nb-NO" sz="1400" spc="-63" dirty="0">
                <a:solidFill>
                  <a:srgbClr val="22373A"/>
                </a:solidFill>
                <a:cs typeface="Lucida Sans Unicode"/>
              </a:rPr>
              <a:t>r</a:t>
            </a:r>
            <a:r>
              <a:rPr lang="nb-NO" sz="1400" spc="32" dirty="0">
                <a:solidFill>
                  <a:srgbClr val="22373A"/>
                </a:solidFill>
                <a:cs typeface="Lucida Sans Unicode"/>
              </a:rPr>
              <a:t>?</a:t>
            </a:r>
            <a:endParaRPr lang="nb-NO" sz="1400" dirty="0">
              <a:cs typeface="Lucida Sans Unicode"/>
            </a:endParaRPr>
          </a:p>
        </p:txBody>
      </p:sp>
      <p:graphicFrame>
        <p:nvGraphicFramePr>
          <p:cNvPr id="4" name="Plassholder for innhold 3" descr="Resultat for Jobbkrav. 1-Meget sjelden eller aldri 3%. 2-Nokså sjelden 8%. 3-Av og til 43%. 4-Nokså ofte 27%. 5-Meget ofte eller alltid 19%. Gjennomsnitt 3.51">
            <a:extLst>
              <a:ext uri="{FF2B5EF4-FFF2-40B4-BE49-F238E27FC236}">
                <a16:creationId xmlns:a16="http://schemas.microsoft.com/office/drawing/2014/main" id="{E6348931-18EA-0774-0565-2E49B6E46F9F}"/>
              </a:ext>
            </a:extLst>
          </p:cNvPr>
          <p:cNvGraphicFramePr/>
          <p:nvPr>
            <p:extLst>
              <p:ext uri="{D42A27DB-BD31-4B8C-83A1-F6EECF244321}">
                <p14:modId xmlns:p14="http://schemas.microsoft.com/office/powerpoint/2010/main" val="3718309750"/>
              </p:ext>
            </p:extLst>
          </p:nvPr>
        </p:nvGraphicFramePr>
        <p:xfrm>
          <a:off x="3619984" y="1770926"/>
          <a:ext cx="6712666" cy="1298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15A8FA57-F5F7-7750-514A-5574B1BD19A3}"/>
              </a:ext>
            </a:extLst>
          </p:cNvPr>
          <p:cNvGraphicFramePr/>
          <p:nvPr>
            <p:extLst>
              <p:ext uri="{D42A27DB-BD31-4B8C-83A1-F6EECF244321}">
                <p14:modId xmlns:p14="http://schemas.microsoft.com/office/powerpoint/2010/main" val="4188113950"/>
              </p:ext>
            </p:extLst>
          </p:nvPr>
        </p:nvGraphicFramePr>
        <p:xfrm>
          <a:off x="3712374" y="3796479"/>
          <a:ext cx="6527885" cy="14874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kstSylinder 13">
            <a:extLst>
              <a:ext uri="{FF2B5EF4-FFF2-40B4-BE49-F238E27FC236}">
                <a16:creationId xmlns:a16="http://schemas.microsoft.com/office/drawing/2014/main" id="{793A748F-0926-6DDA-7C28-30A43141BF83}"/>
              </a:ext>
            </a:extLst>
          </p:cNvPr>
          <p:cNvSpPr txBox="1"/>
          <p:nvPr/>
        </p:nvSpPr>
        <p:spPr>
          <a:xfrm>
            <a:off x="3634668" y="1770926"/>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15" name="TekstSylinder 14">
            <a:extLst>
              <a:ext uri="{FF2B5EF4-FFF2-40B4-BE49-F238E27FC236}">
                <a16:creationId xmlns:a16="http://schemas.microsoft.com/office/drawing/2014/main" id="{CC896EBE-896B-E197-936A-82DC1A164DC1}"/>
              </a:ext>
            </a:extLst>
          </p:cNvPr>
          <p:cNvSpPr txBox="1"/>
          <p:nvPr/>
        </p:nvSpPr>
        <p:spPr>
          <a:xfrm>
            <a:off x="3712374" y="3886569"/>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9" name="TekstSylinder 8">
            <a:extLst>
              <a:ext uri="{FF2B5EF4-FFF2-40B4-BE49-F238E27FC236}">
                <a16:creationId xmlns:a16="http://schemas.microsoft.com/office/drawing/2014/main" id="{263B4F5A-F2C8-A46C-7B33-4AB84C200FD6}"/>
              </a:ext>
            </a:extLst>
          </p:cNvPr>
          <p:cNvSpPr txBox="1"/>
          <p:nvPr/>
        </p:nvSpPr>
        <p:spPr>
          <a:xfrm>
            <a:off x="10161967" y="2271747"/>
            <a:ext cx="1958802" cy="276999"/>
          </a:xfrm>
          <a:prstGeom prst="rect">
            <a:avLst/>
          </a:prstGeom>
          <a:noFill/>
        </p:spPr>
        <p:txBody>
          <a:bodyPr wrap="square" rtlCol="0">
            <a:spAutoFit/>
          </a:bodyPr>
          <a:lstStyle/>
          <a:p>
            <a:r>
              <a:rPr lang="en-US" sz="1200">
                <a:solidFill>
                  <a:schemeClr val="tx1">
                    <a:lumMod val="75000"/>
                    <a:lumOff val="25000"/>
                  </a:schemeClr>
                </a:solidFill>
              </a:rPr>
              <a:t>    4.19 - 4.44        80 - 88%     </a:t>
            </a:r>
            <a:endParaRPr lang="nb-NO" sz="1200">
              <a:solidFill>
                <a:schemeClr val="tx1">
                  <a:lumMod val="75000"/>
                  <a:lumOff val="25000"/>
                </a:schemeClr>
              </a:solidFill>
            </a:endParaRPr>
          </a:p>
        </p:txBody>
      </p:sp>
      <p:sp>
        <p:nvSpPr>
          <p:cNvPr id="11" name="TekstSylinder 10">
            <a:extLst>
              <a:ext uri="{FF2B5EF4-FFF2-40B4-BE49-F238E27FC236}">
                <a16:creationId xmlns:a16="http://schemas.microsoft.com/office/drawing/2014/main" id="{43916659-8063-30B1-92B5-1946993BF2F5}"/>
              </a:ext>
            </a:extLst>
          </p:cNvPr>
          <p:cNvSpPr txBox="1"/>
          <p:nvPr/>
        </p:nvSpPr>
        <p:spPr>
          <a:xfrm>
            <a:off x="10161967" y="1817093"/>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16" name="Rett linje 15">
            <a:extLst>
              <a:ext uri="{FF2B5EF4-FFF2-40B4-BE49-F238E27FC236}">
                <a16:creationId xmlns:a16="http://schemas.microsoft.com/office/drawing/2014/main" id="{C391E7C3-E278-56A0-2A02-634E10564A8C}"/>
              </a:ext>
            </a:extLst>
          </p:cNvPr>
          <p:cNvCxnSpPr/>
          <p:nvPr/>
        </p:nvCxnSpPr>
        <p:spPr>
          <a:xfrm>
            <a:off x="10610850" y="2078703"/>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7" name="TekstSylinder 16">
            <a:extLst>
              <a:ext uri="{FF2B5EF4-FFF2-40B4-BE49-F238E27FC236}">
                <a16:creationId xmlns:a16="http://schemas.microsoft.com/office/drawing/2014/main" id="{E9FB5238-3EF9-BAD4-425C-93E1E8D186BF}"/>
              </a:ext>
            </a:extLst>
          </p:cNvPr>
          <p:cNvSpPr txBox="1"/>
          <p:nvPr/>
        </p:nvSpPr>
        <p:spPr>
          <a:xfrm>
            <a:off x="10161967" y="4431660"/>
            <a:ext cx="2029422" cy="276999"/>
          </a:xfrm>
          <a:prstGeom prst="rect">
            <a:avLst/>
          </a:prstGeom>
          <a:noFill/>
        </p:spPr>
        <p:txBody>
          <a:bodyPr wrap="square" rtlCol="0">
            <a:spAutoFit/>
          </a:bodyPr>
          <a:lstStyle/>
          <a:p>
            <a:r>
              <a:rPr lang="en-US" sz="1200">
                <a:solidFill>
                  <a:schemeClr val="tx1">
                    <a:lumMod val="75000"/>
                    <a:lumOff val="25000"/>
                  </a:schemeClr>
                </a:solidFill>
              </a:rPr>
              <a:t>   2.13 - 2.38         5 - 10%     </a:t>
            </a:r>
            <a:endParaRPr lang="nb-NO" sz="1200">
              <a:solidFill>
                <a:schemeClr val="tx1">
                  <a:lumMod val="75000"/>
                  <a:lumOff val="25000"/>
                </a:schemeClr>
              </a:solidFill>
            </a:endParaRPr>
          </a:p>
        </p:txBody>
      </p:sp>
      <p:sp>
        <p:nvSpPr>
          <p:cNvPr id="18" name="TekstSylinder 17">
            <a:extLst>
              <a:ext uri="{FF2B5EF4-FFF2-40B4-BE49-F238E27FC236}">
                <a16:creationId xmlns:a16="http://schemas.microsoft.com/office/drawing/2014/main" id="{7E093FE9-76F7-718C-0ABA-828CB52491EE}"/>
              </a:ext>
            </a:extLst>
          </p:cNvPr>
          <p:cNvSpPr txBox="1"/>
          <p:nvPr/>
        </p:nvSpPr>
        <p:spPr>
          <a:xfrm>
            <a:off x="10161967" y="3977006"/>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19" name="Rett linje 18">
            <a:extLst>
              <a:ext uri="{FF2B5EF4-FFF2-40B4-BE49-F238E27FC236}">
                <a16:creationId xmlns:a16="http://schemas.microsoft.com/office/drawing/2014/main" id="{477525D9-F089-27A1-73CE-127AFB8B4F81}"/>
              </a:ext>
            </a:extLst>
          </p:cNvPr>
          <p:cNvCxnSpPr/>
          <p:nvPr/>
        </p:nvCxnSpPr>
        <p:spPr>
          <a:xfrm>
            <a:off x="10610850" y="4238616"/>
            <a:ext cx="1076325"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88382767"/>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81645"/>
            <a:ext cx="11119372" cy="472950"/>
          </a:xfrm>
          <a:prstGeom prst="rect">
            <a:avLst/>
          </a:prstGeom>
        </p:spPr>
        <p:txBody>
          <a:bodyPr vert="horz" lIns="0" tIns="45720" rIns="91440" bIns="45720" rtlCol="0" anchor="ctr">
            <a:noAutofit/>
          </a:bodyPr>
          <a:lstStyle/>
          <a:p>
            <a:r>
              <a:rPr lang="nb-NO" b="1" dirty="0"/>
              <a:t>Unødvendige oppgaver, meningsfullhet og arbeid-privatliv-ubalanse</a:t>
            </a:r>
          </a:p>
        </p:txBody>
      </p:sp>
      <p:graphicFrame>
        <p:nvGraphicFramePr>
          <p:cNvPr id="12" name="Plassholder for innhold 3" descr="Resultat for Unødvendige oppgaver. 1-Meget sjelden eller aldri 12%. 2-Nokså sjelden 33%. 3-Av og til 43%. 4-Nokså ofte 11%. 5-Meget ofte eller alltid 2%. Gjennomsnitt 2.59">
            <a:extLst>
              <a:ext uri="{FF2B5EF4-FFF2-40B4-BE49-F238E27FC236}">
                <a16:creationId xmlns:a16="http://schemas.microsoft.com/office/drawing/2014/main" id="{B5CC9678-2862-B5F2-9D0E-6685A7CBB613}"/>
              </a:ext>
            </a:extLst>
          </p:cNvPr>
          <p:cNvGraphicFramePr/>
          <p:nvPr>
            <p:extLst>
              <p:ext uri="{D42A27DB-BD31-4B8C-83A1-F6EECF244321}">
                <p14:modId xmlns:p14="http://schemas.microsoft.com/office/powerpoint/2010/main" val="2309494507"/>
              </p:ext>
            </p:extLst>
          </p:nvPr>
        </p:nvGraphicFramePr>
        <p:xfrm>
          <a:off x="3541891" y="1017219"/>
          <a:ext cx="7951787" cy="1487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Plassholder for innhold 3" descr="Resultat for Meningsfullhet. 1-I meget stor grad 28%. 2-I stor grad 46%. 3-Til en viss grad 23%. 4-I liten grad 4%. 5-Ikke i det hele tatt 0%. Gjennomsnitt 2.04">
            <a:extLst>
              <a:ext uri="{FF2B5EF4-FFF2-40B4-BE49-F238E27FC236}">
                <a16:creationId xmlns:a16="http://schemas.microsoft.com/office/drawing/2014/main" id="{02EA0580-E083-CAA9-E23F-8FA1258574E6}"/>
              </a:ext>
            </a:extLst>
          </p:cNvPr>
          <p:cNvGraphicFramePr/>
          <p:nvPr>
            <p:extLst>
              <p:ext uri="{D42A27DB-BD31-4B8C-83A1-F6EECF244321}">
                <p14:modId xmlns:p14="http://schemas.microsoft.com/office/powerpoint/2010/main" val="910443836"/>
              </p:ext>
            </p:extLst>
          </p:nvPr>
        </p:nvGraphicFramePr>
        <p:xfrm>
          <a:off x="3347378" y="2723955"/>
          <a:ext cx="7847413" cy="1487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lassholder for innhold 3" descr="Resultat for Unødvendige oppgaver. 1-Meget sjelden eller aldri 12%. 2-Nokså sjelden 33%. 3-Av og til 43%. 4-Nokså ofte 11%. 5-Meget ofte eller alltid 2%. Gjennomsnitt 2.59">
            <a:extLst>
              <a:ext uri="{FF2B5EF4-FFF2-40B4-BE49-F238E27FC236}">
                <a16:creationId xmlns:a16="http://schemas.microsoft.com/office/drawing/2014/main" id="{1492480E-E300-12D6-F005-84293F2EE5A6}"/>
              </a:ext>
            </a:extLst>
          </p:cNvPr>
          <p:cNvGraphicFramePr/>
          <p:nvPr>
            <p:extLst>
              <p:ext uri="{D42A27DB-BD31-4B8C-83A1-F6EECF244321}">
                <p14:modId xmlns:p14="http://schemas.microsoft.com/office/powerpoint/2010/main" val="2230336800"/>
              </p:ext>
            </p:extLst>
          </p:nvPr>
        </p:nvGraphicFramePr>
        <p:xfrm>
          <a:off x="3475565" y="4356218"/>
          <a:ext cx="7625422" cy="1487430"/>
        </p:xfrm>
        <a:graphic>
          <a:graphicData uri="http://schemas.openxmlformats.org/drawingml/2006/chart">
            <c:chart xmlns:c="http://schemas.openxmlformats.org/drawingml/2006/chart" xmlns:r="http://schemas.openxmlformats.org/officeDocument/2006/relationships" r:id="rId5"/>
          </a:graphicData>
        </a:graphic>
      </p:graphicFrame>
      <p:sp>
        <p:nvSpPr>
          <p:cNvPr id="3" name="object 3">
            <a:extLst>
              <a:ext uri="{FF2B5EF4-FFF2-40B4-BE49-F238E27FC236}">
                <a16:creationId xmlns:a16="http://schemas.microsoft.com/office/drawing/2014/main" id="{17C73F1D-AB39-17E0-16A7-E3C9BD3A074D}"/>
              </a:ext>
            </a:extLst>
          </p:cNvPr>
          <p:cNvSpPr txBox="1"/>
          <p:nvPr/>
        </p:nvSpPr>
        <p:spPr>
          <a:xfrm>
            <a:off x="201769" y="1419560"/>
            <a:ext cx="3457575" cy="863168"/>
          </a:xfrm>
          <a:prstGeom prst="rect">
            <a:avLst/>
          </a:prstGeom>
        </p:spPr>
        <p:txBody>
          <a:bodyPr vert="horz" wrap="square" lIns="0" tIns="25446" rIns="0" bIns="0" rtlCol="0">
            <a:spAutoFit/>
          </a:bodyPr>
          <a:lstStyle/>
          <a:p>
            <a:pPr marL="26788">
              <a:spcBef>
                <a:spcPts val="201"/>
              </a:spcBef>
            </a:pPr>
            <a:r>
              <a:rPr lang="nb-NO" sz="1400" b="1" spc="-42" dirty="0">
                <a:solidFill>
                  <a:srgbClr val="263A76"/>
                </a:solidFill>
                <a:cs typeface="Lucida Sans Unicode"/>
              </a:rPr>
              <a:t>Unødvendige</a:t>
            </a:r>
            <a:r>
              <a:rPr lang="nb-NO" sz="1400" b="1" spc="-63" dirty="0">
                <a:solidFill>
                  <a:srgbClr val="263A76"/>
                </a:solidFill>
                <a:cs typeface="Lucida Sans Unicode"/>
              </a:rPr>
              <a:t> </a:t>
            </a:r>
            <a:r>
              <a:rPr lang="nb-NO" sz="1400" b="1" spc="-52" dirty="0">
                <a:solidFill>
                  <a:srgbClr val="263A76"/>
                </a:solidFill>
                <a:cs typeface="Lucida Sans Unicode"/>
              </a:rPr>
              <a:t>oppg</a:t>
            </a:r>
            <a:r>
              <a:rPr lang="nb-NO" sz="1400" b="1" spc="-63" dirty="0">
                <a:solidFill>
                  <a:srgbClr val="263A76"/>
                </a:solidFill>
                <a:cs typeface="Lucida Sans Unicode"/>
              </a:rPr>
              <a:t>a</a:t>
            </a:r>
            <a:r>
              <a:rPr lang="nb-NO" sz="1400" b="1" spc="-42" dirty="0">
                <a:solidFill>
                  <a:srgbClr val="263A76"/>
                </a:solidFill>
                <a:cs typeface="Lucida Sans Unicode"/>
              </a:rPr>
              <a:t>v</a:t>
            </a:r>
            <a:r>
              <a:rPr lang="nb-NO" sz="1400" b="1" spc="-32" dirty="0">
                <a:solidFill>
                  <a:srgbClr val="263A76"/>
                </a:solidFill>
                <a:cs typeface="Lucida Sans Unicode"/>
              </a:rPr>
              <a:t>er</a:t>
            </a:r>
            <a:r>
              <a:rPr lang="nb-NO" sz="1400" b="1" spc="-63" dirty="0">
                <a:solidFill>
                  <a:srgbClr val="263A76"/>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21" dirty="0">
                <a:solidFill>
                  <a:srgbClr val="22373A"/>
                </a:solidFill>
                <a:cs typeface="Lucida Sans Unicode"/>
              </a:rPr>
              <a:t>et</a:t>
            </a:r>
            <a:r>
              <a:rPr lang="nb-NO" sz="1400" spc="-84" dirty="0">
                <a:solidFill>
                  <a:srgbClr val="22373A"/>
                </a:solidFill>
                <a:cs typeface="Lucida Sans Unicode"/>
              </a:rPr>
              <a:t>:</a:t>
            </a:r>
            <a:endParaRPr lang="nb-NO" sz="1400" dirty="0">
              <a:cs typeface="Lucida Sans Unicode"/>
            </a:endParaRPr>
          </a:p>
          <a:p>
            <a:pPr marL="178139" marR="160727" indent="-150012">
              <a:lnSpc>
                <a:spcPct val="114599"/>
              </a:lnSpc>
              <a:spcBef>
                <a:spcPts val="1096"/>
              </a:spcBef>
              <a:buChar char="•"/>
              <a:tabLst>
                <a:tab pos="179477" algn="l"/>
              </a:tabLst>
            </a:pPr>
            <a:r>
              <a:rPr lang="nb-NO" sz="1400" spc="-42" dirty="0">
                <a:solidFill>
                  <a:srgbClr val="22373A"/>
                </a:solidFill>
                <a:cs typeface="Lucida Sans Unicode"/>
              </a:rPr>
              <a:t>Hender</a:t>
            </a:r>
            <a:r>
              <a:rPr lang="nb-NO" sz="1400" spc="-63" dirty="0">
                <a:solidFill>
                  <a:srgbClr val="22373A"/>
                </a:solidFill>
                <a:cs typeface="Lucida Sans Unicode"/>
              </a:rPr>
              <a:t> </a:t>
            </a:r>
            <a:r>
              <a:rPr lang="nb-NO" sz="1400" spc="-32" dirty="0">
                <a:solidFill>
                  <a:srgbClr val="22373A"/>
                </a:solidFill>
                <a:cs typeface="Lucida Sans Unicode"/>
              </a:rPr>
              <a:t>de</a:t>
            </a:r>
            <a:r>
              <a:rPr lang="nb-NO" sz="1400" spc="-21" dirty="0">
                <a:solidFill>
                  <a:srgbClr val="22373A"/>
                </a:solidFill>
                <a:cs typeface="Lucida Sans Unicode"/>
              </a:rPr>
              <a:t>t</a:t>
            </a:r>
            <a:r>
              <a:rPr lang="nb-NO" sz="1400" spc="-63" dirty="0">
                <a:solidFill>
                  <a:srgbClr val="22373A"/>
                </a:solidFill>
                <a:cs typeface="Lucida Sans Unicode"/>
              </a:rPr>
              <a:t> </a:t>
            </a:r>
            <a:r>
              <a:rPr lang="nb-NO" sz="1400" spc="-21" dirty="0">
                <a:solidFill>
                  <a:srgbClr val="22373A"/>
                </a:solidFill>
                <a:cs typeface="Lucida Sans Unicode"/>
              </a:rPr>
              <a:t>at</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må gjø</a:t>
            </a:r>
            <a:r>
              <a:rPr lang="nb-NO" sz="1400" spc="-74"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ting</a:t>
            </a:r>
            <a:r>
              <a:rPr lang="nb-NO" sz="1400" spc="-63" dirty="0">
                <a:solidFill>
                  <a:srgbClr val="22373A"/>
                </a:solidFill>
                <a:cs typeface="Lucida Sans Unicode"/>
              </a:rPr>
              <a:t> som </a:t>
            </a:r>
            <a:r>
              <a:rPr lang="nb-NO" sz="1400" spc="-52" dirty="0">
                <a:solidFill>
                  <a:srgbClr val="22373A"/>
                </a:solidFill>
                <a:cs typeface="Lucida Sans Unicode"/>
              </a:rPr>
              <a:t>du</a:t>
            </a:r>
            <a:r>
              <a:rPr lang="nb-NO" sz="1400" spc="-63" dirty="0">
                <a:solidFill>
                  <a:srgbClr val="22373A"/>
                </a:solidFill>
                <a:cs typeface="Lucida Sans Unicode"/>
              </a:rPr>
              <a:t> s</a:t>
            </a:r>
            <a:r>
              <a:rPr lang="nb-NO" sz="1400" spc="-42" dirty="0">
                <a:solidFill>
                  <a:srgbClr val="22373A"/>
                </a:solidFill>
                <a:cs typeface="Lucida Sans Unicode"/>
              </a:rPr>
              <a:t>ynes</a:t>
            </a:r>
            <a:r>
              <a:rPr lang="nb-NO" sz="1400" spc="-63" dirty="0">
                <a:solidFill>
                  <a:srgbClr val="22373A"/>
                </a:solidFill>
                <a:cs typeface="Lucida Sans Unicode"/>
              </a:rPr>
              <a:t> </a:t>
            </a:r>
            <a:r>
              <a:rPr lang="nb-NO" sz="1400" spc="-21" dirty="0">
                <a:solidFill>
                  <a:srgbClr val="22373A"/>
                </a:solidFill>
                <a:cs typeface="Lucida Sans Unicode"/>
              </a:rPr>
              <a:t>er  </a:t>
            </a:r>
            <a:r>
              <a:rPr lang="nb-NO" sz="1400" spc="-42" dirty="0">
                <a:solidFill>
                  <a:srgbClr val="22373A"/>
                </a:solidFill>
                <a:cs typeface="Lucida Sans Unicode"/>
              </a:rPr>
              <a:t>unødvendig?</a:t>
            </a:r>
            <a:endParaRPr lang="nb-NO" sz="1400" dirty="0">
              <a:cs typeface="Lucida Sans Unicode"/>
            </a:endParaRPr>
          </a:p>
        </p:txBody>
      </p:sp>
      <p:sp>
        <p:nvSpPr>
          <p:cNvPr id="4" name="object 3">
            <a:extLst>
              <a:ext uri="{FF2B5EF4-FFF2-40B4-BE49-F238E27FC236}">
                <a16:creationId xmlns:a16="http://schemas.microsoft.com/office/drawing/2014/main" id="{E66326F9-29A4-43E6-CE5D-05E3EF35F5F8}"/>
              </a:ext>
            </a:extLst>
          </p:cNvPr>
          <p:cNvSpPr txBox="1"/>
          <p:nvPr/>
        </p:nvSpPr>
        <p:spPr>
          <a:xfrm>
            <a:off x="201768" y="2940615"/>
            <a:ext cx="3457575" cy="623294"/>
          </a:xfrm>
          <a:prstGeom prst="rect">
            <a:avLst/>
          </a:prstGeom>
        </p:spPr>
        <p:txBody>
          <a:bodyPr vert="horz" wrap="square" lIns="0" tIns="25446" rIns="0" bIns="0" rtlCol="0">
            <a:spAutoFit/>
          </a:bodyPr>
          <a:lstStyle/>
          <a:p>
            <a:pPr marL="26788">
              <a:spcBef>
                <a:spcPts val="201"/>
              </a:spcBef>
            </a:pPr>
            <a:r>
              <a:rPr lang="nb-NO" sz="1400" b="1" spc="-42" dirty="0">
                <a:solidFill>
                  <a:srgbClr val="263A76"/>
                </a:solidFill>
                <a:cs typeface="Lucida Sans Unicode"/>
              </a:rPr>
              <a:t>Meningsfullhet</a:t>
            </a:r>
            <a:r>
              <a:rPr lang="nb-NO" sz="1400" spc="-63" dirty="0">
                <a:solidFill>
                  <a:srgbClr val="EB811B"/>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21" dirty="0">
                <a:solidFill>
                  <a:srgbClr val="22373A"/>
                </a:solidFill>
                <a:cs typeface="Lucida Sans Unicode"/>
              </a:rPr>
              <a:t>et</a:t>
            </a:r>
            <a:r>
              <a:rPr lang="nb-NO" sz="1400" spc="-84" dirty="0">
                <a:solidFill>
                  <a:srgbClr val="22373A"/>
                </a:solidFill>
                <a:cs typeface="Lucida Sans Unicode"/>
              </a:rPr>
              <a:t>:</a:t>
            </a:r>
            <a:endParaRPr lang="nb-NO" sz="1400" dirty="0">
              <a:cs typeface="Lucida Sans Unicode"/>
            </a:endParaRPr>
          </a:p>
          <a:p>
            <a:pPr marL="178139" indent="-151350">
              <a:spcBef>
                <a:spcPts val="1276"/>
              </a:spcBef>
              <a:buChar char="•"/>
              <a:tabLst>
                <a:tab pos="179477" algn="l"/>
              </a:tabLst>
            </a:pPr>
            <a:r>
              <a:rPr lang="nb-NO" sz="1400" spc="-21" dirty="0">
                <a:solidFill>
                  <a:srgbClr val="22373A"/>
                </a:solidFill>
                <a:cs typeface="Lucida Sans Unicode"/>
              </a:rPr>
              <a:t>E</a:t>
            </a:r>
            <a:r>
              <a:rPr lang="nb-NO" sz="1400" spc="-32" dirty="0">
                <a:solidFill>
                  <a:srgbClr val="22373A"/>
                </a:solidFill>
                <a:cs typeface="Lucida Sans Unicode"/>
              </a:rPr>
              <a:t>r</a:t>
            </a:r>
            <a:r>
              <a:rPr lang="nb-NO" sz="1400" spc="-63" dirty="0">
                <a:solidFill>
                  <a:srgbClr val="22373A"/>
                </a:solidFill>
                <a:cs typeface="Lucida Sans Unicode"/>
              </a:rPr>
              <a:t> </a:t>
            </a:r>
            <a:r>
              <a:rPr lang="nb-NO" sz="1400" spc="-42" dirty="0">
                <a:solidFill>
                  <a:srgbClr val="22373A"/>
                </a:solidFill>
                <a:cs typeface="Lucida Sans Unicode"/>
              </a:rPr>
              <a:t>jobben</a:t>
            </a:r>
            <a:r>
              <a:rPr lang="nb-NO" sz="1400" spc="-63" dirty="0">
                <a:solidFill>
                  <a:srgbClr val="22373A"/>
                </a:solidFill>
                <a:cs typeface="Lucida Sans Unicode"/>
              </a:rPr>
              <a:t> </a:t>
            </a:r>
            <a:r>
              <a:rPr lang="nb-NO" sz="1400" spc="-42" dirty="0">
                <a:solidFill>
                  <a:srgbClr val="22373A"/>
                </a:solidFill>
                <a:cs typeface="Lucida Sans Unicode"/>
              </a:rPr>
              <a:t>din</a:t>
            </a:r>
            <a:r>
              <a:rPr lang="nb-NO" sz="1400" spc="-63" dirty="0">
                <a:solidFill>
                  <a:srgbClr val="22373A"/>
                </a:solidFill>
                <a:cs typeface="Lucida Sans Unicode"/>
              </a:rPr>
              <a:t> </a:t>
            </a:r>
            <a:r>
              <a:rPr lang="nb-NO" sz="1400" spc="-52" dirty="0">
                <a:solidFill>
                  <a:srgbClr val="22373A"/>
                </a:solidFill>
                <a:cs typeface="Lucida Sans Unicode"/>
              </a:rPr>
              <a:t>meningsfull</a:t>
            </a:r>
            <a:r>
              <a:rPr lang="nb-NO" sz="1400" spc="32" dirty="0">
                <a:solidFill>
                  <a:srgbClr val="22373A"/>
                </a:solidFill>
                <a:cs typeface="Lucida Sans Unicode"/>
              </a:rPr>
              <a:t>?</a:t>
            </a:r>
            <a:endParaRPr lang="nb-NO" sz="1400" dirty="0">
              <a:cs typeface="Lucida Sans Unicode"/>
            </a:endParaRPr>
          </a:p>
        </p:txBody>
      </p:sp>
      <p:sp>
        <p:nvSpPr>
          <p:cNvPr id="5" name="object 3">
            <a:extLst>
              <a:ext uri="{FF2B5EF4-FFF2-40B4-BE49-F238E27FC236}">
                <a16:creationId xmlns:a16="http://schemas.microsoft.com/office/drawing/2014/main" id="{D138104B-422C-DBAD-F364-3A377F633CBD}"/>
              </a:ext>
            </a:extLst>
          </p:cNvPr>
          <p:cNvSpPr txBox="1"/>
          <p:nvPr/>
        </p:nvSpPr>
        <p:spPr>
          <a:xfrm>
            <a:off x="201768" y="4243879"/>
            <a:ext cx="3273797" cy="1054181"/>
          </a:xfrm>
          <a:prstGeom prst="rect">
            <a:avLst/>
          </a:prstGeom>
        </p:spPr>
        <p:txBody>
          <a:bodyPr vert="horz" wrap="square" lIns="0" tIns="25446" rIns="0" bIns="0" rtlCol="0">
            <a:spAutoFit/>
          </a:bodyPr>
          <a:lstStyle/>
          <a:p>
            <a:pPr marL="26788">
              <a:spcBef>
                <a:spcPts val="201"/>
              </a:spcBef>
            </a:pPr>
            <a:r>
              <a:rPr lang="nb-NO" sz="1400" b="1" spc="-42" dirty="0">
                <a:solidFill>
                  <a:srgbClr val="263A76"/>
                </a:solidFill>
                <a:cs typeface="Lucida Sans Unicode"/>
              </a:rPr>
              <a:t>Arbeid-privatliv-ubalanse</a:t>
            </a:r>
            <a:r>
              <a:rPr lang="nb-NO" sz="1400" spc="-63" dirty="0">
                <a:solidFill>
                  <a:srgbClr val="EB811B"/>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21" dirty="0">
                <a:solidFill>
                  <a:srgbClr val="22373A"/>
                </a:solidFill>
                <a:cs typeface="Lucida Sans Unicode"/>
              </a:rPr>
              <a:t>et</a:t>
            </a:r>
            <a:r>
              <a:rPr lang="nb-NO" sz="1400" spc="-84" dirty="0">
                <a:solidFill>
                  <a:srgbClr val="22373A"/>
                </a:solidFill>
                <a:cs typeface="Lucida Sans Unicode"/>
              </a:rPr>
              <a:t>:</a:t>
            </a:r>
            <a:endParaRPr lang="nb-NO" sz="1400" dirty="0">
              <a:cs typeface="Lucida Sans Unicode"/>
            </a:endParaRPr>
          </a:p>
          <a:p>
            <a:pPr marL="178139" indent="-151350">
              <a:spcBef>
                <a:spcPts val="1276"/>
              </a:spcBef>
              <a:buChar char="•"/>
              <a:tabLst>
                <a:tab pos="179477" algn="l"/>
              </a:tabLst>
            </a:pPr>
            <a:r>
              <a:rPr lang="nb-NO" sz="1400" spc="-21" dirty="0">
                <a:solidFill>
                  <a:srgbClr val="22373A"/>
                </a:solidFill>
                <a:cs typeface="Lucida Sans Unicode"/>
              </a:rPr>
              <a:t>Hender det at kravene på jobben forstyrrer ditt privatliv/familieliv?</a:t>
            </a:r>
            <a:endParaRPr lang="nb-NO" sz="1400" dirty="0">
              <a:cs typeface="Lucida Sans Unicode"/>
            </a:endParaRPr>
          </a:p>
        </p:txBody>
      </p:sp>
      <p:sp>
        <p:nvSpPr>
          <p:cNvPr id="19" name="TekstSylinder 18">
            <a:extLst>
              <a:ext uri="{FF2B5EF4-FFF2-40B4-BE49-F238E27FC236}">
                <a16:creationId xmlns:a16="http://schemas.microsoft.com/office/drawing/2014/main" id="{088E6F51-8D2C-C17E-1C25-582EC00EA866}"/>
              </a:ext>
            </a:extLst>
          </p:cNvPr>
          <p:cNvSpPr txBox="1"/>
          <p:nvPr/>
        </p:nvSpPr>
        <p:spPr>
          <a:xfrm>
            <a:off x="10091775" y="1419560"/>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0" name="Rett linje 19">
            <a:extLst>
              <a:ext uri="{FF2B5EF4-FFF2-40B4-BE49-F238E27FC236}">
                <a16:creationId xmlns:a16="http://schemas.microsoft.com/office/drawing/2014/main" id="{CDA3DBE2-2034-76EC-0F18-9CBFD0093663}"/>
              </a:ext>
            </a:extLst>
          </p:cNvPr>
          <p:cNvCxnSpPr/>
          <p:nvPr/>
        </p:nvCxnSpPr>
        <p:spPr>
          <a:xfrm>
            <a:off x="10540658" y="1681170"/>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1" name="TekstSylinder 20">
            <a:extLst>
              <a:ext uri="{FF2B5EF4-FFF2-40B4-BE49-F238E27FC236}">
                <a16:creationId xmlns:a16="http://schemas.microsoft.com/office/drawing/2014/main" id="{F7C749E0-C732-47E6-CDF3-7C5D7810CD1D}"/>
              </a:ext>
            </a:extLst>
          </p:cNvPr>
          <p:cNvSpPr txBox="1"/>
          <p:nvPr/>
        </p:nvSpPr>
        <p:spPr>
          <a:xfrm>
            <a:off x="10086276" y="3382335"/>
            <a:ext cx="2029422" cy="276999"/>
          </a:xfrm>
          <a:prstGeom prst="rect">
            <a:avLst/>
          </a:prstGeom>
          <a:noFill/>
        </p:spPr>
        <p:txBody>
          <a:bodyPr wrap="square" rtlCol="0">
            <a:spAutoFit/>
          </a:bodyPr>
          <a:lstStyle/>
          <a:p>
            <a:r>
              <a:rPr lang="en-US" sz="1200">
                <a:solidFill>
                  <a:schemeClr val="tx1">
                    <a:lumMod val="75000"/>
                    <a:lumOff val="25000"/>
                  </a:schemeClr>
                </a:solidFill>
              </a:rPr>
              <a:t>   4.07 - 4.22         79 - 85%     </a:t>
            </a:r>
            <a:endParaRPr lang="nb-NO" sz="1200">
              <a:solidFill>
                <a:schemeClr val="tx1">
                  <a:lumMod val="75000"/>
                  <a:lumOff val="25000"/>
                </a:schemeClr>
              </a:solidFill>
            </a:endParaRPr>
          </a:p>
        </p:txBody>
      </p:sp>
      <p:sp>
        <p:nvSpPr>
          <p:cNvPr id="22" name="TekstSylinder 21">
            <a:extLst>
              <a:ext uri="{FF2B5EF4-FFF2-40B4-BE49-F238E27FC236}">
                <a16:creationId xmlns:a16="http://schemas.microsoft.com/office/drawing/2014/main" id="{DCFB1C36-0677-2E0E-CB28-E62340FF40BF}"/>
              </a:ext>
            </a:extLst>
          </p:cNvPr>
          <p:cNvSpPr txBox="1"/>
          <p:nvPr/>
        </p:nvSpPr>
        <p:spPr>
          <a:xfrm>
            <a:off x="10086276" y="2927681"/>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 </a:t>
            </a:r>
          </a:p>
          <a:p>
            <a:endParaRPr lang="en-US" sz="400">
              <a:solidFill>
                <a:schemeClr val="tx1">
                  <a:lumMod val="50000"/>
                  <a:lumOff val="50000"/>
                </a:schemeClr>
              </a:solidFill>
            </a:endParaRPr>
          </a:p>
          <a:p>
            <a:r>
              <a:rPr lang="en-US" sz="1200">
                <a:solidFill>
                  <a:schemeClr val="tx1">
                    <a:lumMod val="50000"/>
                    <a:lumOff val="50000"/>
                  </a:schemeClr>
                </a:solidFill>
              </a:rPr>
              <a:t>Gjennomsnitt   Stor grad (4, 5)</a:t>
            </a:r>
          </a:p>
        </p:txBody>
      </p:sp>
      <p:cxnSp>
        <p:nvCxnSpPr>
          <p:cNvPr id="23" name="Rett linje 22">
            <a:extLst>
              <a:ext uri="{FF2B5EF4-FFF2-40B4-BE49-F238E27FC236}">
                <a16:creationId xmlns:a16="http://schemas.microsoft.com/office/drawing/2014/main" id="{24190C11-6B83-B078-65B5-0C72A4839FDD}"/>
              </a:ext>
            </a:extLst>
          </p:cNvPr>
          <p:cNvCxnSpPr/>
          <p:nvPr/>
        </p:nvCxnSpPr>
        <p:spPr>
          <a:xfrm>
            <a:off x="10535159" y="3189291"/>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4" name="TekstSylinder 23">
            <a:extLst>
              <a:ext uri="{FF2B5EF4-FFF2-40B4-BE49-F238E27FC236}">
                <a16:creationId xmlns:a16="http://schemas.microsoft.com/office/drawing/2014/main" id="{BE7BC47D-4DC1-9036-4BA7-BD32E95EF65C}"/>
              </a:ext>
            </a:extLst>
          </p:cNvPr>
          <p:cNvSpPr txBox="1"/>
          <p:nvPr/>
        </p:nvSpPr>
        <p:spPr>
          <a:xfrm>
            <a:off x="10113736" y="4953471"/>
            <a:ext cx="2029422" cy="276999"/>
          </a:xfrm>
          <a:prstGeom prst="rect">
            <a:avLst/>
          </a:prstGeom>
          <a:noFill/>
        </p:spPr>
        <p:txBody>
          <a:bodyPr wrap="square" rtlCol="0">
            <a:spAutoFit/>
          </a:bodyPr>
          <a:lstStyle/>
          <a:p>
            <a:r>
              <a:rPr lang="en-US" sz="1200">
                <a:solidFill>
                  <a:schemeClr val="tx1">
                    <a:lumMod val="75000"/>
                    <a:lumOff val="25000"/>
                  </a:schemeClr>
                </a:solidFill>
              </a:rPr>
              <a:t>   2.13 - 2.53          9 - 18%     </a:t>
            </a:r>
            <a:endParaRPr lang="nb-NO" sz="1200">
              <a:solidFill>
                <a:schemeClr val="tx1">
                  <a:lumMod val="75000"/>
                  <a:lumOff val="25000"/>
                </a:schemeClr>
              </a:solidFill>
            </a:endParaRPr>
          </a:p>
        </p:txBody>
      </p:sp>
      <p:sp>
        <p:nvSpPr>
          <p:cNvPr id="25" name="TekstSylinder 24">
            <a:extLst>
              <a:ext uri="{FF2B5EF4-FFF2-40B4-BE49-F238E27FC236}">
                <a16:creationId xmlns:a16="http://schemas.microsoft.com/office/drawing/2014/main" id="{0D5040BC-07BE-458D-5708-462E26472CC2}"/>
              </a:ext>
            </a:extLst>
          </p:cNvPr>
          <p:cNvSpPr txBox="1"/>
          <p:nvPr/>
        </p:nvSpPr>
        <p:spPr>
          <a:xfrm>
            <a:off x="10113736" y="4498817"/>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6" name="Rett linje 25">
            <a:extLst>
              <a:ext uri="{FF2B5EF4-FFF2-40B4-BE49-F238E27FC236}">
                <a16:creationId xmlns:a16="http://schemas.microsoft.com/office/drawing/2014/main" id="{B000D36E-D8F1-542A-497B-517A8655ED45}"/>
              </a:ext>
            </a:extLst>
          </p:cNvPr>
          <p:cNvCxnSpPr/>
          <p:nvPr/>
        </p:nvCxnSpPr>
        <p:spPr>
          <a:xfrm>
            <a:off x="10562619" y="4760427"/>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7" name="TekstSylinder 26">
            <a:extLst>
              <a:ext uri="{FF2B5EF4-FFF2-40B4-BE49-F238E27FC236}">
                <a16:creationId xmlns:a16="http://schemas.microsoft.com/office/drawing/2014/main" id="{7D8352A1-FAD4-A086-66E8-AD9BB7B12E32}"/>
              </a:ext>
            </a:extLst>
          </p:cNvPr>
          <p:cNvSpPr txBox="1"/>
          <p:nvPr/>
        </p:nvSpPr>
        <p:spPr>
          <a:xfrm>
            <a:off x="3509524" y="1304788"/>
            <a:ext cx="343945"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28" name="TekstSylinder 27">
            <a:extLst>
              <a:ext uri="{FF2B5EF4-FFF2-40B4-BE49-F238E27FC236}">
                <a16:creationId xmlns:a16="http://schemas.microsoft.com/office/drawing/2014/main" id="{6AC128B0-17D6-4A47-0035-F768D054E6D4}"/>
              </a:ext>
            </a:extLst>
          </p:cNvPr>
          <p:cNvSpPr txBox="1"/>
          <p:nvPr/>
        </p:nvSpPr>
        <p:spPr>
          <a:xfrm>
            <a:off x="3475565" y="4397481"/>
            <a:ext cx="343945"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29" name="TekstSylinder 28">
            <a:extLst>
              <a:ext uri="{FF2B5EF4-FFF2-40B4-BE49-F238E27FC236}">
                <a16:creationId xmlns:a16="http://schemas.microsoft.com/office/drawing/2014/main" id="{C763691E-08A9-91FF-E65F-D90A303072DC}"/>
              </a:ext>
            </a:extLst>
          </p:cNvPr>
          <p:cNvSpPr txBox="1"/>
          <p:nvPr/>
        </p:nvSpPr>
        <p:spPr>
          <a:xfrm>
            <a:off x="3487370" y="2810712"/>
            <a:ext cx="343945"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30" name="TekstSylinder 29">
            <a:extLst>
              <a:ext uri="{FF2B5EF4-FFF2-40B4-BE49-F238E27FC236}">
                <a16:creationId xmlns:a16="http://schemas.microsoft.com/office/drawing/2014/main" id="{9376AF01-083E-29CF-BD71-BEA418C013EE}"/>
              </a:ext>
            </a:extLst>
          </p:cNvPr>
          <p:cNvSpPr txBox="1"/>
          <p:nvPr/>
        </p:nvSpPr>
        <p:spPr>
          <a:xfrm>
            <a:off x="10058610" y="1851361"/>
            <a:ext cx="2029422" cy="276999"/>
          </a:xfrm>
          <a:prstGeom prst="rect">
            <a:avLst/>
          </a:prstGeom>
          <a:noFill/>
        </p:spPr>
        <p:txBody>
          <a:bodyPr wrap="square" rtlCol="0">
            <a:spAutoFit/>
          </a:bodyPr>
          <a:lstStyle/>
          <a:p>
            <a:r>
              <a:rPr lang="en-US" sz="1200">
                <a:solidFill>
                  <a:schemeClr val="tx1">
                    <a:lumMod val="75000"/>
                    <a:lumOff val="25000"/>
                  </a:schemeClr>
                </a:solidFill>
              </a:rPr>
              <a:t>    2.44 - 2.61         7 - 13%     </a:t>
            </a:r>
            <a:endParaRPr lang="nb-NO" sz="1200">
              <a:solidFill>
                <a:schemeClr val="tx1">
                  <a:lumMod val="75000"/>
                  <a:lumOff val="25000"/>
                </a:schemeClr>
              </a:solidFill>
            </a:endParaRPr>
          </a:p>
        </p:txBody>
      </p:sp>
    </p:spTree>
    <p:extLst>
      <p:ext uri="{BB962C8B-B14F-4D97-AF65-F5344CB8AC3E}">
        <p14:creationId xmlns:p14="http://schemas.microsoft.com/office/powerpoint/2010/main" val="383003288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81645"/>
            <a:ext cx="4680072" cy="472950"/>
          </a:xfrm>
          <a:prstGeom prst="rect">
            <a:avLst/>
          </a:prstGeom>
        </p:spPr>
        <p:txBody>
          <a:bodyPr vert="horz" lIns="0" tIns="45720" rIns="91440" bIns="45720" rtlCol="0" anchor="ctr">
            <a:noAutofit/>
          </a:bodyPr>
          <a:lstStyle/>
          <a:p>
            <a:r>
              <a:rPr lang="nb-NO" b="1" dirty="0"/>
              <a:t>Ledelsesklima</a:t>
            </a:r>
          </a:p>
        </p:txBody>
      </p:sp>
      <p:sp>
        <p:nvSpPr>
          <p:cNvPr id="154" name="Rektangel 153">
            <a:extLst>
              <a:ext uri="{FF2B5EF4-FFF2-40B4-BE49-F238E27FC236}">
                <a16:creationId xmlns:a16="http://schemas.microsoft.com/office/drawing/2014/main" id="{AB37C8E4-2541-1941-83CB-182578D4164D}"/>
              </a:ext>
              <a:ext uri="{C183D7F6-B498-43B3-948B-1728B52AA6E4}">
                <adec:decorative xmlns:adec="http://schemas.microsoft.com/office/drawing/2017/decorative" val="1"/>
              </a:ext>
            </a:extLst>
          </p:cNvPr>
          <p:cNvSpPr/>
          <p:nvPr/>
        </p:nvSpPr>
        <p:spPr>
          <a:xfrm>
            <a:off x="82022" y="1536614"/>
            <a:ext cx="3960812" cy="4362733"/>
          </a:xfrm>
          <a:prstGeom prst="rect">
            <a:avLst/>
          </a:prstGeom>
        </p:spPr>
        <p:txBody>
          <a:bodyPr wrap="square">
            <a:spAutoFit/>
          </a:bodyPr>
          <a:lstStyle/>
          <a:p>
            <a:pPr marL="228600" indent="-228600">
              <a:spcBef>
                <a:spcPts val="500"/>
              </a:spcBef>
              <a:buFont typeface="+mj-lt"/>
              <a:buAutoNum type="arabicPeriod"/>
            </a:pPr>
            <a:r>
              <a:rPr lang="nb-NO" sz="1200" dirty="0">
                <a:latin typeface="+mj-lt"/>
                <a:cs typeface="Lucida Sans Unicode" panose="020B0602030504020204" pitchFamily="34" charset="0"/>
              </a:rPr>
              <a:t>Jeg får den informasjon som jeg behøver av min nærmeste leder</a:t>
            </a:r>
          </a:p>
          <a:p>
            <a:pPr marL="228600" indent="-228600">
              <a:spcBef>
                <a:spcPts val="500"/>
              </a:spcBef>
              <a:buFont typeface="+mj-lt"/>
              <a:buAutoNum type="arabicPeriod"/>
            </a:pPr>
            <a:r>
              <a:rPr lang="nb-NO" sz="1200" dirty="0">
                <a:latin typeface="+mj-lt"/>
                <a:cs typeface="Lucida Sans Unicode" panose="020B0602030504020204" pitchFamily="34" charset="0"/>
              </a:rPr>
              <a:t>Min nærmeste leder er god til å håndtere og gjennomføre endringer</a:t>
            </a:r>
          </a:p>
          <a:p>
            <a:pPr marL="228600" indent="-228600">
              <a:spcBef>
                <a:spcPts val="500"/>
              </a:spcBef>
              <a:buFont typeface="+mj-lt"/>
              <a:buAutoNum type="arabicPeriod"/>
            </a:pPr>
            <a:r>
              <a:rPr lang="nb-NO" sz="1200" dirty="0">
                <a:latin typeface="+mj-lt"/>
                <a:cs typeface="Lucida Sans Unicode" panose="020B0602030504020204" pitchFamily="34" charset="0"/>
              </a:rPr>
              <a:t>Min nærmeste leder forklarer virksomhetens mål og delmål slik at jeg forstår hva det betyr for mitt arbeid</a:t>
            </a:r>
          </a:p>
          <a:p>
            <a:pPr marL="228600" indent="-228600">
              <a:spcBef>
                <a:spcPts val="500"/>
              </a:spcBef>
              <a:buFont typeface="+mj-lt"/>
              <a:buAutoNum type="arabicPeriod"/>
            </a:pPr>
            <a:r>
              <a:rPr lang="nb-NO" sz="1200" dirty="0">
                <a:latin typeface="+mj-lt"/>
                <a:cs typeface="Lucida Sans Unicode" panose="020B0602030504020204" pitchFamily="34" charset="0"/>
              </a:rPr>
              <a:t>Jeg har en klar forståelse av hva min nærmeste leder forventer av meg</a:t>
            </a:r>
          </a:p>
          <a:p>
            <a:pPr marL="228600" indent="-228600">
              <a:spcBef>
                <a:spcPts val="500"/>
              </a:spcBef>
              <a:buFont typeface="+mj-lt"/>
              <a:buAutoNum type="arabicPeriod"/>
            </a:pPr>
            <a:r>
              <a:rPr lang="nb-NO" sz="1200" dirty="0">
                <a:latin typeface="+mj-lt"/>
                <a:cs typeface="Lucida Sans Unicode" panose="020B0602030504020204" pitchFamily="34" charset="0"/>
              </a:rPr>
              <a:t>Min nærmeste leder viser at han/hun bryr seg om hvordan jeg har det</a:t>
            </a:r>
          </a:p>
          <a:p>
            <a:pPr marL="228600" indent="-228600">
              <a:spcBef>
                <a:spcPts val="500"/>
              </a:spcBef>
              <a:buFont typeface="+mj-lt"/>
              <a:buAutoNum type="arabicPeriod"/>
            </a:pPr>
            <a:r>
              <a:rPr lang="nb-NO" sz="1200" dirty="0">
                <a:latin typeface="+mj-lt"/>
                <a:cs typeface="Lucida Sans Unicode" panose="020B0602030504020204" pitchFamily="34" charset="0"/>
              </a:rPr>
              <a:t>Jeg har tilstrekkelig myndighet i forhold til det ansvar som jeg har</a:t>
            </a:r>
          </a:p>
          <a:p>
            <a:pPr marL="228600" indent="-228600">
              <a:spcBef>
                <a:spcPts val="500"/>
              </a:spcBef>
              <a:buFont typeface="+mj-lt"/>
              <a:buAutoNum type="arabicPeriod"/>
            </a:pPr>
            <a:r>
              <a:rPr lang="nb-NO" sz="1200" dirty="0">
                <a:latin typeface="+mj-lt"/>
                <a:cs typeface="Lucida Sans Unicode" panose="020B0602030504020204" pitchFamily="34" charset="0"/>
              </a:rPr>
              <a:t>Min nærmeste leder tar seg tid til å involvere seg i sine ansattes karriereutvikling</a:t>
            </a:r>
          </a:p>
          <a:p>
            <a:pPr marL="228600" indent="-228600">
              <a:spcBef>
                <a:spcPts val="500"/>
              </a:spcBef>
              <a:buFont typeface="+mj-lt"/>
              <a:buAutoNum type="arabicPeriod"/>
            </a:pPr>
            <a:r>
              <a:rPr lang="nb-NO" sz="1200" dirty="0">
                <a:latin typeface="+mj-lt"/>
                <a:cs typeface="Lucida Sans Unicode" panose="020B0602030504020204" pitchFamily="34" charset="0"/>
              </a:rPr>
              <a:t>Min nærmeste leder oppmuntrer meg til å ta del i planleggingen av mitt arbeid</a:t>
            </a:r>
          </a:p>
          <a:p>
            <a:pPr marL="228600" indent="-228600">
              <a:spcBef>
                <a:spcPts val="500"/>
              </a:spcBef>
              <a:buFont typeface="+mj-lt"/>
              <a:buAutoNum type="arabicPeriod"/>
            </a:pPr>
            <a:r>
              <a:rPr lang="nb-NO" sz="1200" dirty="0">
                <a:latin typeface="+mj-lt"/>
                <a:cs typeface="Lucida Sans Unicode" panose="020B0602030504020204" pitchFamily="34" charset="0"/>
              </a:rPr>
              <a:t>Jeg får anerkjennelse av min nærmeste leder hvis jeg har gjort noe bra</a:t>
            </a:r>
          </a:p>
          <a:p>
            <a:pPr marL="228600" indent="-228600">
              <a:spcBef>
                <a:spcPts val="500"/>
              </a:spcBef>
              <a:buFont typeface="+mj-lt"/>
              <a:buAutoNum type="arabicPeriod"/>
            </a:pPr>
            <a:r>
              <a:rPr lang="nb-NO" sz="1200" dirty="0">
                <a:latin typeface="+mj-lt"/>
                <a:cs typeface="Lucida Sans Unicode" panose="020B0602030504020204" pitchFamily="34" charset="0"/>
              </a:rPr>
              <a:t>Jeg får kritikk av min nærmeste leder hvis jeg har gjort en dårlig jobb</a:t>
            </a:r>
          </a:p>
        </p:txBody>
      </p:sp>
      <p:graphicFrame>
        <p:nvGraphicFramePr>
          <p:cNvPr id="10" name="Plassholder for innhold 3" descr="Resultat for Ledelse. Jeg får den informasjon som jeg behøver av min nærmeste leder Nei, aldri 1%. Nei, sjelden 9%. Ja, noen ganger 34%. Ja, ofte 56%. Gjennomsnitt 3.45 Min nærmeste leder er god til å håndtere og gjennomføre endringer Nei, aldri 2%. Nei, sjelden 14%. Ja, noen ganger 37%. Ja, ofte 47%. Gjennomsnitt 3.29 Min nærmeste leder forklarer virksomhetens mål og delmål slik at jeg forstår hva det betyr for mitt arbeid Nei, aldri 3%. Nei, sjelden 16%. Ja, noen ganger 41%. Ja, ofte 39%. Gjennomsnitt 3.16 Jeg har en klar forståelse av hva min nærmeste leder forventer av meg Nei, aldri 2%. Nei, sjelden 12%. Ja, noen ganger 38%. Ja, ofte 48%. Gjennomsnitt 3.32 Min nærmeste leder viser at han/hun bryr seg om hvordan jeg har det Nei, aldri 3%. Nei, sjelden 9%. Ja, noen ganger 26%. Ja, ofte 62%. Gjennomsnitt 3.48 Jeg har tilstrekkelig myndighet i forhold til det ansvar som jeg har Nei, aldri 3%. Nei, sjelden 9%. Ja, noen ganger 37%. Ja, ofte 51%. Gjennomsnitt 3.37 Min nærmeste leder tar seg tid til å involvere seg i sine ansattes karriereutvikling Nei, aldri 6%. Nei, sjelden 25%. Ja, noen ganger 39%. Ja, ofte 30%. Gjennomsnitt 2.93 Min nærmeste leder oppmuntrer meg til å ta del i planleggingen av mitt arbeid Nei, aldri 4%. Nei, sjelden 13%. Ja, noen ganger 36%. Ja, ofte 47%. Gjennomsnitt 3.25 Jeg får anerkjennelse av min nærmeste leder hvis jeg har gjort noe bra Nei, aldri 4%. Nei, sjelden 14%. Ja, noen ganger 30%. Ja, ofte 53%. Gjennomsnitt 3.31 Jeg får kritikk av min nærmeste leder hvis jeg har gjort en dårlig jobb Nei, aldri 24%. Nei, sjelden 48%. Ja, noen ganger 22%. Ja, ofte 6%. Gjennomsnitt 2.09">
            <a:extLst>
              <a:ext uri="{FF2B5EF4-FFF2-40B4-BE49-F238E27FC236}">
                <a16:creationId xmlns:a16="http://schemas.microsoft.com/office/drawing/2014/main" id="{0658C4C1-260F-7146-9B81-01CD6D1566AA}"/>
              </a:ext>
            </a:extLst>
          </p:cNvPr>
          <p:cNvGraphicFramePr/>
          <p:nvPr>
            <p:extLst>
              <p:ext uri="{D42A27DB-BD31-4B8C-83A1-F6EECF244321}">
                <p14:modId xmlns:p14="http://schemas.microsoft.com/office/powerpoint/2010/main" val="3481829017"/>
              </p:ext>
            </p:extLst>
          </p:nvPr>
        </p:nvGraphicFramePr>
        <p:xfrm>
          <a:off x="3890434" y="1309634"/>
          <a:ext cx="7090834" cy="5014726"/>
        </p:xfrm>
        <a:graphic>
          <a:graphicData uri="http://schemas.openxmlformats.org/drawingml/2006/chart">
            <c:chart xmlns:c="http://schemas.openxmlformats.org/drawingml/2006/chart" xmlns:r="http://schemas.openxmlformats.org/officeDocument/2006/relationships" r:id="rId3"/>
          </a:graphicData>
        </a:graphic>
      </p:graphicFrame>
      <p:sp>
        <p:nvSpPr>
          <p:cNvPr id="8" name="object 4">
            <a:extLst>
              <a:ext uri="{FF2B5EF4-FFF2-40B4-BE49-F238E27FC236}">
                <a16:creationId xmlns:a16="http://schemas.microsoft.com/office/drawing/2014/main" id="{A57C2C98-3643-3953-A7AC-8C20AE776EA2}"/>
              </a:ext>
            </a:extLst>
          </p:cNvPr>
          <p:cNvSpPr txBox="1"/>
          <p:nvPr/>
        </p:nvSpPr>
        <p:spPr>
          <a:xfrm>
            <a:off x="129536" y="1022345"/>
            <a:ext cx="6139439" cy="210359"/>
          </a:xfrm>
          <a:prstGeom prst="rect">
            <a:avLst/>
          </a:prstGeom>
        </p:spPr>
        <p:txBody>
          <a:bodyPr vert="horz" wrap="square" lIns="0" tIns="25445" rIns="0" bIns="0" rtlCol="0">
            <a:spAutoFit/>
          </a:bodyPr>
          <a:lstStyle/>
          <a:p>
            <a:pPr marL="26786">
              <a:spcBef>
                <a:spcPts val="201"/>
              </a:spcBef>
            </a:pPr>
            <a:r>
              <a:rPr lang="nb-NO" sz="1200" spc="-42" dirty="0">
                <a:solidFill>
                  <a:srgbClr val="22373A"/>
                </a:solidFill>
                <a:latin typeface="+mn-lt"/>
                <a:cs typeface="Lucida Sans Unicode"/>
              </a:rPr>
              <a:t>Forskjellige aspekter av </a:t>
            </a:r>
            <a:r>
              <a:rPr lang="nb-NO" sz="1200" b="1" spc="-42" dirty="0">
                <a:solidFill>
                  <a:schemeClr val="tx2"/>
                </a:solidFill>
                <a:latin typeface="+mn-lt"/>
                <a:cs typeface="Lucida Sans Unicode"/>
              </a:rPr>
              <a:t>ledelsesklima</a:t>
            </a:r>
            <a:r>
              <a:rPr lang="nb-NO" sz="1200" spc="-42" dirty="0">
                <a:solidFill>
                  <a:srgbClr val="22373A"/>
                </a:solidFill>
                <a:latin typeface="+mn-lt"/>
                <a:cs typeface="Lucida Sans Unicode"/>
              </a:rPr>
              <a:t> måles med ti enkeltspørsmål, som gjengitt nedenfor</a:t>
            </a:r>
            <a:r>
              <a:rPr lang="nb-NO" sz="1200" spc="-42" dirty="0">
                <a:solidFill>
                  <a:srgbClr val="22373A"/>
                </a:solidFill>
                <a:latin typeface="Lucida Sans Unicode"/>
                <a:cs typeface="Lucida Sans Unicode"/>
              </a:rPr>
              <a:t>:</a:t>
            </a:r>
            <a:endParaRPr lang="nb-NO" sz="1200" dirty="0">
              <a:latin typeface="Lucida Sans Unicode"/>
              <a:cs typeface="Lucida Sans Unicode"/>
            </a:endParaRPr>
          </a:p>
        </p:txBody>
      </p:sp>
      <p:sp>
        <p:nvSpPr>
          <p:cNvPr id="5" name="TekstSylinder 4">
            <a:extLst>
              <a:ext uri="{FF2B5EF4-FFF2-40B4-BE49-F238E27FC236}">
                <a16:creationId xmlns:a16="http://schemas.microsoft.com/office/drawing/2014/main" id="{7F00DFD3-662B-0B92-FA96-7D7B649EBC11}"/>
              </a:ext>
            </a:extLst>
          </p:cNvPr>
          <p:cNvSpPr txBox="1"/>
          <p:nvPr/>
        </p:nvSpPr>
        <p:spPr>
          <a:xfrm>
            <a:off x="10077387" y="1584314"/>
            <a:ext cx="2029422" cy="400110"/>
          </a:xfrm>
          <a:prstGeom prst="rect">
            <a:avLst/>
          </a:prstGeom>
          <a:noFill/>
        </p:spPr>
        <p:txBody>
          <a:bodyPr wrap="square" rtlCol="0">
            <a:spAutoFit/>
          </a:bodyPr>
          <a:lstStyle/>
          <a:p>
            <a:r>
              <a:rPr lang="en-US" sz="1000">
                <a:solidFill>
                  <a:schemeClr val="tx1">
                    <a:lumMod val="75000"/>
                    <a:lumOff val="25000"/>
                  </a:schemeClr>
                </a:solidFill>
              </a:rPr>
              <a:t>     3.42 - 3.59            91 - 95%</a:t>
            </a:r>
          </a:p>
          <a:p>
            <a:endParaRPr lang="en-US" sz="1000">
              <a:solidFill>
                <a:schemeClr val="tx1">
                  <a:lumMod val="75000"/>
                  <a:lumOff val="25000"/>
                </a:schemeClr>
              </a:solidFill>
            </a:endParaRPr>
          </a:p>
        </p:txBody>
      </p:sp>
      <p:sp>
        <p:nvSpPr>
          <p:cNvPr id="6" name="TekstSylinder 5">
            <a:extLst>
              <a:ext uri="{FF2B5EF4-FFF2-40B4-BE49-F238E27FC236}">
                <a16:creationId xmlns:a16="http://schemas.microsoft.com/office/drawing/2014/main" id="{D0514447-1979-95F2-CE68-80FABB0782FE}"/>
              </a:ext>
            </a:extLst>
          </p:cNvPr>
          <p:cNvSpPr txBox="1"/>
          <p:nvPr/>
        </p:nvSpPr>
        <p:spPr>
          <a:xfrm>
            <a:off x="10039212" y="1111148"/>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Ja (3, 4)</a:t>
            </a:r>
          </a:p>
        </p:txBody>
      </p:sp>
      <p:cxnSp>
        <p:nvCxnSpPr>
          <p:cNvPr id="9" name="Rett linje 8">
            <a:extLst>
              <a:ext uri="{FF2B5EF4-FFF2-40B4-BE49-F238E27FC236}">
                <a16:creationId xmlns:a16="http://schemas.microsoft.com/office/drawing/2014/main" id="{A51D26F2-387D-AFBD-57F5-E77EC705F8BA}"/>
              </a:ext>
            </a:extLst>
          </p:cNvPr>
          <p:cNvCxnSpPr/>
          <p:nvPr/>
        </p:nvCxnSpPr>
        <p:spPr>
          <a:xfrm>
            <a:off x="10443105" y="1372758"/>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2" name="TekstSylinder 11">
            <a:extLst>
              <a:ext uri="{FF2B5EF4-FFF2-40B4-BE49-F238E27FC236}">
                <a16:creationId xmlns:a16="http://schemas.microsoft.com/office/drawing/2014/main" id="{E3818D3A-E57D-A048-DADE-FCA83066F366}"/>
              </a:ext>
            </a:extLst>
          </p:cNvPr>
          <p:cNvSpPr txBox="1"/>
          <p:nvPr/>
        </p:nvSpPr>
        <p:spPr>
          <a:xfrm>
            <a:off x="10077387" y="2047160"/>
            <a:ext cx="2029422" cy="246221"/>
          </a:xfrm>
          <a:prstGeom prst="rect">
            <a:avLst/>
          </a:prstGeom>
          <a:noFill/>
        </p:spPr>
        <p:txBody>
          <a:bodyPr wrap="square" rtlCol="0">
            <a:spAutoFit/>
          </a:bodyPr>
          <a:lstStyle/>
          <a:p>
            <a:r>
              <a:rPr lang="en-US" sz="1000">
                <a:solidFill>
                  <a:schemeClr val="tx1">
                    <a:lumMod val="75000"/>
                    <a:lumOff val="25000"/>
                  </a:schemeClr>
                </a:solidFill>
              </a:rPr>
              <a:t>     3.23 - 3.39            83 - 90%  </a:t>
            </a:r>
          </a:p>
        </p:txBody>
      </p:sp>
      <p:sp>
        <p:nvSpPr>
          <p:cNvPr id="13" name="TekstSylinder 12">
            <a:extLst>
              <a:ext uri="{FF2B5EF4-FFF2-40B4-BE49-F238E27FC236}">
                <a16:creationId xmlns:a16="http://schemas.microsoft.com/office/drawing/2014/main" id="{CEC141D3-86AB-963F-5B2C-1040C949F2C5}"/>
              </a:ext>
            </a:extLst>
          </p:cNvPr>
          <p:cNvSpPr txBox="1"/>
          <p:nvPr/>
        </p:nvSpPr>
        <p:spPr>
          <a:xfrm>
            <a:off x="10048806" y="2504936"/>
            <a:ext cx="2029422" cy="246221"/>
          </a:xfrm>
          <a:prstGeom prst="rect">
            <a:avLst/>
          </a:prstGeom>
          <a:noFill/>
        </p:spPr>
        <p:txBody>
          <a:bodyPr wrap="square" rtlCol="0">
            <a:spAutoFit/>
          </a:bodyPr>
          <a:lstStyle/>
          <a:p>
            <a:r>
              <a:rPr lang="en-US" sz="1000">
                <a:solidFill>
                  <a:schemeClr val="tx1">
                    <a:lumMod val="75000"/>
                    <a:lumOff val="25000"/>
                  </a:schemeClr>
                </a:solidFill>
              </a:rPr>
              <a:t>       3.16 - 3.35           80 - 87%  </a:t>
            </a:r>
          </a:p>
        </p:txBody>
      </p:sp>
      <p:sp>
        <p:nvSpPr>
          <p:cNvPr id="14" name="TekstSylinder 13">
            <a:extLst>
              <a:ext uri="{FF2B5EF4-FFF2-40B4-BE49-F238E27FC236}">
                <a16:creationId xmlns:a16="http://schemas.microsoft.com/office/drawing/2014/main" id="{DAAA1645-D6CF-7E67-5254-FC60D418A5D0}"/>
              </a:ext>
            </a:extLst>
          </p:cNvPr>
          <p:cNvSpPr txBox="1"/>
          <p:nvPr/>
        </p:nvSpPr>
        <p:spPr>
          <a:xfrm>
            <a:off x="10048806" y="2922259"/>
            <a:ext cx="2029422" cy="246221"/>
          </a:xfrm>
          <a:prstGeom prst="rect">
            <a:avLst/>
          </a:prstGeom>
          <a:noFill/>
        </p:spPr>
        <p:txBody>
          <a:bodyPr wrap="square" rtlCol="0">
            <a:spAutoFit/>
          </a:bodyPr>
          <a:lstStyle/>
          <a:p>
            <a:r>
              <a:rPr lang="en-US" sz="1000">
                <a:solidFill>
                  <a:schemeClr val="tx1">
                    <a:lumMod val="75000"/>
                    <a:lumOff val="25000"/>
                  </a:schemeClr>
                </a:solidFill>
              </a:rPr>
              <a:t>      3.31 - 3.53            87 - 93%  </a:t>
            </a:r>
          </a:p>
        </p:txBody>
      </p:sp>
      <p:sp>
        <p:nvSpPr>
          <p:cNvPr id="15" name="TekstSylinder 14">
            <a:extLst>
              <a:ext uri="{FF2B5EF4-FFF2-40B4-BE49-F238E27FC236}">
                <a16:creationId xmlns:a16="http://schemas.microsoft.com/office/drawing/2014/main" id="{28621A5D-A5DF-4455-777C-7093CFE1F7BD}"/>
              </a:ext>
            </a:extLst>
          </p:cNvPr>
          <p:cNvSpPr txBox="1"/>
          <p:nvPr/>
        </p:nvSpPr>
        <p:spPr>
          <a:xfrm>
            <a:off x="10048806" y="3372023"/>
            <a:ext cx="2029422" cy="246221"/>
          </a:xfrm>
          <a:prstGeom prst="rect">
            <a:avLst/>
          </a:prstGeom>
          <a:noFill/>
        </p:spPr>
        <p:txBody>
          <a:bodyPr wrap="square" rtlCol="0">
            <a:spAutoFit/>
          </a:bodyPr>
          <a:lstStyle/>
          <a:p>
            <a:r>
              <a:rPr lang="en-US" sz="1000">
                <a:solidFill>
                  <a:schemeClr val="tx1">
                    <a:lumMod val="75000"/>
                    <a:lumOff val="25000"/>
                  </a:schemeClr>
                </a:solidFill>
              </a:rPr>
              <a:t>      3.39 - 3.53            86 - 91%  </a:t>
            </a:r>
          </a:p>
        </p:txBody>
      </p:sp>
      <p:sp>
        <p:nvSpPr>
          <p:cNvPr id="16" name="TekstSylinder 15">
            <a:extLst>
              <a:ext uri="{FF2B5EF4-FFF2-40B4-BE49-F238E27FC236}">
                <a16:creationId xmlns:a16="http://schemas.microsoft.com/office/drawing/2014/main" id="{53962FDC-BBB9-9EC4-9ECA-C7ABCEAA6B64}"/>
              </a:ext>
            </a:extLst>
          </p:cNvPr>
          <p:cNvSpPr txBox="1"/>
          <p:nvPr/>
        </p:nvSpPr>
        <p:spPr>
          <a:xfrm>
            <a:off x="9966557" y="3824742"/>
            <a:ext cx="2029422" cy="246221"/>
          </a:xfrm>
          <a:prstGeom prst="rect">
            <a:avLst/>
          </a:prstGeom>
          <a:noFill/>
        </p:spPr>
        <p:txBody>
          <a:bodyPr wrap="square" rtlCol="0">
            <a:spAutoFit/>
          </a:bodyPr>
          <a:lstStyle/>
          <a:p>
            <a:r>
              <a:rPr lang="en-US" sz="1000">
                <a:solidFill>
                  <a:schemeClr val="tx1">
                    <a:lumMod val="75000"/>
                    <a:lumOff val="25000"/>
                  </a:schemeClr>
                </a:solidFill>
              </a:rPr>
              <a:t>         3.34 - 3.46            88 - 92%  </a:t>
            </a:r>
          </a:p>
        </p:txBody>
      </p:sp>
      <p:sp>
        <p:nvSpPr>
          <p:cNvPr id="17" name="TekstSylinder 16">
            <a:extLst>
              <a:ext uri="{FF2B5EF4-FFF2-40B4-BE49-F238E27FC236}">
                <a16:creationId xmlns:a16="http://schemas.microsoft.com/office/drawing/2014/main" id="{AD25EE99-B861-2230-217B-D9434BC5DF84}"/>
              </a:ext>
            </a:extLst>
          </p:cNvPr>
          <p:cNvSpPr txBox="1"/>
          <p:nvPr/>
        </p:nvSpPr>
        <p:spPr>
          <a:xfrm>
            <a:off x="9966557" y="4246461"/>
            <a:ext cx="2029422" cy="246221"/>
          </a:xfrm>
          <a:prstGeom prst="rect">
            <a:avLst/>
          </a:prstGeom>
          <a:noFill/>
        </p:spPr>
        <p:txBody>
          <a:bodyPr wrap="square" rtlCol="0">
            <a:spAutoFit/>
          </a:bodyPr>
          <a:lstStyle/>
          <a:p>
            <a:r>
              <a:rPr lang="en-US" sz="1000">
                <a:solidFill>
                  <a:schemeClr val="tx1">
                    <a:lumMod val="75000"/>
                    <a:lumOff val="25000"/>
                  </a:schemeClr>
                </a:solidFill>
              </a:rPr>
              <a:t>         2.75 - 2.95            63 - 72%  </a:t>
            </a:r>
          </a:p>
        </p:txBody>
      </p:sp>
      <p:sp>
        <p:nvSpPr>
          <p:cNvPr id="18" name="TekstSylinder 17">
            <a:extLst>
              <a:ext uri="{FF2B5EF4-FFF2-40B4-BE49-F238E27FC236}">
                <a16:creationId xmlns:a16="http://schemas.microsoft.com/office/drawing/2014/main" id="{74C56F65-A825-BA66-EA9E-854ECE6E13D2}"/>
              </a:ext>
            </a:extLst>
          </p:cNvPr>
          <p:cNvSpPr txBox="1"/>
          <p:nvPr/>
        </p:nvSpPr>
        <p:spPr>
          <a:xfrm>
            <a:off x="9966557" y="4704237"/>
            <a:ext cx="2029422" cy="246221"/>
          </a:xfrm>
          <a:prstGeom prst="rect">
            <a:avLst/>
          </a:prstGeom>
          <a:noFill/>
        </p:spPr>
        <p:txBody>
          <a:bodyPr wrap="square" rtlCol="0">
            <a:spAutoFit/>
          </a:bodyPr>
          <a:lstStyle/>
          <a:p>
            <a:r>
              <a:rPr lang="en-US" sz="1000">
                <a:solidFill>
                  <a:schemeClr val="tx1">
                    <a:lumMod val="75000"/>
                    <a:lumOff val="25000"/>
                  </a:schemeClr>
                </a:solidFill>
              </a:rPr>
              <a:t>         3.09 - 3.31            76 - 85%  </a:t>
            </a:r>
          </a:p>
        </p:txBody>
      </p:sp>
      <p:sp>
        <p:nvSpPr>
          <p:cNvPr id="19" name="TekstSylinder 18">
            <a:extLst>
              <a:ext uri="{FF2B5EF4-FFF2-40B4-BE49-F238E27FC236}">
                <a16:creationId xmlns:a16="http://schemas.microsoft.com/office/drawing/2014/main" id="{DF3B4C38-527A-DF49-AF3E-FF857E5B4316}"/>
              </a:ext>
            </a:extLst>
          </p:cNvPr>
          <p:cNvSpPr txBox="1"/>
          <p:nvPr/>
        </p:nvSpPr>
        <p:spPr>
          <a:xfrm>
            <a:off x="9966557" y="5139370"/>
            <a:ext cx="2029422" cy="246221"/>
          </a:xfrm>
          <a:prstGeom prst="rect">
            <a:avLst/>
          </a:prstGeom>
          <a:noFill/>
        </p:spPr>
        <p:txBody>
          <a:bodyPr wrap="square" rtlCol="0">
            <a:spAutoFit/>
          </a:bodyPr>
          <a:lstStyle/>
          <a:p>
            <a:r>
              <a:rPr lang="en-US" sz="1000">
                <a:solidFill>
                  <a:schemeClr val="tx1">
                    <a:lumMod val="75000"/>
                    <a:lumOff val="25000"/>
                  </a:schemeClr>
                </a:solidFill>
              </a:rPr>
              <a:t>         3.23 - 3.42            83 - 90%  </a:t>
            </a:r>
          </a:p>
        </p:txBody>
      </p:sp>
      <p:sp>
        <p:nvSpPr>
          <p:cNvPr id="20" name="TekstSylinder 19">
            <a:extLst>
              <a:ext uri="{FF2B5EF4-FFF2-40B4-BE49-F238E27FC236}">
                <a16:creationId xmlns:a16="http://schemas.microsoft.com/office/drawing/2014/main" id="{B53F0D5D-BC55-DAEA-5EB9-9A531FF89C9B}"/>
              </a:ext>
            </a:extLst>
          </p:cNvPr>
          <p:cNvSpPr txBox="1"/>
          <p:nvPr/>
        </p:nvSpPr>
        <p:spPr>
          <a:xfrm>
            <a:off x="9966557" y="5547166"/>
            <a:ext cx="2029422" cy="246221"/>
          </a:xfrm>
          <a:prstGeom prst="rect">
            <a:avLst/>
          </a:prstGeom>
          <a:noFill/>
        </p:spPr>
        <p:txBody>
          <a:bodyPr wrap="square" rtlCol="0">
            <a:spAutoFit/>
          </a:bodyPr>
          <a:lstStyle/>
          <a:p>
            <a:r>
              <a:rPr lang="en-US" sz="1000">
                <a:solidFill>
                  <a:schemeClr val="tx1">
                    <a:lumMod val="75000"/>
                    <a:lumOff val="25000"/>
                  </a:schemeClr>
                </a:solidFill>
              </a:rPr>
              <a:t>         1.94 - 2.12            20 - 28 %  </a:t>
            </a: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81645"/>
            <a:ext cx="8152480" cy="472950"/>
          </a:xfrm>
          <a:prstGeom prst="rect">
            <a:avLst/>
          </a:prstGeom>
        </p:spPr>
        <p:txBody>
          <a:bodyPr vert="horz" lIns="0" tIns="45720" rIns="91440" bIns="45720" rtlCol="0" anchor="ctr">
            <a:noAutofit/>
          </a:bodyPr>
          <a:lstStyle/>
          <a:p>
            <a:r>
              <a:rPr lang="nb-NO" b="1" dirty="0"/>
              <a:t>Ledelse</a:t>
            </a:r>
          </a:p>
        </p:txBody>
      </p:sp>
      <p:graphicFrame>
        <p:nvGraphicFramePr>
          <p:cNvPr id="14" name="Plassholder for innhold 3" descr="Resultat for Prioritering av oppgaver. 1-Meget sjelden eller aldri 4%. 2-Nokså sjelden 9%. 3-Av og til 25%. 4-Nokså ofte 32%. 5-Meget ofte eller alltid 30%. Gjennomsnitt 3.76">
            <a:extLst>
              <a:ext uri="{FF2B5EF4-FFF2-40B4-BE49-F238E27FC236}">
                <a16:creationId xmlns:a16="http://schemas.microsoft.com/office/drawing/2014/main" id="{72B8436F-6923-B350-786F-C74FF89BCF52}"/>
              </a:ext>
            </a:extLst>
          </p:cNvPr>
          <p:cNvGraphicFramePr/>
          <p:nvPr>
            <p:extLst>
              <p:ext uri="{D42A27DB-BD31-4B8C-83A1-F6EECF244321}">
                <p14:modId xmlns:p14="http://schemas.microsoft.com/office/powerpoint/2010/main" val="2640761933"/>
              </p:ext>
            </p:extLst>
          </p:nvPr>
        </p:nvGraphicFramePr>
        <p:xfrm>
          <a:off x="3720320" y="1266566"/>
          <a:ext cx="7951787" cy="1487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ssholder for innhold 3" descr="Resultat for Rettferdig ledelse. 1-Meget sjelden eller aldri 1%. 2-Nokså sjelden 6%. 3-Av og til 11%. 4-Nokså ofte 29%. 5-Meget ofte eller alltid 52%. Gjennomsnitt 4.26">
            <a:extLst>
              <a:ext uri="{FF2B5EF4-FFF2-40B4-BE49-F238E27FC236}">
                <a16:creationId xmlns:a16="http://schemas.microsoft.com/office/drawing/2014/main" id="{F9D7D94F-0253-B5AB-34A1-77BFA520A931}"/>
              </a:ext>
            </a:extLst>
          </p:cNvPr>
          <p:cNvGraphicFramePr/>
          <p:nvPr>
            <p:extLst>
              <p:ext uri="{D42A27DB-BD31-4B8C-83A1-F6EECF244321}">
                <p14:modId xmlns:p14="http://schemas.microsoft.com/office/powerpoint/2010/main" val="840024746"/>
              </p:ext>
            </p:extLst>
          </p:nvPr>
        </p:nvGraphicFramePr>
        <p:xfrm>
          <a:off x="3720319" y="2863333"/>
          <a:ext cx="7951787" cy="1487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lassholder for innhold 3" descr="Resultat for Fjernledelse. 1-Meget sjelden eller aldri 4%. 2-Nokså sjelden 10%. 3-Av og til 22%. 4-Nokså ofte 28%. 5-Meget ofte eller alltid 36%. Gjennomsnitt 3.83">
            <a:extLst>
              <a:ext uri="{FF2B5EF4-FFF2-40B4-BE49-F238E27FC236}">
                <a16:creationId xmlns:a16="http://schemas.microsoft.com/office/drawing/2014/main" id="{FE59A412-5950-095A-4636-E593C06A783E}"/>
              </a:ext>
            </a:extLst>
          </p:cNvPr>
          <p:cNvGraphicFramePr/>
          <p:nvPr>
            <p:extLst>
              <p:ext uri="{D42A27DB-BD31-4B8C-83A1-F6EECF244321}">
                <p14:modId xmlns:p14="http://schemas.microsoft.com/office/powerpoint/2010/main" val="2408190597"/>
              </p:ext>
            </p:extLst>
          </p:nvPr>
        </p:nvGraphicFramePr>
        <p:xfrm>
          <a:off x="3720321" y="4495779"/>
          <a:ext cx="7951787" cy="1487430"/>
        </p:xfrm>
        <a:graphic>
          <a:graphicData uri="http://schemas.openxmlformats.org/drawingml/2006/chart">
            <c:chart xmlns:c="http://schemas.openxmlformats.org/drawingml/2006/chart" xmlns:r="http://schemas.openxmlformats.org/officeDocument/2006/relationships" r:id="rId5"/>
          </a:graphicData>
        </a:graphic>
      </p:graphicFrame>
      <p:sp>
        <p:nvSpPr>
          <p:cNvPr id="3" name="object 3">
            <a:extLst>
              <a:ext uri="{FF2B5EF4-FFF2-40B4-BE49-F238E27FC236}">
                <a16:creationId xmlns:a16="http://schemas.microsoft.com/office/drawing/2014/main" id="{BC3B3463-F563-1513-12D9-27A4E2CFAF08}"/>
              </a:ext>
            </a:extLst>
          </p:cNvPr>
          <p:cNvSpPr txBox="1"/>
          <p:nvPr/>
        </p:nvSpPr>
        <p:spPr>
          <a:xfrm>
            <a:off x="316284" y="1235643"/>
            <a:ext cx="3457575" cy="1072456"/>
          </a:xfrm>
          <a:prstGeom prst="rect">
            <a:avLst/>
          </a:prstGeom>
        </p:spPr>
        <p:txBody>
          <a:bodyPr vert="horz" wrap="square" lIns="0" tIns="25446" rIns="0" bIns="0" rtlCol="0">
            <a:spAutoFit/>
          </a:bodyPr>
          <a:lstStyle/>
          <a:p>
            <a:pPr marL="26788">
              <a:spcBef>
                <a:spcPts val="201"/>
              </a:spcBef>
            </a:pPr>
            <a:r>
              <a:rPr lang="nb-NO" sz="1400" b="1" dirty="0">
                <a:solidFill>
                  <a:srgbClr val="263A76"/>
                </a:solidFill>
                <a:cs typeface="Lucida Sans Unicode"/>
              </a:rPr>
              <a:t>P</a:t>
            </a:r>
            <a:r>
              <a:rPr lang="nb-NO" sz="1400" b="1" spc="-32" dirty="0">
                <a:solidFill>
                  <a:srgbClr val="263A76"/>
                </a:solidFill>
                <a:cs typeface="Lucida Sans Unicode"/>
              </a:rPr>
              <a:t>riori</a:t>
            </a:r>
            <a:r>
              <a:rPr lang="nb-NO" sz="1400" b="1" spc="-52" dirty="0">
                <a:solidFill>
                  <a:srgbClr val="263A76"/>
                </a:solidFill>
                <a:cs typeface="Lucida Sans Unicode"/>
              </a:rPr>
              <a:t>tering</a:t>
            </a:r>
            <a:r>
              <a:rPr lang="nb-NO" sz="1400" b="1" spc="-63" dirty="0">
                <a:solidFill>
                  <a:srgbClr val="263A76"/>
                </a:solidFill>
                <a:cs typeface="Lucida Sans Unicode"/>
              </a:rPr>
              <a:t> </a:t>
            </a:r>
            <a:r>
              <a:rPr lang="nb-NO" sz="1400" b="1" spc="-32" dirty="0">
                <a:solidFill>
                  <a:srgbClr val="263A76"/>
                </a:solidFill>
                <a:cs typeface="Lucida Sans Unicode"/>
              </a:rPr>
              <a:t>av</a:t>
            </a:r>
            <a:r>
              <a:rPr lang="nb-NO" sz="1400" b="1" spc="-63" dirty="0">
                <a:solidFill>
                  <a:srgbClr val="263A76"/>
                </a:solidFill>
                <a:cs typeface="Lucida Sans Unicode"/>
              </a:rPr>
              <a:t> </a:t>
            </a:r>
            <a:r>
              <a:rPr lang="nb-NO" sz="1400" b="1" spc="-52" dirty="0">
                <a:solidFill>
                  <a:srgbClr val="263A76"/>
                </a:solidFill>
                <a:cs typeface="Lucida Sans Unicode"/>
              </a:rPr>
              <a:t>oppg</a:t>
            </a:r>
            <a:r>
              <a:rPr lang="nb-NO" sz="1400" b="1" spc="-63" dirty="0">
                <a:solidFill>
                  <a:srgbClr val="263A76"/>
                </a:solidFill>
                <a:cs typeface="Lucida Sans Unicode"/>
              </a:rPr>
              <a:t>a</a:t>
            </a:r>
            <a:r>
              <a:rPr lang="nb-NO" sz="1400" b="1" spc="-42" dirty="0">
                <a:solidFill>
                  <a:srgbClr val="263A76"/>
                </a:solidFill>
                <a:cs typeface="Lucida Sans Unicode"/>
              </a:rPr>
              <a:t>v</a:t>
            </a:r>
            <a:r>
              <a:rPr lang="nb-NO" sz="1400" b="1" spc="-32" dirty="0">
                <a:solidFill>
                  <a:srgbClr val="263A76"/>
                </a:solidFill>
                <a:cs typeface="Lucida Sans Unicode"/>
              </a:rPr>
              <a:t>er</a:t>
            </a:r>
            <a:r>
              <a:rPr lang="nb-NO" sz="1400" b="1" spc="-63" dirty="0">
                <a:solidFill>
                  <a:srgbClr val="263A76"/>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21" dirty="0">
                <a:solidFill>
                  <a:srgbClr val="22373A"/>
                </a:solidFill>
                <a:cs typeface="Lucida Sans Unicode"/>
              </a:rPr>
              <a:t>et</a:t>
            </a:r>
            <a:r>
              <a:rPr lang="nb-NO" sz="1400" spc="-84" dirty="0">
                <a:solidFill>
                  <a:srgbClr val="22373A"/>
                </a:solidFill>
                <a:cs typeface="Lucida Sans Unicode"/>
              </a:rPr>
              <a:t>:</a:t>
            </a:r>
            <a:endParaRPr lang="nb-NO" sz="1400" dirty="0">
              <a:cs typeface="Lucida Sans Unicode"/>
            </a:endParaRPr>
          </a:p>
          <a:p>
            <a:pPr marL="178139" marR="529056" indent="-150012">
              <a:lnSpc>
                <a:spcPct val="114599"/>
              </a:lnSpc>
              <a:spcBef>
                <a:spcPts val="844"/>
              </a:spcBef>
              <a:buChar char="•"/>
              <a:tabLst>
                <a:tab pos="179477" algn="l"/>
              </a:tabLst>
            </a:pPr>
            <a:r>
              <a:rPr lang="nb-NO" sz="1400" spc="-95" dirty="0">
                <a:solidFill>
                  <a:srgbClr val="22373A"/>
                </a:solidFill>
                <a:cs typeface="Lucida Sans Unicode"/>
              </a:rPr>
              <a:t>Om</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21" dirty="0">
                <a:solidFill>
                  <a:srgbClr val="22373A"/>
                </a:solidFill>
                <a:cs typeface="Lucida Sans Unicode"/>
              </a:rPr>
              <a:t>t</a:t>
            </a:r>
            <a:r>
              <a:rPr lang="nb-NO" sz="1400" spc="-52" dirty="0">
                <a:solidFill>
                  <a:srgbClr val="22373A"/>
                </a:solidFill>
                <a:cs typeface="Lucida Sans Unicode"/>
              </a:rPr>
              <a:t>renger</a:t>
            </a:r>
            <a:r>
              <a:rPr lang="nb-NO" sz="1400" spc="-63" dirty="0">
                <a:solidFill>
                  <a:srgbClr val="22373A"/>
                </a:solidFill>
                <a:cs typeface="Lucida Sans Unicode"/>
              </a:rPr>
              <a:t> </a:t>
            </a:r>
            <a:r>
              <a:rPr lang="nb-NO" sz="1400" spc="-52" dirty="0">
                <a:solidFill>
                  <a:srgbClr val="22373A"/>
                </a:solidFill>
                <a:cs typeface="Lucida Sans Unicode"/>
              </a:rPr>
              <a:t>d</a:t>
            </a:r>
            <a:r>
              <a:rPr lang="nb-NO" sz="1400" spc="-21" dirty="0">
                <a:solidFill>
                  <a:srgbClr val="22373A"/>
                </a:solidFill>
                <a:cs typeface="Lucida Sans Unicode"/>
              </a:rPr>
              <a:t>et</a:t>
            </a:r>
            <a:r>
              <a:rPr lang="nb-NO" sz="1400" spc="-84" dirty="0">
                <a:solidFill>
                  <a:srgbClr val="22373A"/>
                </a:solidFill>
                <a:cs typeface="Lucida Sans Unicode"/>
              </a:rPr>
              <a:t>,</a:t>
            </a:r>
            <a:r>
              <a:rPr lang="nb-NO" sz="1400" spc="-63" dirty="0">
                <a:solidFill>
                  <a:srgbClr val="22373A"/>
                </a:solidFill>
                <a:cs typeface="Lucida Sans Unicode"/>
              </a:rPr>
              <a:t> </a:t>
            </a:r>
            <a:r>
              <a:rPr lang="nb-NO" sz="1400" spc="-95" dirty="0">
                <a:solidFill>
                  <a:srgbClr val="22373A"/>
                </a:solidFill>
                <a:cs typeface="Lucida Sans Unicode"/>
              </a:rPr>
              <a:t>k</a:t>
            </a:r>
            <a:r>
              <a:rPr lang="nb-NO" sz="1400" spc="-32" dirty="0">
                <a:solidFill>
                  <a:srgbClr val="22373A"/>
                </a:solidFill>
                <a:cs typeface="Lucida Sans Unicode"/>
              </a:rPr>
              <a:t>an</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hjelp</a:t>
            </a:r>
            <a:r>
              <a:rPr lang="nb-NO" sz="1400" spc="-63" dirty="0">
                <a:solidFill>
                  <a:srgbClr val="22373A"/>
                </a:solidFill>
                <a:cs typeface="Lucida Sans Unicode"/>
              </a:rPr>
              <a:t> </a:t>
            </a:r>
            <a:r>
              <a:rPr lang="nb-NO" sz="1400" spc="-32" dirty="0">
                <a:solidFill>
                  <a:srgbClr val="22373A"/>
                </a:solidFill>
                <a:cs typeface="Lucida Sans Unicode"/>
              </a:rPr>
              <a:t>f</a:t>
            </a:r>
            <a:r>
              <a:rPr lang="nb-NO" sz="1400" spc="-63" dirty="0">
                <a:solidFill>
                  <a:srgbClr val="22373A"/>
                </a:solidFill>
                <a:cs typeface="Lucida Sans Unicode"/>
              </a:rPr>
              <a:t>r</a:t>
            </a:r>
            <a:r>
              <a:rPr lang="nb-NO" sz="1400" spc="-21" dirty="0">
                <a:solidFill>
                  <a:srgbClr val="22373A"/>
                </a:solidFill>
                <a:cs typeface="Lucida Sans Unicode"/>
              </a:rPr>
              <a:t>a</a:t>
            </a:r>
            <a:r>
              <a:rPr lang="nb-NO" sz="1400" spc="-63" dirty="0">
                <a:solidFill>
                  <a:srgbClr val="22373A"/>
                </a:solidFill>
                <a:cs typeface="Lucida Sans Unicode"/>
              </a:rPr>
              <a:t> </a:t>
            </a:r>
            <a:r>
              <a:rPr lang="nb-NO" sz="1400" spc="-32" dirty="0">
                <a:solidFill>
                  <a:srgbClr val="22373A"/>
                </a:solidFill>
                <a:cs typeface="Lucida Sans Unicode"/>
              </a:rPr>
              <a:t>din  </a:t>
            </a:r>
            <a:r>
              <a:rPr lang="nb-NO" sz="1400" spc="-42" dirty="0">
                <a:solidFill>
                  <a:srgbClr val="22373A"/>
                </a:solidFill>
                <a:cs typeface="Lucida Sans Unicode"/>
              </a:rPr>
              <a:t>nærmes</a:t>
            </a:r>
            <a:r>
              <a:rPr lang="nb-NO" sz="1400" spc="-52" dirty="0">
                <a:solidFill>
                  <a:srgbClr val="22373A"/>
                </a:solidFill>
                <a:cs typeface="Lucida Sans Unicode"/>
              </a:rPr>
              <a:t>t</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10" dirty="0">
                <a:solidFill>
                  <a:srgbClr val="22373A"/>
                </a:solidFill>
                <a:cs typeface="Lucida Sans Unicode"/>
              </a:rPr>
              <a:t>l</a:t>
            </a:r>
            <a:r>
              <a:rPr lang="nb-NO" sz="1400" spc="-32" dirty="0">
                <a:solidFill>
                  <a:srgbClr val="22373A"/>
                </a:solidFill>
                <a:cs typeface="Lucida Sans Unicode"/>
              </a:rPr>
              <a:t>eder</a:t>
            </a:r>
            <a:r>
              <a:rPr lang="nb-NO" sz="1400" spc="-63" dirty="0">
                <a:solidFill>
                  <a:srgbClr val="22373A"/>
                </a:solidFill>
                <a:cs typeface="Lucida Sans Unicode"/>
              </a:rPr>
              <a:t> </a:t>
            </a:r>
            <a:r>
              <a:rPr lang="nb-NO" sz="1400" spc="-10" dirty="0">
                <a:solidFill>
                  <a:srgbClr val="22373A"/>
                </a:solidFill>
                <a:cs typeface="Lucida Sans Unicode"/>
              </a:rPr>
              <a:t>til</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priori</a:t>
            </a:r>
            <a:r>
              <a:rPr lang="nb-NO" sz="1400" spc="-52" dirty="0">
                <a:solidFill>
                  <a:srgbClr val="22373A"/>
                </a:solidFill>
                <a:cs typeface="Lucida Sans Unicode"/>
              </a:rPr>
              <a:t>t</a:t>
            </a:r>
            <a:r>
              <a:rPr lang="nb-NO" sz="1400" spc="-32" dirty="0">
                <a:solidFill>
                  <a:srgbClr val="22373A"/>
                </a:solidFill>
                <a:cs typeface="Lucida Sans Unicode"/>
              </a:rPr>
              <a:t>e</a:t>
            </a:r>
            <a:r>
              <a:rPr lang="nb-NO" sz="1400" spc="-4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oppg</a:t>
            </a:r>
            <a:r>
              <a:rPr lang="nb-NO" sz="1400" spc="-63" dirty="0">
                <a:solidFill>
                  <a:srgbClr val="22373A"/>
                </a:solidFill>
                <a:cs typeface="Lucida Sans Unicode"/>
              </a:rPr>
              <a:t>a</a:t>
            </a:r>
            <a:r>
              <a:rPr lang="nb-NO" sz="1400" spc="-42" dirty="0">
                <a:solidFill>
                  <a:srgbClr val="22373A"/>
                </a:solidFill>
                <a:cs typeface="Lucida Sans Unicode"/>
              </a:rPr>
              <a:t>v</a:t>
            </a:r>
            <a:r>
              <a:rPr lang="nb-NO" sz="1400" spc="-32" dirty="0">
                <a:solidFill>
                  <a:srgbClr val="22373A"/>
                </a:solidFill>
                <a:cs typeface="Lucida Sans Unicode"/>
              </a:rPr>
              <a:t>e</a:t>
            </a:r>
            <a:r>
              <a:rPr lang="nb-NO" sz="1400" spc="-52" dirty="0">
                <a:solidFill>
                  <a:srgbClr val="22373A"/>
                </a:solidFill>
                <a:cs typeface="Lucida Sans Unicode"/>
              </a:rPr>
              <a:t>r</a:t>
            </a:r>
            <a:r>
              <a:rPr lang="nb-NO" sz="1400" spc="32" dirty="0">
                <a:solidFill>
                  <a:srgbClr val="22373A"/>
                </a:solidFill>
                <a:cs typeface="Lucida Sans Unicode"/>
              </a:rPr>
              <a:t>?</a:t>
            </a:r>
            <a:endParaRPr lang="nb-NO" sz="1400" spc="-42" dirty="0">
              <a:solidFill>
                <a:srgbClr val="EB811B"/>
              </a:solidFill>
              <a:cs typeface="Lucida Sans Unicode"/>
            </a:endParaRPr>
          </a:p>
        </p:txBody>
      </p:sp>
      <p:sp>
        <p:nvSpPr>
          <p:cNvPr id="4" name="object 3">
            <a:extLst>
              <a:ext uri="{FF2B5EF4-FFF2-40B4-BE49-F238E27FC236}">
                <a16:creationId xmlns:a16="http://schemas.microsoft.com/office/drawing/2014/main" id="{B6646875-EACF-2B22-D5F7-51D619F1E3BA}"/>
              </a:ext>
            </a:extLst>
          </p:cNvPr>
          <p:cNvSpPr txBox="1"/>
          <p:nvPr/>
        </p:nvSpPr>
        <p:spPr>
          <a:xfrm>
            <a:off x="262748" y="2735241"/>
            <a:ext cx="3457575" cy="1358688"/>
          </a:xfrm>
          <a:prstGeom prst="rect">
            <a:avLst/>
          </a:prstGeom>
        </p:spPr>
        <p:txBody>
          <a:bodyPr vert="horz" wrap="square" lIns="0" tIns="25446" rIns="0" bIns="0" rtlCol="0">
            <a:spAutoFit/>
          </a:bodyPr>
          <a:lstStyle/>
          <a:p>
            <a:pPr marL="26788">
              <a:spcBef>
                <a:spcPts val="1021"/>
              </a:spcBef>
            </a:pPr>
            <a:r>
              <a:rPr lang="nb-NO" sz="1400" b="1" spc="-42" dirty="0">
                <a:solidFill>
                  <a:srgbClr val="263A76"/>
                </a:solidFill>
                <a:cs typeface="Lucida Sans Unicode"/>
              </a:rPr>
              <a:t>R</a:t>
            </a:r>
            <a:r>
              <a:rPr lang="nb-NO" sz="1400" b="1" spc="-32" dirty="0">
                <a:solidFill>
                  <a:srgbClr val="263A76"/>
                </a:solidFill>
                <a:cs typeface="Lucida Sans Unicode"/>
              </a:rPr>
              <a:t>ettfe</a:t>
            </a:r>
            <a:r>
              <a:rPr lang="nb-NO" sz="1400" b="1" spc="-42" dirty="0">
                <a:solidFill>
                  <a:srgbClr val="263A76"/>
                </a:solidFill>
                <a:cs typeface="Lucida Sans Unicode"/>
              </a:rPr>
              <a:t>r</a:t>
            </a:r>
            <a:r>
              <a:rPr lang="nb-NO" sz="1400" b="1" spc="-63" dirty="0">
                <a:solidFill>
                  <a:srgbClr val="263A76"/>
                </a:solidFill>
                <a:cs typeface="Lucida Sans Unicode"/>
              </a:rPr>
              <a:t>dig </a:t>
            </a:r>
            <a:r>
              <a:rPr lang="nb-NO" sz="1400" b="1" spc="-10" dirty="0">
                <a:solidFill>
                  <a:srgbClr val="263A76"/>
                </a:solidFill>
                <a:cs typeface="Lucida Sans Unicode"/>
              </a:rPr>
              <a:t>l</a:t>
            </a:r>
            <a:r>
              <a:rPr lang="nb-NO" sz="1400" b="1" spc="-32" dirty="0">
                <a:solidFill>
                  <a:srgbClr val="263A76"/>
                </a:solidFill>
                <a:cs typeface="Lucida Sans Unicode"/>
              </a:rPr>
              <a:t>edelse</a:t>
            </a:r>
            <a:r>
              <a:rPr lang="nb-NO" sz="1400" b="1" spc="-63" dirty="0">
                <a:solidFill>
                  <a:srgbClr val="263A76"/>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42" dirty="0">
                <a:solidFill>
                  <a:srgbClr val="22373A"/>
                </a:solidFill>
                <a:cs typeface="Lucida Sans Unicode"/>
              </a:rPr>
              <a:t>ene:</a:t>
            </a:r>
            <a:endParaRPr lang="nb-NO" sz="1400" dirty="0">
              <a:cs typeface="Lucida Sans Unicode"/>
            </a:endParaRPr>
          </a:p>
          <a:p>
            <a:pPr marL="178139" marR="353598" indent="-150012">
              <a:lnSpc>
                <a:spcPct val="114599"/>
              </a:lnSpc>
              <a:spcBef>
                <a:spcPts val="1096"/>
              </a:spcBef>
              <a:buChar char="•"/>
              <a:tabLst>
                <a:tab pos="179477" algn="l"/>
              </a:tabLst>
            </a:pPr>
            <a:r>
              <a:rPr lang="nb-NO" sz="1400" spc="-42" dirty="0">
                <a:solidFill>
                  <a:srgbClr val="22373A"/>
                </a:solidFill>
                <a:cs typeface="Lucida Sans Unicode"/>
              </a:rPr>
              <a:t>Fordeler din </a:t>
            </a:r>
            <a:r>
              <a:rPr lang="nb-NO" sz="1400" spc="-42">
                <a:solidFill>
                  <a:srgbClr val="22373A"/>
                </a:solidFill>
                <a:cs typeface="Lucida Sans Unicode"/>
              </a:rPr>
              <a:t>nærmeste leder </a:t>
            </a:r>
            <a:r>
              <a:rPr lang="nb-NO" sz="1400" spc="-42" dirty="0">
                <a:solidFill>
                  <a:srgbClr val="22373A"/>
                </a:solidFill>
                <a:cs typeface="Lucida Sans Unicode"/>
              </a:rPr>
              <a:t>arbeidsoppgaver </a:t>
            </a:r>
            <a:r>
              <a:rPr lang="nb-NO" sz="1400" spc="-316" dirty="0">
                <a:solidFill>
                  <a:srgbClr val="22373A"/>
                </a:solidFill>
                <a:cs typeface="Lucida Sans Unicode"/>
              </a:rPr>
              <a:t> </a:t>
            </a:r>
            <a:r>
              <a:rPr lang="nb-NO" sz="1400" spc="-52" dirty="0">
                <a:solidFill>
                  <a:srgbClr val="22373A"/>
                </a:solidFill>
                <a:cs typeface="Lucida Sans Unicode"/>
              </a:rPr>
              <a:t>r</a:t>
            </a:r>
            <a:r>
              <a:rPr lang="nb-NO" sz="1400" spc="-32" dirty="0">
                <a:solidFill>
                  <a:srgbClr val="22373A"/>
                </a:solidFill>
                <a:cs typeface="Lucida Sans Unicode"/>
              </a:rPr>
              <a:t>ettfe</a:t>
            </a:r>
            <a:r>
              <a:rPr lang="nb-NO" sz="1400" spc="-42" dirty="0">
                <a:solidFill>
                  <a:srgbClr val="22373A"/>
                </a:solidFill>
                <a:cs typeface="Lucida Sans Unicode"/>
              </a:rPr>
              <a:t>r</a:t>
            </a:r>
            <a:r>
              <a:rPr lang="nb-NO" sz="1400" spc="-63" dirty="0">
                <a:solidFill>
                  <a:srgbClr val="22373A"/>
                </a:solidFill>
                <a:cs typeface="Lucida Sans Unicode"/>
              </a:rPr>
              <a:t>dig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52" dirty="0">
                <a:solidFill>
                  <a:srgbClr val="22373A"/>
                </a:solidFill>
                <a:cs typeface="Lucida Sans Unicode"/>
              </a:rPr>
              <a:t>u</a:t>
            </a:r>
            <a:r>
              <a:rPr lang="nb-NO" sz="1400" spc="-63" dirty="0">
                <a:solidFill>
                  <a:srgbClr val="22373A"/>
                </a:solidFill>
                <a:cs typeface="Lucida Sans Unicode"/>
              </a:rPr>
              <a:t>p</a:t>
            </a:r>
            <a:r>
              <a:rPr lang="nb-NO" sz="1400" spc="-42" dirty="0">
                <a:solidFill>
                  <a:srgbClr val="22373A"/>
                </a:solidFill>
                <a:cs typeface="Lucida Sans Unicode"/>
              </a:rPr>
              <a:t>artis</a:t>
            </a:r>
            <a:r>
              <a:rPr lang="nb-NO" sz="1400" spc="-84" dirty="0">
                <a:solidFill>
                  <a:srgbClr val="22373A"/>
                </a:solidFill>
                <a:cs typeface="Lucida Sans Unicode"/>
              </a:rPr>
              <a:t>k</a:t>
            </a:r>
            <a:r>
              <a:rPr lang="nb-NO" sz="1400" spc="32" dirty="0">
                <a:solidFill>
                  <a:srgbClr val="22373A"/>
                </a:solidFill>
                <a:cs typeface="Lucida Sans Unicode"/>
              </a:rPr>
              <a:t>?</a:t>
            </a:r>
            <a:endParaRPr lang="nb-NO" sz="1400" dirty="0">
              <a:cs typeface="Lucida Sans Unicode"/>
            </a:endParaRPr>
          </a:p>
          <a:p>
            <a:pPr marL="178139" marR="10715" indent="-150012">
              <a:lnSpc>
                <a:spcPct val="114599"/>
              </a:lnSpc>
              <a:buChar char="•"/>
              <a:tabLst>
                <a:tab pos="179477" algn="l"/>
              </a:tabLst>
            </a:pPr>
            <a:r>
              <a:rPr lang="nb-NO" sz="1400" spc="-21" dirty="0">
                <a:solidFill>
                  <a:srgbClr val="22373A"/>
                </a:solidFill>
                <a:cs typeface="Lucida Sans Unicode"/>
              </a:rPr>
              <a:t>Behandl</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52" dirty="0">
                <a:solidFill>
                  <a:srgbClr val="22373A"/>
                </a:solidFill>
                <a:cs typeface="Lucida Sans Unicode"/>
              </a:rPr>
              <a:t>d</a:t>
            </a:r>
            <a:r>
              <a:rPr lang="nb-NO" sz="1400" spc="-32" dirty="0">
                <a:solidFill>
                  <a:srgbClr val="22373A"/>
                </a:solidFill>
                <a:cs typeface="Lucida Sans Unicode"/>
              </a:rPr>
              <a:t>in</a:t>
            </a:r>
            <a:r>
              <a:rPr lang="nb-NO" sz="1400" spc="-63" dirty="0">
                <a:solidFill>
                  <a:srgbClr val="22373A"/>
                </a:solidFill>
                <a:cs typeface="Lucida Sans Unicode"/>
              </a:rPr>
              <a:t> </a:t>
            </a:r>
            <a:r>
              <a:rPr lang="nb-NO" sz="1400" spc="-42">
                <a:solidFill>
                  <a:srgbClr val="22373A"/>
                </a:solidFill>
                <a:cs typeface="Lucida Sans Unicode"/>
              </a:rPr>
              <a:t>nærmes</a:t>
            </a:r>
            <a:r>
              <a:rPr lang="nb-NO" sz="1400" spc="-52">
                <a:solidFill>
                  <a:srgbClr val="22373A"/>
                </a:solidFill>
                <a:cs typeface="Lucida Sans Unicode"/>
              </a:rPr>
              <a:t>t</a:t>
            </a:r>
            <a:r>
              <a:rPr lang="nb-NO" sz="1400" spc="-21">
                <a:solidFill>
                  <a:srgbClr val="22373A"/>
                </a:solidFill>
                <a:cs typeface="Lucida Sans Unicode"/>
              </a:rPr>
              <a:t>e</a:t>
            </a:r>
            <a:r>
              <a:rPr lang="nb-NO" sz="1400" spc="-63">
                <a:solidFill>
                  <a:srgbClr val="22373A"/>
                </a:solidFill>
                <a:cs typeface="Lucida Sans Unicode"/>
              </a:rPr>
              <a:t> </a:t>
            </a:r>
            <a:r>
              <a:rPr lang="nb-NO" sz="1400" spc="-42">
                <a:solidFill>
                  <a:srgbClr val="22373A"/>
                </a:solidFill>
                <a:cs typeface="Lucida Sans Unicode"/>
              </a:rPr>
              <a:t>leder</a:t>
            </a:r>
            <a:r>
              <a:rPr lang="nb-NO" sz="1400" spc="-63">
                <a:solidFill>
                  <a:srgbClr val="22373A"/>
                </a:solidFill>
                <a:cs typeface="Lucida Sans Unicode"/>
              </a:rPr>
              <a:t> </a:t>
            </a:r>
            <a:r>
              <a:rPr lang="nb-NO" sz="1400" spc="-32" dirty="0">
                <a:solidFill>
                  <a:srgbClr val="22373A"/>
                </a:solidFill>
                <a:cs typeface="Lucida Sans Unicode"/>
              </a:rPr>
              <a:t>de</a:t>
            </a:r>
            <a:r>
              <a:rPr lang="nb-NO" sz="1400" spc="-63" dirty="0">
                <a:solidFill>
                  <a:srgbClr val="22373A"/>
                </a:solidFill>
                <a:cs typeface="Lucida Sans Unicode"/>
              </a:rPr>
              <a:t> </a:t>
            </a:r>
            <a:r>
              <a:rPr lang="nb-NO" sz="1400" spc="-32" dirty="0">
                <a:solidFill>
                  <a:srgbClr val="22373A"/>
                </a:solidFill>
                <a:cs typeface="Lucida Sans Unicode"/>
              </a:rPr>
              <a:t>ansat</a:t>
            </a:r>
            <a:r>
              <a:rPr lang="nb-NO" sz="1400" spc="-42" dirty="0">
                <a:solidFill>
                  <a:srgbClr val="22373A"/>
                </a:solidFill>
                <a:cs typeface="Lucida Sans Unicode"/>
              </a:rPr>
              <a:t>t</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r</a:t>
            </a:r>
            <a:r>
              <a:rPr lang="nb-NO" sz="1400" spc="-32" dirty="0">
                <a:solidFill>
                  <a:srgbClr val="22373A"/>
                </a:solidFill>
                <a:cs typeface="Lucida Sans Unicode"/>
              </a:rPr>
              <a:t>ettfe</a:t>
            </a:r>
            <a:r>
              <a:rPr lang="nb-NO" sz="1400" spc="-42" dirty="0">
                <a:solidFill>
                  <a:srgbClr val="22373A"/>
                </a:solidFill>
                <a:cs typeface="Lucida Sans Unicode"/>
              </a:rPr>
              <a:t>r</a:t>
            </a:r>
            <a:r>
              <a:rPr lang="nb-NO" sz="1400" spc="-52" dirty="0">
                <a:solidFill>
                  <a:srgbClr val="22373A"/>
                </a:solidFill>
                <a:cs typeface="Lucida Sans Unicode"/>
              </a:rPr>
              <a:t>dig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52" dirty="0">
                <a:solidFill>
                  <a:srgbClr val="22373A"/>
                </a:solidFill>
                <a:cs typeface="Lucida Sans Unicode"/>
              </a:rPr>
              <a:t>u</a:t>
            </a:r>
            <a:r>
              <a:rPr lang="nb-NO" sz="1400" spc="-63" dirty="0">
                <a:solidFill>
                  <a:srgbClr val="22373A"/>
                </a:solidFill>
                <a:cs typeface="Lucida Sans Unicode"/>
              </a:rPr>
              <a:t>p</a:t>
            </a:r>
            <a:r>
              <a:rPr lang="nb-NO" sz="1400" spc="-42" dirty="0">
                <a:solidFill>
                  <a:srgbClr val="22373A"/>
                </a:solidFill>
                <a:cs typeface="Lucida Sans Unicode"/>
              </a:rPr>
              <a:t>artis</a:t>
            </a:r>
            <a:r>
              <a:rPr lang="nb-NO" sz="1400" spc="-84" dirty="0">
                <a:solidFill>
                  <a:srgbClr val="22373A"/>
                </a:solidFill>
                <a:cs typeface="Lucida Sans Unicode"/>
              </a:rPr>
              <a:t>k</a:t>
            </a:r>
            <a:r>
              <a:rPr lang="nb-NO" sz="1400" spc="32" dirty="0">
                <a:solidFill>
                  <a:srgbClr val="22373A"/>
                </a:solidFill>
                <a:cs typeface="Lucida Sans Unicode"/>
              </a:rPr>
              <a:t>?</a:t>
            </a:r>
          </a:p>
        </p:txBody>
      </p:sp>
      <p:sp>
        <p:nvSpPr>
          <p:cNvPr id="5" name="object 3">
            <a:extLst>
              <a:ext uri="{FF2B5EF4-FFF2-40B4-BE49-F238E27FC236}">
                <a16:creationId xmlns:a16="http://schemas.microsoft.com/office/drawing/2014/main" id="{5550A381-520E-151D-350F-E04473123286}"/>
              </a:ext>
            </a:extLst>
          </p:cNvPr>
          <p:cNvSpPr txBox="1"/>
          <p:nvPr/>
        </p:nvSpPr>
        <p:spPr>
          <a:xfrm>
            <a:off x="262748" y="4521071"/>
            <a:ext cx="3457575" cy="1002180"/>
          </a:xfrm>
          <a:prstGeom prst="rect">
            <a:avLst/>
          </a:prstGeom>
        </p:spPr>
        <p:txBody>
          <a:bodyPr vert="horz" wrap="square" lIns="0" tIns="25446" rIns="0" bIns="0" rtlCol="0">
            <a:spAutoFit/>
          </a:bodyPr>
          <a:lstStyle/>
          <a:p>
            <a:pPr marL="28127" marR="10715">
              <a:lnSpc>
                <a:spcPct val="114599"/>
              </a:lnSpc>
              <a:tabLst>
                <a:tab pos="179477" algn="l"/>
              </a:tabLst>
            </a:pPr>
            <a:r>
              <a:rPr lang="nb-NO" sz="1400" b="1" spc="-42" dirty="0">
                <a:solidFill>
                  <a:srgbClr val="263A76"/>
                </a:solidFill>
                <a:cs typeface="Lucida Sans Unicode"/>
              </a:rPr>
              <a:t>Fjernledelse</a:t>
            </a:r>
            <a:r>
              <a:rPr lang="nb-NO" sz="1400" spc="32" dirty="0">
                <a:solidFill>
                  <a:srgbClr val="22373A"/>
                </a:solidFill>
                <a:cs typeface="Lucida Sans Unicode"/>
              </a:rPr>
              <a:t> måles med spørsmålet:</a:t>
            </a:r>
          </a:p>
          <a:p>
            <a:pPr marL="178139" marR="10715" indent="-150012">
              <a:lnSpc>
                <a:spcPct val="114599"/>
              </a:lnSpc>
              <a:buChar char="•"/>
              <a:tabLst>
                <a:tab pos="179477" algn="l"/>
              </a:tabLst>
            </a:pPr>
            <a:r>
              <a:rPr lang="nb-NO" sz="1400" spc="-21" dirty="0">
                <a:solidFill>
                  <a:srgbClr val="22373A"/>
                </a:solidFill>
                <a:cs typeface="Lucida Sans Unicode"/>
              </a:rPr>
              <a:t>Har du i løpet av en typisk arbeidsuke ansikt-til-ansikt kontakt med din nærmeste leder?</a:t>
            </a:r>
          </a:p>
          <a:p>
            <a:pPr marL="28127" marR="10715">
              <a:lnSpc>
                <a:spcPct val="114599"/>
              </a:lnSpc>
              <a:tabLst>
                <a:tab pos="179477" algn="l"/>
              </a:tabLst>
            </a:pPr>
            <a:endParaRPr lang="nb-NO" sz="1400" spc="32" dirty="0">
              <a:solidFill>
                <a:srgbClr val="22373A"/>
              </a:solidFill>
              <a:cs typeface="Lucida Sans Unicode"/>
            </a:endParaRPr>
          </a:p>
        </p:txBody>
      </p:sp>
      <p:sp>
        <p:nvSpPr>
          <p:cNvPr id="6" name="TekstSylinder 5">
            <a:extLst>
              <a:ext uri="{FF2B5EF4-FFF2-40B4-BE49-F238E27FC236}">
                <a16:creationId xmlns:a16="http://schemas.microsoft.com/office/drawing/2014/main" id="{44DD462C-C2B4-A372-9834-DB89CAB3C22F}"/>
              </a:ext>
            </a:extLst>
          </p:cNvPr>
          <p:cNvSpPr txBox="1"/>
          <p:nvPr/>
        </p:nvSpPr>
        <p:spPr>
          <a:xfrm>
            <a:off x="3656694" y="1317287"/>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7" name="TekstSylinder 6">
            <a:extLst>
              <a:ext uri="{FF2B5EF4-FFF2-40B4-BE49-F238E27FC236}">
                <a16:creationId xmlns:a16="http://schemas.microsoft.com/office/drawing/2014/main" id="{F0E10EF3-B276-B8F4-D2BD-12F4671D7B44}"/>
              </a:ext>
            </a:extLst>
          </p:cNvPr>
          <p:cNvSpPr txBox="1"/>
          <p:nvPr/>
        </p:nvSpPr>
        <p:spPr>
          <a:xfrm>
            <a:off x="3682755" y="4556945"/>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8" name="TekstSylinder 7">
            <a:extLst>
              <a:ext uri="{FF2B5EF4-FFF2-40B4-BE49-F238E27FC236}">
                <a16:creationId xmlns:a16="http://schemas.microsoft.com/office/drawing/2014/main" id="{40492CA9-2FFD-291E-25D5-92D5B8095F68}"/>
              </a:ext>
            </a:extLst>
          </p:cNvPr>
          <p:cNvSpPr txBox="1"/>
          <p:nvPr/>
        </p:nvSpPr>
        <p:spPr>
          <a:xfrm>
            <a:off x="3656694" y="2960178"/>
            <a:ext cx="273420"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9" name="TekstSylinder 8">
            <a:extLst>
              <a:ext uri="{FF2B5EF4-FFF2-40B4-BE49-F238E27FC236}">
                <a16:creationId xmlns:a16="http://schemas.microsoft.com/office/drawing/2014/main" id="{F90CB189-0C6F-17C7-48C2-4BEF17BE8E48}"/>
              </a:ext>
            </a:extLst>
          </p:cNvPr>
          <p:cNvSpPr txBox="1"/>
          <p:nvPr/>
        </p:nvSpPr>
        <p:spPr>
          <a:xfrm>
            <a:off x="10079029" y="1858314"/>
            <a:ext cx="2029422" cy="276999"/>
          </a:xfrm>
          <a:prstGeom prst="rect">
            <a:avLst/>
          </a:prstGeom>
          <a:noFill/>
        </p:spPr>
        <p:txBody>
          <a:bodyPr wrap="square" rtlCol="0">
            <a:spAutoFit/>
          </a:bodyPr>
          <a:lstStyle/>
          <a:p>
            <a:r>
              <a:rPr lang="en-US" sz="1200">
                <a:solidFill>
                  <a:schemeClr val="tx1">
                    <a:lumMod val="75000"/>
                    <a:lumOff val="25000"/>
                  </a:schemeClr>
                </a:solidFill>
              </a:rPr>
              <a:t>    3.60 - 3.91        54 - 68%     </a:t>
            </a:r>
            <a:endParaRPr lang="nb-NO" sz="1200">
              <a:solidFill>
                <a:schemeClr val="tx1">
                  <a:lumMod val="75000"/>
                  <a:lumOff val="25000"/>
                </a:schemeClr>
              </a:solidFill>
            </a:endParaRPr>
          </a:p>
        </p:txBody>
      </p:sp>
      <p:sp>
        <p:nvSpPr>
          <p:cNvPr id="11" name="TekstSylinder 10">
            <a:extLst>
              <a:ext uri="{FF2B5EF4-FFF2-40B4-BE49-F238E27FC236}">
                <a16:creationId xmlns:a16="http://schemas.microsoft.com/office/drawing/2014/main" id="{7E28FF18-6D20-3915-B4F5-F5ACF61F1CE2}"/>
              </a:ext>
            </a:extLst>
          </p:cNvPr>
          <p:cNvSpPr txBox="1"/>
          <p:nvPr/>
        </p:nvSpPr>
        <p:spPr>
          <a:xfrm>
            <a:off x="10079029" y="1403660"/>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13" name="Rett linje 12">
            <a:extLst>
              <a:ext uri="{FF2B5EF4-FFF2-40B4-BE49-F238E27FC236}">
                <a16:creationId xmlns:a16="http://schemas.microsoft.com/office/drawing/2014/main" id="{002C6FD7-11E2-6B98-E1C9-0CA5F139D5B4}"/>
              </a:ext>
            </a:extLst>
          </p:cNvPr>
          <p:cNvCxnSpPr/>
          <p:nvPr/>
        </p:nvCxnSpPr>
        <p:spPr>
          <a:xfrm>
            <a:off x="10527912" y="1665270"/>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9" name="TekstSylinder 18">
            <a:extLst>
              <a:ext uri="{FF2B5EF4-FFF2-40B4-BE49-F238E27FC236}">
                <a16:creationId xmlns:a16="http://schemas.microsoft.com/office/drawing/2014/main" id="{95175135-6B6F-96FE-3137-A27F0CC3C4B1}"/>
              </a:ext>
            </a:extLst>
          </p:cNvPr>
          <p:cNvSpPr txBox="1"/>
          <p:nvPr/>
        </p:nvSpPr>
        <p:spPr>
          <a:xfrm>
            <a:off x="10079029" y="3468846"/>
            <a:ext cx="2029422" cy="276999"/>
          </a:xfrm>
          <a:prstGeom prst="rect">
            <a:avLst/>
          </a:prstGeom>
          <a:noFill/>
        </p:spPr>
        <p:txBody>
          <a:bodyPr wrap="square" rtlCol="0">
            <a:spAutoFit/>
          </a:bodyPr>
          <a:lstStyle/>
          <a:p>
            <a:r>
              <a:rPr lang="en-US" sz="1200">
                <a:solidFill>
                  <a:schemeClr val="tx1">
                    <a:lumMod val="75000"/>
                    <a:lumOff val="25000"/>
                  </a:schemeClr>
                </a:solidFill>
              </a:rPr>
              <a:t>    4.16 - 4.40         80 - 89%     </a:t>
            </a:r>
            <a:endParaRPr lang="nb-NO" sz="1200">
              <a:solidFill>
                <a:schemeClr val="tx1">
                  <a:lumMod val="75000"/>
                  <a:lumOff val="25000"/>
                </a:schemeClr>
              </a:solidFill>
            </a:endParaRPr>
          </a:p>
        </p:txBody>
      </p:sp>
      <p:sp>
        <p:nvSpPr>
          <p:cNvPr id="20" name="TekstSylinder 19">
            <a:extLst>
              <a:ext uri="{FF2B5EF4-FFF2-40B4-BE49-F238E27FC236}">
                <a16:creationId xmlns:a16="http://schemas.microsoft.com/office/drawing/2014/main" id="{A7C41461-B054-B1FC-C39D-295357514652}"/>
              </a:ext>
            </a:extLst>
          </p:cNvPr>
          <p:cNvSpPr txBox="1"/>
          <p:nvPr/>
        </p:nvSpPr>
        <p:spPr>
          <a:xfrm>
            <a:off x="10079029" y="3014192"/>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1" name="Rett linje 20">
            <a:extLst>
              <a:ext uri="{FF2B5EF4-FFF2-40B4-BE49-F238E27FC236}">
                <a16:creationId xmlns:a16="http://schemas.microsoft.com/office/drawing/2014/main" id="{63C76E83-1B7A-8655-BBB4-B87DA63ED75E}"/>
              </a:ext>
            </a:extLst>
          </p:cNvPr>
          <p:cNvCxnSpPr/>
          <p:nvPr/>
        </p:nvCxnSpPr>
        <p:spPr>
          <a:xfrm>
            <a:off x="10527912" y="3275802"/>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2" name="TekstSylinder 21">
            <a:extLst>
              <a:ext uri="{FF2B5EF4-FFF2-40B4-BE49-F238E27FC236}">
                <a16:creationId xmlns:a16="http://schemas.microsoft.com/office/drawing/2014/main" id="{0AFA358F-8D0B-B5B1-E098-EE89E6137DA7}"/>
              </a:ext>
            </a:extLst>
          </p:cNvPr>
          <p:cNvSpPr txBox="1"/>
          <p:nvPr/>
        </p:nvSpPr>
        <p:spPr>
          <a:xfrm>
            <a:off x="10093494" y="5109017"/>
            <a:ext cx="2029422" cy="276999"/>
          </a:xfrm>
          <a:prstGeom prst="rect">
            <a:avLst/>
          </a:prstGeom>
          <a:noFill/>
        </p:spPr>
        <p:txBody>
          <a:bodyPr wrap="square" rtlCol="0">
            <a:spAutoFit/>
          </a:bodyPr>
          <a:lstStyle/>
          <a:p>
            <a:r>
              <a:rPr lang="en-US" sz="1200">
                <a:solidFill>
                  <a:schemeClr val="tx1">
                    <a:lumMod val="75000"/>
                    <a:lumOff val="25000"/>
                  </a:schemeClr>
                </a:solidFill>
              </a:rPr>
              <a:t>    3.76 - 4.35        63 - 83%     </a:t>
            </a:r>
            <a:endParaRPr lang="nb-NO" sz="1200">
              <a:solidFill>
                <a:schemeClr val="tx1">
                  <a:lumMod val="75000"/>
                  <a:lumOff val="25000"/>
                </a:schemeClr>
              </a:solidFill>
            </a:endParaRPr>
          </a:p>
        </p:txBody>
      </p:sp>
      <p:sp>
        <p:nvSpPr>
          <p:cNvPr id="23" name="TekstSylinder 22">
            <a:extLst>
              <a:ext uri="{FF2B5EF4-FFF2-40B4-BE49-F238E27FC236}">
                <a16:creationId xmlns:a16="http://schemas.microsoft.com/office/drawing/2014/main" id="{380DA19B-2F7F-539C-183C-C3BBCC122A73}"/>
              </a:ext>
            </a:extLst>
          </p:cNvPr>
          <p:cNvSpPr txBox="1"/>
          <p:nvPr/>
        </p:nvSpPr>
        <p:spPr>
          <a:xfrm>
            <a:off x="10093494" y="4654363"/>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4" name="Rett linje 23">
            <a:extLst>
              <a:ext uri="{FF2B5EF4-FFF2-40B4-BE49-F238E27FC236}">
                <a16:creationId xmlns:a16="http://schemas.microsoft.com/office/drawing/2014/main" id="{952B88B4-48C9-4053-E09C-B373AEF1060D}"/>
              </a:ext>
            </a:extLst>
          </p:cNvPr>
          <p:cNvCxnSpPr/>
          <p:nvPr/>
        </p:nvCxnSpPr>
        <p:spPr>
          <a:xfrm>
            <a:off x="10542377" y="4915973"/>
            <a:ext cx="1076325" cy="0"/>
          </a:xfrm>
          <a:prstGeom prst="line">
            <a:avLst/>
          </a:prstGeom>
          <a:ln/>
        </p:spPr>
        <p:style>
          <a:lnRef idx="1">
            <a:schemeClr val="accent3"/>
          </a:lnRef>
          <a:fillRef idx="0">
            <a:schemeClr val="accent3"/>
          </a:fillRef>
          <a:effectRef idx="0">
            <a:schemeClr val="accent3"/>
          </a:effectRef>
          <a:fontRef idx="minor">
            <a:schemeClr val="tx1"/>
          </a:fontRef>
        </p:style>
      </p:cxn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77BA6-BC22-4ED0-872C-BC54B05D8C93}"/>
              </a:ext>
            </a:extLst>
          </p:cNvPr>
          <p:cNvSpPr>
            <a:spLocks noGrp="1"/>
          </p:cNvSpPr>
          <p:nvPr>
            <p:ph type="title"/>
          </p:nvPr>
        </p:nvSpPr>
        <p:spPr>
          <a:xfrm>
            <a:off x="764536" y="227460"/>
            <a:ext cx="10488216" cy="581319"/>
          </a:xfrm>
        </p:spPr>
        <p:txBody>
          <a:bodyPr vert="horz" lIns="0" tIns="45720" rIns="91440" bIns="45720" rtlCol="0" anchor="ctr">
            <a:noAutofit/>
          </a:bodyPr>
          <a:lstStyle/>
          <a:p>
            <a:r>
              <a:rPr lang="nb-NO" b="1"/>
              <a:t>Selvledelse</a:t>
            </a:r>
            <a:endParaRPr lang="nb-NO" b="1" dirty="0"/>
          </a:p>
        </p:txBody>
      </p:sp>
      <p:graphicFrame>
        <p:nvGraphicFramePr>
          <p:cNvPr id="12"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44A5CE70-2C26-4DFC-F0C8-744629D6FE67}"/>
              </a:ext>
            </a:extLst>
          </p:cNvPr>
          <p:cNvGraphicFramePr/>
          <p:nvPr>
            <p:extLst>
              <p:ext uri="{D42A27DB-BD31-4B8C-83A1-F6EECF244321}">
                <p14:modId xmlns:p14="http://schemas.microsoft.com/office/powerpoint/2010/main" val="1881583359"/>
              </p:ext>
            </p:extLst>
          </p:nvPr>
        </p:nvGraphicFramePr>
        <p:xfrm>
          <a:off x="3491207" y="2834332"/>
          <a:ext cx="6527885" cy="14874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a:extLst>
              <a:ext uri="{FF2B5EF4-FFF2-40B4-BE49-F238E27FC236}">
                <a16:creationId xmlns:a16="http://schemas.microsoft.com/office/drawing/2014/main" id="{52385A3D-9ED0-E2E8-BA3E-292B8AC1F9D8}"/>
              </a:ext>
            </a:extLst>
          </p:cNvPr>
          <p:cNvSpPr txBox="1"/>
          <p:nvPr/>
        </p:nvSpPr>
        <p:spPr>
          <a:xfrm>
            <a:off x="3491207" y="2924422"/>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3" name="object 3">
            <a:extLst>
              <a:ext uri="{FF2B5EF4-FFF2-40B4-BE49-F238E27FC236}">
                <a16:creationId xmlns:a16="http://schemas.microsoft.com/office/drawing/2014/main" id="{570679F6-F846-255C-9DE0-00140CBD4AAD}"/>
              </a:ext>
            </a:extLst>
          </p:cNvPr>
          <p:cNvSpPr txBox="1"/>
          <p:nvPr/>
        </p:nvSpPr>
        <p:spPr>
          <a:xfrm>
            <a:off x="257107" y="1895199"/>
            <a:ext cx="2896726" cy="2590820"/>
          </a:xfrm>
          <a:prstGeom prst="rect">
            <a:avLst/>
          </a:prstGeom>
        </p:spPr>
        <p:txBody>
          <a:bodyPr vert="horz" wrap="square" lIns="0" tIns="25446" rIns="0" bIns="0" rtlCol="0">
            <a:spAutoFit/>
          </a:bodyPr>
          <a:lstStyle/>
          <a:p>
            <a:pPr marL="26788">
              <a:spcBef>
                <a:spcPts val="201"/>
              </a:spcBef>
            </a:pPr>
            <a:r>
              <a:rPr lang="nb-NO" sz="1400" b="1" spc="-10" dirty="0">
                <a:solidFill>
                  <a:srgbClr val="263A76"/>
                </a:solidFill>
                <a:cs typeface="Lucida Sans Unicode"/>
              </a:rPr>
              <a:t>Se</a:t>
            </a:r>
            <a:r>
              <a:rPr lang="nb-NO" sz="1400" b="1" spc="-21" dirty="0">
                <a:solidFill>
                  <a:srgbClr val="263A76"/>
                </a:solidFill>
                <a:cs typeface="Lucida Sans Unicode"/>
              </a:rPr>
              <a:t>lvl</a:t>
            </a:r>
            <a:r>
              <a:rPr lang="nb-NO" sz="1400" b="1" spc="-32" dirty="0">
                <a:solidFill>
                  <a:srgbClr val="263A76"/>
                </a:solidFill>
                <a:cs typeface="Lucida Sans Unicode"/>
              </a:rPr>
              <a:t>edelse</a:t>
            </a:r>
            <a:r>
              <a:rPr lang="nb-NO" sz="1400" spc="-63" dirty="0">
                <a:solidFill>
                  <a:srgbClr val="EB811B"/>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a:solidFill>
                  <a:srgbClr val="22373A"/>
                </a:solidFill>
                <a:cs typeface="Lucida Sans Unicode"/>
              </a:rPr>
              <a:t>spør</a:t>
            </a:r>
            <a:r>
              <a:rPr lang="nb-NO" sz="1400" spc="-63">
                <a:solidFill>
                  <a:srgbClr val="22373A"/>
                </a:solidFill>
                <a:cs typeface="Lucida Sans Unicode"/>
              </a:rPr>
              <a:t>små</a:t>
            </a:r>
            <a:r>
              <a:rPr lang="nb-NO" sz="1400" spc="-10">
                <a:solidFill>
                  <a:srgbClr val="22373A"/>
                </a:solidFill>
                <a:cs typeface="Lucida Sans Unicode"/>
              </a:rPr>
              <a:t>l</a:t>
            </a:r>
            <a:r>
              <a:rPr lang="nb-NO" sz="1400" spc="-42">
                <a:solidFill>
                  <a:srgbClr val="22373A"/>
                </a:solidFill>
                <a:cs typeface="Lucida Sans Unicode"/>
              </a:rPr>
              <a:t>ene:</a:t>
            </a:r>
          </a:p>
          <a:p>
            <a:pPr marL="26788">
              <a:spcBef>
                <a:spcPts val="201"/>
              </a:spcBef>
            </a:pPr>
            <a:endParaRPr lang="nb-NO" sz="1400" dirty="0">
              <a:cs typeface="Lucida Sans Unicode"/>
            </a:endParaRPr>
          </a:p>
          <a:p>
            <a:pPr marL="178139" marR="282610" indent="-150012">
              <a:lnSpc>
                <a:spcPct val="114599"/>
              </a:lnSpc>
              <a:spcBef>
                <a:spcPts val="1096"/>
              </a:spcBef>
              <a:buChar char="•"/>
              <a:tabLst>
                <a:tab pos="179477" algn="l"/>
              </a:tabLst>
            </a:pPr>
            <a:r>
              <a:rPr lang="nb-NO" sz="1400" dirty="0">
                <a:solidFill>
                  <a:srgbClr val="22373A"/>
                </a:solidFill>
                <a:cs typeface="Lucida Sans Unicode"/>
              </a:rPr>
              <a:t>I</a:t>
            </a:r>
            <a:r>
              <a:rPr lang="nb-NO" sz="1400" spc="-63" dirty="0">
                <a:solidFill>
                  <a:srgbClr val="22373A"/>
                </a:solidFill>
                <a:cs typeface="Lucida Sans Unicode"/>
              </a:rPr>
              <a:t> h</a:t>
            </a:r>
            <a:r>
              <a:rPr lang="nb-NO" sz="1400" spc="-32" dirty="0">
                <a:solidFill>
                  <a:srgbClr val="22373A"/>
                </a:solidFill>
                <a:cs typeface="Lucida Sans Unicode"/>
              </a:rPr>
              <a:t>vil</a:t>
            </a:r>
            <a:r>
              <a:rPr lang="nb-NO" sz="1400" spc="-52" dirty="0">
                <a:solidFill>
                  <a:srgbClr val="22373A"/>
                </a:solidFill>
                <a:cs typeface="Lucida Sans Unicode"/>
              </a:rPr>
              <a:t>k</a:t>
            </a:r>
            <a:r>
              <a:rPr lang="nb-NO" sz="1400" spc="-32" dirty="0">
                <a:solidFill>
                  <a:srgbClr val="22373A"/>
                </a:solidFill>
                <a:cs typeface="Lucida Sans Unicode"/>
              </a:rPr>
              <a:t>en</a:t>
            </a:r>
            <a:r>
              <a:rPr lang="nb-NO" sz="1400" spc="-63" dirty="0">
                <a:solidFill>
                  <a:srgbClr val="22373A"/>
                </a:solidFill>
                <a:cs typeface="Lucida Sans Unicode"/>
              </a:rPr>
              <a:t> </a:t>
            </a:r>
            <a:r>
              <a:rPr lang="nb-NO" sz="1400" spc="-95" dirty="0">
                <a:solidFill>
                  <a:srgbClr val="22373A"/>
                </a:solidFill>
                <a:cs typeface="Lucida Sans Unicode"/>
              </a:rPr>
              <a:t>g</a:t>
            </a:r>
            <a:r>
              <a:rPr lang="nb-NO" sz="1400" spc="-84" dirty="0">
                <a:solidFill>
                  <a:srgbClr val="22373A"/>
                </a:solidFill>
                <a:cs typeface="Lucida Sans Unicode"/>
              </a:rPr>
              <a:t>r</a:t>
            </a:r>
            <a:r>
              <a:rPr lang="nb-NO" sz="1400" spc="-32" dirty="0">
                <a:solidFill>
                  <a:srgbClr val="22373A"/>
                </a:solidFill>
                <a:cs typeface="Lucida Sans Unicode"/>
              </a:rPr>
              <a:t>ad</a:t>
            </a:r>
            <a:r>
              <a:rPr lang="nb-NO" sz="1400" spc="-63" dirty="0">
                <a:solidFill>
                  <a:srgbClr val="22373A"/>
                </a:solidFill>
                <a:cs typeface="Lucida Sans Unicode"/>
              </a:rPr>
              <a:t> </a:t>
            </a:r>
            <a:r>
              <a:rPr lang="nb-NO" sz="1400" spc="-52" dirty="0">
                <a:solidFill>
                  <a:srgbClr val="22373A"/>
                </a:solidFill>
                <a:cs typeface="Lucida Sans Unicode"/>
              </a:rPr>
              <a:t>sam</a:t>
            </a:r>
            <a:r>
              <a:rPr lang="nb-NO" sz="1400" spc="-32" dirty="0">
                <a:solidFill>
                  <a:srgbClr val="22373A"/>
                </a:solidFill>
                <a:cs typeface="Lucida Sans Unicode"/>
              </a:rPr>
              <a:t>ler</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42" dirty="0">
                <a:solidFill>
                  <a:srgbClr val="22373A"/>
                </a:solidFill>
                <a:cs typeface="Lucida Sans Unicode"/>
              </a:rPr>
              <a:t>informasjon</a:t>
            </a:r>
            <a:r>
              <a:rPr lang="nb-NO" sz="1400" spc="-63" dirty="0">
                <a:solidFill>
                  <a:srgbClr val="22373A"/>
                </a:solidFill>
                <a:cs typeface="Lucida Sans Unicode"/>
              </a:rPr>
              <a:t> om </a:t>
            </a:r>
            <a:r>
              <a:rPr lang="nb-NO" sz="1400" spc="-42" dirty="0">
                <a:solidFill>
                  <a:srgbClr val="22373A"/>
                </a:solidFill>
                <a:cs typeface="Lucida Sans Unicode"/>
              </a:rPr>
              <a:t>egne  </a:t>
            </a:r>
            <a:r>
              <a:rPr lang="nb-NO" sz="1400" spc="-52" dirty="0">
                <a:solidFill>
                  <a:srgbClr val="22373A"/>
                </a:solidFill>
                <a:cs typeface="Lucida Sans Unicode"/>
              </a:rPr>
              <a:t>pr</a:t>
            </a:r>
            <a:r>
              <a:rPr lang="nb-NO" sz="1400" spc="-32" dirty="0">
                <a:solidFill>
                  <a:srgbClr val="22373A"/>
                </a:solidFill>
                <a:cs typeface="Lucida Sans Unicode"/>
              </a:rPr>
              <a:t>estasjoner</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21" dirty="0">
                <a:solidFill>
                  <a:srgbClr val="22373A"/>
                </a:solidFill>
                <a:cs typeface="Lucida Sans Unicode"/>
              </a:rPr>
              <a:t>bli</a:t>
            </a:r>
            <a:r>
              <a:rPr lang="nb-NO" sz="1400" spc="-63" dirty="0">
                <a:solidFill>
                  <a:srgbClr val="22373A"/>
                </a:solidFill>
                <a:cs typeface="Lucida Sans Unicode"/>
              </a:rPr>
              <a:t> </a:t>
            </a:r>
            <a:r>
              <a:rPr lang="nb-NO" sz="1400" spc="-42" dirty="0">
                <a:solidFill>
                  <a:srgbClr val="22373A"/>
                </a:solidFill>
                <a:cs typeface="Lucida Sans Unicode"/>
              </a:rPr>
              <a:t>bed</a:t>
            </a:r>
            <a:r>
              <a:rPr lang="nb-NO" sz="1400" spc="-52" dirty="0">
                <a:solidFill>
                  <a:srgbClr val="22373A"/>
                </a:solidFill>
                <a:cs typeface="Lucida Sans Unicode"/>
              </a:rPr>
              <a:t>r</a:t>
            </a:r>
            <a:r>
              <a:rPr lang="nb-NO" sz="1400" spc="-63" dirty="0">
                <a:solidFill>
                  <a:srgbClr val="22373A"/>
                </a:solidFill>
                <a:cs typeface="Lucida Sans Unicode"/>
              </a:rPr>
              <a:t>e</a:t>
            </a:r>
            <a:r>
              <a:rPr lang="nb-NO" sz="1400" spc="32" dirty="0">
                <a:solidFill>
                  <a:srgbClr val="22373A"/>
                </a:solidFill>
                <a:cs typeface="Lucida Sans Unicode"/>
              </a:rPr>
              <a:t>?</a:t>
            </a:r>
            <a:endParaRPr lang="nb-NO" sz="1400" dirty="0">
              <a:cs typeface="Lucida Sans Unicode"/>
            </a:endParaRPr>
          </a:p>
          <a:p>
            <a:pPr marL="178139" marR="478160" indent="-150012">
              <a:lnSpc>
                <a:spcPct val="114599"/>
              </a:lnSpc>
              <a:buChar char="•"/>
              <a:tabLst>
                <a:tab pos="179477" algn="l"/>
              </a:tabLst>
            </a:pPr>
            <a:r>
              <a:rPr lang="nb-NO" sz="1400" dirty="0">
                <a:solidFill>
                  <a:srgbClr val="22373A"/>
                </a:solidFill>
                <a:cs typeface="Lucida Sans Unicode"/>
              </a:rPr>
              <a:t>I</a:t>
            </a:r>
            <a:r>
              <a:rPr lang="nb-NO" sz="1400" spc="-63" dirty="0">
                <a:solidFill>
                  <a:srgbClr val="22373A"/>
                </a:solidFill>
                <a:cs typeface="Lucida Sans Unicode"/>
              </a:rPr>
              <a:t> h</a:t>
            </a:r>
            <a:r>
              <a:rPr lang="nb-NO" sz="1400" spc="-42" dirty="0">
                <a:solidFill>
                  <a:srgbClr val="22373A"/>
                </a:solidFill>
                <a:cs typeface="Lucida Sans Unicode"/>
              </a:rPr>
              <a:t>v</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42" dirty="0">
                <a:solidFill>
                  <a:srgbClr val="22373A"/>
                </a:solidFill>
                <a:cs typeface="Lucida Sans Unicode"/>
              </a:rPr>
              <a:t>s</a:t>
            </a:r>
            <a:r>
              <a:rPr lang="nb-NO" sz="1400" spc="-52" dirty="0">
                <a:solidFill>
                  <a:srgbClr val="22373A"/>
                </a:solidFill>
                <a:cs typeface="Lucida Sans Unicode"/>
              </a:rPr>
              <a:t>t</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95" dirty="0">
                <a:solidFill>
                  <a:srgbClr val="22373A"/>
                </a:solidFill>
                <a:cs typeface="Lucida Sans Unicode"/>
              </a:rPr>
              <a:t>g</a:t>
            </a:r>
            <a:r>
              <a:rPr lang="nb-NO" sz="1400" spc="-84" dirty="0">
                <a:solidFill>
                  <a:srgbClr val="22373A"/>
                </a:solidFill>
                <a:cs typeface="Lucida Sans Unicode"/>
              </a:rPr>
              <a:t>r</a:t>
            </a:r>
            <a:r>
              <a:rPr lang="nb-NO" sz="1400" spc="-32" dirty="0">
                <a:solidFill>
                  <a:srgbClr val="22373A"/>
                </a:solidFill>
                <a:cs typeface="Lucida Sans Unicode"/>
              </a:rPr>
              <a:t>ad</a:t>
            </a:r>
            <a:r>
              <a:rPr lang="nb-NO" sz="1400" spc="-63" dirty="0">
                <a:solidFill>
                  <a:srgbClr val="22373A"/>
                </a:solidFill>
                <a:cs typeface="Lucida Sans Unicode"/>
              </a:rPr>
              <a:t> </a:t>
            </a:r>
            <a:r>
              <a:rPr lang="nb-NO" sz="1400" spc="-52" dirty="0">
                <a:solidFill>
                  <a:srgbClr val="22373A"/>
                </a:solidFill>
                <a:cs typeface="Lucida Sans Unicode"/>
              </a:rPr>
              <a:t>s</a:t>
            </a:r>
            <a:r>
              <a:rPr lang="nb-NO" sz="1400" spc="-21" dirty="0">
                <a:solidFill>
                  <a:srgbClr val="22373A"/>
                </a:solidFill>
                <a:cs typeface="Lucida Sans Unicode"/>
              </a:rPr>
              <a:t>et</a:t>
            </a:r>
            <a:r>
              <a:rPr lang="nb-NO" sz="1400" spc="-42" dirty="0">
                <a:solidFill>
                  <a:srgbClr val="22373A"/>
                </a:solidFill>
                <a:cs typeface="Lucida Sans Unicode"/>
              </a:rPr>
              <a:t>t</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32" dirty="0">
                <a:solidFill>
                  <a:srgbClr val="22373A"/>
                </a:solidFill>
                <a:cs typeface="Lucida Sans Unicode"/>
              </a:rPr>
              <a:t>selv</a:t>
            </a:r>
            <a:r>
              <a:rPr lang="nb-NO" sz="1400" spc="-63" dirty="0">
                <a:solidFill>
                  <a:srgbClr val="22373A"/>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dirty="0">
                <a:solidFill>
                  <a:srgbClr val="22373A"/>
                </a:solidFill>
                <a:cs typeface="Lucida Sans Unicode"/>
              </a:rPr>
              <a:t>l</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42" dirty="0">
                <a:solidFill>
                  <a:srgbClr val="22373A"/>
                </a:solidFill>
                <a:cs typeface="Lucida Sans Unicode"/>
              </a:rPr>
              <a:t>egen  </a:t>
            </a:r>
            <a:r>
              <a:rPr lang="nb-NO" sz="1400" spc="-32" dirty="0">
                <a:solidFill>
                  <a:srgbClr val="22373A"/>
                </a:solidFill>
                <a:cs typeface="Lucida Sans Unicode"/>
              </a:rPr>
              <a:t>innsats?</a:t>
            </a:r>
            <a:endParaRPr lang="nb-NO" sz="1400" dirty="0">
              <a:cs typeface="Lucida Sans Unicode"/>
            </a:endParaRPr>
          </a:p>
          <a:p>
            <a:pPr marL="178139" marR="10715" indent="-150012">
              <a:lnSpc>
                <a:spcPct val="114599"/>
              </a:lnSpc>
              <a:buChar char="•"/>
              <a:tabLst>
                <a:tab pos="179477" algn="l"/>
              </a:tabLst>
            </a:pPr>
            <a:r>
              <a:rPr lang="nb-NO" sz="1400" dirty="0">
                <a:solidFill>
                  <a:srgbClr val="22373A"/>
                </a:solidFill>
                <a:cs typeface="Lucida Sans Unicode"/>
              </a:rPr>
              <a:t>I</a:t>
            </a:r>
            <a:r>
              <a:rPr lang="nb-NO" sz="1400" spc="-74" dirty="0">
                <a:solidFill>
                  <a:srgbClr val="22373A"/>
                </a:solidFill>
                <a:cs typeface="Lucida Sans Unicode"/>
              </a:rPr>
              <a:t> </a:t>
            </a:r>
            <a:r>
              <a:rPr lang="nb-NO" sz="1400" spc="-42" dirty="0">
                <a:solidFill>
                  <a:srgbClr val="22373A"/>
                </a:solidFill>
                <a:cs typeface="Lucida Sans Unicode"/>
              </a:rPr>
              <a:t>hvilken</a:t>
            </a:r>
            <a:r>
              <a:rPr lang="nb-NO" sz="1400" spc="-74" dirty="0">
                <a:solidFill>
                  <a:srgbClr val="22373A"/>
                </a:solidFill>
                <a:cs typeface="Lucida Sans Unicode"/>
              </a:rPr>
              <a:t> </a:t>
            </a:r>
            <a:r>
              <a:rPr lang="nb-NO" sz="1400" spc="-63" dirty="0">
                <a:solidFill>
                  <a:srgbClr val="22373A"/>
                </a:solidFill>
                <a:cs typeface="Lucida Sans Unicode"/>
              </a:rPr>
              <a:t>grad</a:t>
            </a:r>
            <a:r>
              <a:rPr lang="nb-NO" sz="1400" spc="-74" dirty="0">
                <a:solidFill>
                  <a:srgbClr val="22373A"/>
                </a:solidFill>
                <a:cs typeface="Lucida Sans Unicode"/>
              </a:rPr>
              <a:t> </a:t>
            </a:r>
            <a:r>
              <a:rPr lang="nb-NO" sz="1400" spc="-42" dirty="0">
                <a:solidFill>
                  <a:srgbClr val="22373A"/>
                </a:solidFill>
                <a:cs typeface="Lucida Sans Unicode"/>
              </a:rPr>
              <a:t>prøver</a:t>
            </a:r>
            <a:r>
              <a:rPr lang="nb-NO" sz="1400" spc="-74" dirty="0">
                <a:solidFill>
                  <a:srgbClr val="22373A"/>
                </a:solidFill>
                <a:cs typeface="Lucida Sans Unicode"/>
              </a:rPr>
              <a:t> </a:t>
            </a:r>
            <a:r>
              <a:rPr lang="nb-NO" sz="1400" spc="-52" dirty="0">
                <a:solidFill>
                  <a:srgbClr val="22373A"/>
                </a:solidFill>
                <a:cs typeface="Lucida Sans Unicode"/>
              </a:rPr>
              <a:t>du</a:t>
            </a:r>
            <a:r>
              <a:rPr lang="nb-NO" sz="1400" spc="-74" dirty="0">
                <a:solidFill>
                  <a:srgbClr val="22373A"/>
                </a:solidFill>
                <a:cs typeface="Lucida Sans Unicode"/>
              </a:rPr>
              <a:t> </a:t>
            </a:r>
            <a:r>
              <a:rPr lang="nb-NO" sz="1400" spc="-21" dirty="0">
                <a:solidFill>
                  <a:srgbClr val="22373A"/>
                </a:solidFill>
                <a:cs typeface="Lucida Sans Unicode"/>
              </a:rPr>
              <a:t>å</a:t>
            </a:r>
            <a:r>
              <a:rPr lang="nb-NO" sz="1400" spc="-74" dirty="0">
                <a:solidFill>
                  <a:srgbClr val="22373A"/>
                </a:solidFill>
                <a:cs typeface="Lucida Sans Unicode"/>
              </a:rPr>
              <a:t> </a:t>
            </a:r>
            <a:r>
              <a:rPr lang="nb-NO" sz="1400" spc="-42" dirty="0">
                <a:solidFill>
                  <a:srgbClr val="22373A"/>
                </a:solidFill>
                <a:cs typeface="Lucida Sans Unicode"/>
              </a:rPr>
              <a:t>påvirke</a:t>
            </a:r>
            <a:r>
              <a:rPr lang="nb-NO" sz="1400" spc="-74" dirty="0">
                <a:solidFill>
                  <a:srgbClr val="22373A"/>
                </a:solidFill>
                <a:cs typeface="Lucida Sans Unicode"/>
              </a:rPr>
              <a:t> </a:t>
            </a:r>
            <a:r>
              <a:rPr lang="nb-NO" sz="1400" spc="-42" dirty="0">
                <a:solidFill>
                  <a:srgbClr val="22373A"/>
                </a:solidFill>
                <a:cs typeface="Lucida Sans Unicode"/>
              </a:rPr>
              <a:t>omgivelsene</a:t>
            </a:r>
            <a:r>
              <a:rPr lang="nb-NO" sz="1400" spc="-74" dirty="0">
                <a:solidFill>
                  <a:srgbClr val="22373A"/>
                </a:solidFill>
                <a:cs typeface="Lucida Sans Unicode"/>
              </a:rPr>
              <a:t> </a:t>
            </a:r>
            <a:r>
              <a:rPr lang="nb-NO" sz="1400" spc="-42" dirty="0">
                <a:solidFill>
                  <a:srgbClr val="22373A"/>
                </a:solidFill>
                <a:cs typeface="Lucida Sans Unicode"/>
              </a:rPr>
              <a:t>slik </a:t>
            </a:r>
            <a:r>
              <a:rPr lang="nb-NO" sz="1400" spc="-295" dirty="0">
                <a:solidFill>
                  <a:srgbClr val="22373A"/>
                </a:solidFill>
                <a:cs typeface="Lucida Sans Unicode"/>
              </a:rPr>
              <a:t> </a:t>
            </a:r>
            <a:r>
              <a:rPr lang="nb-NO" sz="1400" spc="-21" dirty="0">
                <a:solidFill>
                  <a:srgbClr val="22373A"/>
                </a:solidFill>
                <a:cs typeface="Lucida Sans Unicode"/>
              </a:rPr>
              <a:t>at</a:t>
            </a:r>
            <a:r>
              <a:rPr lang="nb-NO" sz="1400" spc="-52" dirty="0">
                <a:solidFill>
                  <a:srgbClr val="22373A"/>
                </a:solidFill>
                <a:cs typeface="Lucida Sans Unicode"/>
              </a:rPr>
              <a:t> </a:t>
            </a:r>
            <a:r>
              <a:rPr lang="nb-NO" sz="1400" spc="-42" dirty="0">
                <a:solidFill>
                  <a:srgbClr val="22373A"/>
                </a:solidFill>
                <a:cs typeface="Lucida Sans Unicode"/>
              </a:rPr>
              <a:t>arbeidssituasjonen</a:t>
            </a:r>
            <a:r>
              <a:rPr lang="nb-NO" sz="1400" spc="-52" dirty="0">
                <a:solidFill>
                  <a:srgbClr val="22373A"/>
                </a:solidFill>
                <a:cs typeface="Lucida Sans Unicode"/>
              </a:rPr>
              <a:t> </a:t>
            </a:r>
            <a:r>
              <a:rPr lang="nb-NO" sz="1400" spc="-42" dirty="0">
                <a:solidFill>
                  <a:srgbClr val="22373A"/>
                </a:solidFill>
                <a:cs typeface="Lucida Sans Unicode"/>
              </a:rPr>
              <a:t>skal</a:t>
            </a:r>
            <a:r>
              <a:rPr lang="nb-NO" sz="1400" spc="-52" dirty="0">
                <a:solidFill>
                  <a:srgbClr val="22373A"/>
                </a:solidFill>
                <a:cs typeface="Lucida Sans Unicode"/>
              </a:rPr>
              <a:t> </a:t>
            </a:r>
            <a:r>
              <a:rPr lang="nb-NO" sz="1400" spc="-21" dirty="0">
                <a:solidFill>
                  <a:srgbClr val="22373A"/>
                </a:solidFill>
                <a:cs typeface="Lucida Sans Unicode"/>
              </a:rPr>
              <a:t>bli</a:t>
            </a:r>
            <a:r>
              <a:rPr lang="nb-NO" sz="1400" spc="-52" dirty="0">
                <a:solidFill>
                  <a:srgbClr val="22373A"/>
                </a:solidFill>
                <a:cs typeface="Lucida Sans Unicode"/>
              </a:rPr>
              <a:t> mer</a:t>
            </a:r>
            <a:r>
              <a:rPr lang="nb-NO" sz="1400" spc="-42" dirty="0">
                <a:solidFill>
                  <a:srgbClr val="22373A"/>
                </a:solidFill>
                <a:cs typeface="Lucida Sans Unicode"/>
              </a:rPr>
              <a:t> motiverende?</a:t>
            </a:r>
            <a:endParaRPr lang="nb-NO" sz="1400" dirty="0">
              <a:cs typeface="Lucida Sans Unicode"/>
            </a:endParaRPr>
          </a:p>
        </p:txBody>
      </p:sp>
      <p:sp>
        <p:nvSpPr>
          <p:cNvPr id="4" name="TekstSylinder 3">
            <a:extLst>
              <a:ext uri="{FF2B5EF4-FFF2-40B4-BE49-F238E27FC236}">
                <a16:creationId xmlns:a16="http://schemas.microsoft.com/office/drawing/2014/main" id="{81D923DA-1CBF-3318-39DA-969CE978BA44}"/>
              </a:ext>
            </a:extLst>
          </p:cNvPr>
          <p:cNvSpPr txBox="1"/>
          <p:nvPr/>
        </p:nvSpPr>
        <p:spPr>
          <a:xfrm>
            <a:off x="10019092" y="3456146"/>
            <a:ext cx="2029422" cy="276999"/>
          </a:xfrm>
          <a:prstGeom prst="rect">
            <a:avLst/>
          </a:prstGeom>
          <a:noFill/>
        </p:spPr>
        <p:txBody>
          <a:bodyPr wrap="square" rtlCol="0">
            <a:spAutoFit/>
          </a:bodyPr>
          <a:lstStyle/>
          <a:p>
            <a:r>
              <a:rPr lang="en-US" sz="1200">
                <a:solidFill>
                  <a:schemeClr val="tx1">
                    <a:lumMod val="75000"/>
                    <a:lumOff val="25000"/>
                  </a:schemeClr>
                </a:solidFill>
              </a:rPr>
              <a:t>    3.76 - 3.99        59 - 70%     </a:t>
            </a:r>
            <a:endParaRPr lang="nb-NO" sz="1200">
              <a:solidFill>
                <a:schemeClr val="tx1">
                  <a:lumMod val="75000"/>
                  <a:lumOff val="25000"/>
                </a:schemeClr>
              </a:solidFill>
            </a:endParaRPr>
          </a:p>
        </p:txBody>
      </p:sp>
      <p:sp>
        <p:nvSpPr>
          <p:cNvPr id="5" name="TekstSylinder 4">
            <a:extLst>
              <a:ext uri="{FF2B5EF4-FFF2-40B4-BE49-F238E27FC236}">
                <a16:creationId xmlns:a16="http://schemas.microsoft.com/office/drawing/2014/main" id="{4CA261CF-6621-6D76-43D2-3F8F04FB7F3F}"/>
              </a:ext>
            </a:extLst>
          </p:cNvPr>
          <p:cNvSpPr txBox="1"/>
          <p:nvPr/>
        </p:nvSpPr>
        <p:spPr>
          <a:xfrm>
            <a:off x="10019092" y="3001492"/>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Stor grad (4, 5)</a:t>
            </a:r>
          </a:p>
        </p:txBody>
      </p:sp>
      <p:cxnSp>
        <p:nvCxnSpPr>
          <p:cNvPr id="7" name="Rett linje 6">
            <a:extLst>
              <a:ext uri="{FF2B5EF4-FFF2-40B4-BE49-F238E27FC236}">
                <a16:creationId xmlns:a16="http://schemas.microsoft.com/office/drawing/2014/main" id="{B4AD5165-B48F-5E7D-0470-81ECFA92DC08}"/>
              </a:ext>
            </a:extLst>
          </p:cNvPr>
          <p:cNvCxnSpPr/>
          <p:nvPr/>
        </p:nvCxnSpPr>
        <p:spPr>
          <a:xfrm>
            <a:off x="10467975" y="3253577"/>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6" name="TekstSylinder 5">
            <a:extLst>
              <a:ext uri="{FF2B5EF4-FFF2-40B4-BE49-F238E27FC236}">
                <a16:creationId xmlns:a16="http://schemas.microsoft.com/office/drawing/2014/main" id="{CC64F442-46B3-912E-3195-97A288D95304}"/>
              </a:ext>
            </a:extLst>
          </p:cNvPr>
          <p:cNvSpPr txBox="1"/>
          <p:nvPr/>
        </p:nvSpPr>
        <p:spPr>
          <a:xfrm>
            <a:off x="220161" y="6257656"/>
            <a:ext cx="6542092" cy="253916"/>
          </a:xfrm>
          <a:prstGeom prst="rect">
            <a:avLst/>
          </a:prstGeom>
          <a:noFill/>
        </p:spPr>
        <p:txBody>
          <a:bodyPr wrap="square" rtlCol="0">
            <a:spAutoFit/>
          </a:bodyPr>
          <a:lstStyle/>
          <a:p>
            <a:r>
              <a:rPr lang="en-US" sz="1050" b="1"/>
              <a:t>Merk: </a:t>
            </a:r>
            <a:r>
              <a:rPr lang="en-US" sz="1050" i="1"/>
              <a:t>Selvledelse</a:t>
            </a:r>
            <a:r>
              <a:rPr lang="en-US" sz="1050"/>
              <a:t> er målt med “visuell numerisk skala” - uten ordlyd for gradering </a:t>
            </a:r>
            <a:r>
              <a:rPr lang="en-US" sz="1050" b="1"/>
              <a:t> </a:t>
            </a:r>
            <a:endParaRPr lang="nb-NO" sz="1050" b="1"/>
          </a:p>
        </p:txBody>
      </p:sp>
    </p:spTree>
    <p:extLst>
      <p:ext uri="{BB962C8B-B14F-4D97-AF65-F5344CB8AC3E}">
        <p14:creationId xmlns:p14="http://schemas.microsoft.com/office/powerpoint/2010/main" val="38605849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77BA6-BC22-4ED0-872C-BC54B05D8C93}"/>
              </a:ext>
            </a:extLst>
          </p:cNvPr>
          <p:cNvSpPr>
            <a:spLocks noGrp="1"/>
          </p:cNvSpPr>
          <p:nvPr>
            <p:ph type="title"/>
          </p:nvPr>
        </p:nvSpPr>
        <p:spPr>
          <a:xfrm>
            <a:off x="764536" y="227460"/>
            <a:ext cx="10488216" cy="581319"/>
          </a:xfrm>
        </p:spPr>
        <p:txBody>
          <a:bodyPr vert="horz" lIns="0" tIns="45720" rIns="91440" bIns="45720" rtlCol="0" anchor="ctr">
            <a:noAutofit/>
          </a:bodyPr>
          <a:lstStyle/>
          <a:p>
            <a:r>
              <a:rPr lang="nb-NO" b="1"/>
              <a:t>Balanse mellom innsats og belønning</a:t>
            </a:r>
            <a:endParaRPr lang="nb-NO" b="1" dirty="0"/>
          </a:p>
        </p:txBody>
      </p:sp>
      <p:graphicFrame>
        <p:nvGraphicFramePr>
          <p:cNvPr id="12"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44A5CE70-2C26-4DFC-F0C8-744629D6FE67}"/>
              </a:ext>
            </a:extLst>
          </p:cNvPr>
          <p:cNvGraphicFramePr/>
          <p:nvPr>
            <p:extLst>
              <p:ext uri="{D42A27DB-BD31-4B8C-83A1-F6EECF244321}">
                <p14:modId xmlns:p14="http://schemas.microsoft.com/office/powerpoint/2010/main" val="3453814000"/>
              </p:ext>
            </p:extLst>
          </p:nvPr>
        </p:nvGraphicFramePr>
        <p:xfrm>
          <a:off x="3491207" y="2834332"/>
          <a:ext cx="6527885" cy="14874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a:extLst>
              <a:ext uri="{FF2B5EF4-FFF2-40B4-BE49-F238E27FC236}">
                <a16:creationId xmlns:a16="http://schemas.microsoft.com/office/drawing/2014/main" id="{52385A3D-9ED0-E2E8-BA3E-292B8AC1F9D8}"/>
              </a:ext>
            </a:extLst>
          </p:cNvPr>
          <p:cNvSpPr txBox="1"/>
          <p:nvPr/>
        </p:nvSpPr>
        <p:spPr>
          <a:xfrm>
            <a:off x="3491207" y="2924422"/>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4" name="object 3">
            <a:extLst>
              <a:ext uri="{FF2B5EF4-FFF2-40B4-BE49-F238E27FC236}">
                <a16:creationId xmlns:a16="http://schemas.microsoft.com/office/drawing/2014/main" id="{76E7B470-BF21-E926-1949-BB94F870FF80}"/>
              </a:ext>
            </a:extLst>
          </p:cNvPr>
          <p:cNvSpPr txBox="1"/>
          <p:nvPr/>
        </p:nvSpPr>
        <p:spPr>
          <a:xfrm>
            <a:off x="53807" y="2593244"/>
            <a:ext cx="3457575" cy="1352020"/>
          </a:xfrm>
          <a:prstGeom prst="rect">
            <a:avLst/>
          </a:prstGeom>
        </p:spPr>
        <p:txBody>
          <a:bodyPr vert="horz" wrap="square" lIns="0" tIns="25446" rIns="0" bIns="0" rtlCol="0">
            <a:spAutoFit/>
          </a:bodyPr>
          <a:lstStyle/>
          <a:p>
            <a:pPr marL="26788">
              <a:spcBef>
                <a:spcPts val="201"/>
              </a:spcBef>
            </a:pPr>
            <a:r>
              <a:rPr lang="nb-NO" sz="1400" b="1" spc="-32" dirty="0">
                <a:solidFill>
                  <a:srgbClr val="263A76"/>
                </a:solidFill>
                <a:cs typeface="Lucida Sans Unicode"/>
              </a:rPr>
              <a:t>Innsats-belønning-balanse</a:t>
            </a:r>
            <a:r>
              <a:rPr lang="nb-NO" sz="1400" spc="-63" dirty="0">
                <a:solidFill>
                  <a:srgbClr val="EB811B"/>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p</a:t>
            </a:r>
            <a:r>
              <a:rPr lang="nb-NO" sz="1400" spc="-42" dirty="0">
                <a:solidFill>
                  <a:srgbClr val="22373A"/>
                </a:solidFill>
                <a:cs typeface="Lucida Sans Unicode"/>
              </a:rPr>
              <a:t>åstanden:</a:t>
            </a:r>
          </a:p>
          <a:p>
            <a:pPr marL="26788">
              <a:spcBef>
                <a:spcPts val="201"/>
              </a:spcBef>
            </a:pPr>
            <a:endParaRPr lang="nb-NO" sz="1400" dirty="0">
              <a:cs typeface="Lucida Sans Unicode"/>
            </a:endParaRPr>
          </a:p>
          <a:p>
            <a:pPr marL="178139" marR="10715" indent="-150012">
              <a:lnSpc>
                <a:spcPct val="114599"/>
              </a:lnSpc>
              <a:spcBef>
                <a:spcPts val="1096"/>
              </a:spcBef>
              <a:buChar char="•"/>
              <a:tabLst>
                <a:tab pos="179477" algn="l"/>
              </a:tabLst>
            </a:pPr>
            <a:r>
              <a:rPr lang="nb-NO" sz="1400" spc="-10" dirty="0">
                <a:solidFill>
                  <a:srgbClr val="22373A"/>
                </a:solidFill>
                <a:cs typeface="Lucida Sans Unicode"/>
              </a:rPr>
              <a:t>Sett</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42" dirty="0">
                <a:solidFill>
                  <a:srgbClr val="22373A"/>
                </a:solidFill>
                <a:cs typeface="Lucida Sans Unicode"/>
              </a:rPr>
              <a:t>forhold</a:t>
            </a:r>
            <a:r>
              <a:rPr lang="nb-NO" sz="1400" spc="-63" dirty="0">
                <a:solidFill>
                  <a:srgbClr val="22373A"/>
                </a:solidFill>
                <a:cs typeface="Lucida Sans Unicode"/>
              </a:rPr>
              <a:t> </a:t>
            </a:r>
            <a:r>
              <a:rPr lang="nb-NO" sz="1400" spc="-10" dirty="0">
                <a:solidFill>
                  <a:srgbClr val="22373A"/>
                </a:solidFill>
                <a:cs typeface="Lucida Sans Unicode"/>
              </a:rPr>
              <a:t>til</a:t>
            </a:r>
            <a:r>
              <a:rPr lang="nb-NO" sz="1400" spc="-63" dirty="0">
                <a:solidFill>
                  <a:srgbClr val="22373A"/>
                </a:solidFill>
                <a:cs typeface="Lucida Sans Unicode"/>
              </a:rPr>
              <a:t> </a:t>
            </a:r>
            <a:r>
              <a:rPr lang="nb-NO" sz="1400" spc="-42" dirty="0">
                <a:solidFill>
                  <a:srgbClr val="22373A"/>
                </a:solidFill>
                <a:cs typeface="Lucida Sans Unicode"/>
              </a:rPr>
              <a:t>innsatsen</a:t>
            </a:r>
            <a:r>
              <a:rPr lang="nb-NO" sz="1400" spc="-63"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32" dirty="0">
                <a:solidFill>
                  <a:srgbClr val="22373A"/>
                </a:solidFill>
                <a:cs typeface="Lucida Sans Unicode"/>
              </a:rPr>
              <a:t>det</a:t>
            </a:r>
            <a:r>
              <a:rPr lang="nb-NO" sz="1400" spc="-63" dirty="0">
                <a:solidFill>
                  <a:srgbClr val="22373A"/>
                </a:solidFill>
                <a:cs typeface="Lucida Sans Unicode"/>
              </a:rPr>
              <a:t> </a:t>
            </a:r>
            <a:r>
              <a:rPr lang="nb-NO" sz="1400" spc="-52" dirty="0">
                <a:solidFill>
                  <a:srgbClr val="22373A"/>
                </a:solidFill>
                <a:cs typeface="Lucida Sans Unicode"/>
              </a:rPr>
              <a:t>jeg</a:t>
            </a:r>
            <a:r>
              <a:rPr lang="nb-NO" sz="1400" spc="-63" dirty="0">
                <a:solidFill>
                  <a:srgbClr val="22373A"/>
                </a:solidFill>
                <a:cs typeface="Lucida Sans Unicode"/>
              </a:rPr>
              <a:t> </a:t>
            </a:r>
            <a:r>
              <a:rPr lang="nb-NO" sz="1400" spc="-52" dirty="0">
                <a:solidFill>
                  <a:srgbClr val="22373A"/>
                </a:solidFill>
                <a:cs typeface="Lucida Sans Unicode"/>
              </a:rPr>
              <a:t>presterer,</a:t>
            </a:r>
            <a:r>
              <a:rPr lang="nb-NO" sz="1400" spc="-63" dirty="0">
                <a:solidFill>
                  <a:srgbClr val="22373A"/>
                </a:solidFill>
                <a:cs typeface="Lucida Sans Unicode"/>
              </a:rPr>
              <a:t> </a:t>
            </a:r>
            <a:r>
              <a:rPr lang="nb-NO" sz="1400" spc="-32" dirty="0">
                <a:solidFill>
                  <a:srgbClr val="22373A"/>
                </a:solidFill>
                <a:cs typeface="Lucida Sans Unicode"/>
              </a:rPr>
              <a:t>får </a:t>
            </a:r>
            <a:r>
              <a:rPr lang="nb-NO" sz="1400" spc="-306" dirty="0">
                <a:solidFill>
                  <a:srgbClr val="22373A"/>
                </a:solidFill>
                <a:cs typeface="Lucida Sans Unicode"/>
              </a:rPr>
              <a:t> </a:t>
            </a:r>
            <a:r>
              <a:rPr lang="nb-NO" sz="1400" spc="-52" dirty="0">
                <a:solidFill>
                  <a:srgbClr val="22373A"/>
                </a:solidFill>
                <a:cs typeface="Lucida Sans Unicode"/>
              </a:rPr>
              <a:t>jeg </a:t>
            </a:r>
            <a:r>
              <a:rPr lang="nb-NO" sz="1400" spc="-42" dirty="0">
                <a:solidFill>
                  <a:srgbClr val="22373A"/>
                </a:solidFill>
                <a:cs typeface="Lucida Sans Unicode"/>
              </a:rPr>
              <a:t>den respekten </a:t>
            </a:r>
            <a:r>
              <a:rPr lang="nb-NO" sz="1400" spc="-74" dirty="0">
                <a:solidFill>
                  <a:srgbClr val="22373A"/>
                </a:solidFill>
                <a:cs typeface="Lucida Sans Unicode"/>
              </a:rPr>
              <a:t>og</a:t>
            </a:r>
            <a:r>
              <a:rPr lang="nb-NO" sz="1400" spc="-42" dirty="0">
                <a:solidFill>
                  <a:srgbClr val="22373A"/>
                </a:solidFill>
                <a:cs typeface="Lucida Sans Unicode"/>
              </a:rPr>
              <a:t> anerkjennelsen </a:t>
            </a:r>
            <a:r>
              <a:rPr lang="nb-NO" sz="1400" spc="-52" dirty="0">
                <a:solidFill>
                  <a:srgbClr val="22373A"/>
                </a:solidFill>
                <a:cs typeface="Lucida Sans Unicode"/>
              </a:rPr>
              <a:t>jeg </a:t>
            </a:r>
            <a:r>
              <a:rPr lang="nb-NO" sz="1400" spc="-32" dirty="0">
                <a:solidFill>
                  <a:srgbClr val="22373A"/>
                </a:solidFill>
                <a:cs typeface="Lucida Sans Unicode"/>
              </a:rPr>
              <a:t>fortjener </a:t>
            </a:r>
            <a:r>
              <a:rPr lang="nb-NO" sz="1400" spc="-306"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42" dirty="0">
                <a:solidFill>
                  <a:srgbClr val="22373A"/>
                </a:solidFill>
                <a:cs typeface="Lucida Sans Unicode"/>
              </a:rPr>
              <a:t>jobben</a:t>
            </a:r>
            <a:endParaRPr lang="nb-NO" sz="1400" dirty="0">
              <a:cs typeface="Lucida Sans Unicode"/>
            </a:endParaRPr>
          </a:p>
        </p:txBody>
      </p:sp>
      <p:sp>
        <p:nvSpPr>
          <p:cNvPr id="3" name="TekstSylinder 2">
            <a:extLst>
              <a:ext uri="{FF2B5EF4-FFF2-40B4-BE49-F238E27FC236}">
                <a16:creationId xmlns:a16="http://schemas.microsoft.com/office/drawing/2014/main" id="{4D2A45B8-0948-9FEE-54B6-DE22F30184DF}"/>
              </a:ext>
            </a:extLst>
          </p:cNvPr>
          <p:cNvSpPr txBox="1"/>
          <p:nvPr/>
        </p:nvSpPr>
        <p:spPr>
          <a:xfrm>
            <a:off x="10019092" y="3446621"/>
            <a:ext cx="2029422" cy="276999"/>
          </a:xfrm>
          <a:prstGeom prst="rect">
            <a:avLst/>
          </a:prstGeom>
          <a:noFill/>
        </p:spPr>
        <p:txBody>
          <a:bodyPr wrap="square" rtlCol="0">
            <a:spAutoFit/>
          </a:bodyPr>
          <a:lstStyle/>
          <a:p>
            <a:r>
              <a:rPr lang="en-US" sz="1200">
                <a:solidFill>
                  <a:schemeClr val="tx1">
                    <a:lumMod val="75000"/>
                    <a:lumOff val="25000"/>
                  </a:schemeClr>
                </a:solidFill>
              </a:rPr>
              <a:t>    3.72 - 3.91       65 - 73%     </a:t>
            </a:r>
            <a:endParaRPr lang="nb-NO" sz="1200">
              <a:solidFill>
                <a:schemeClr val="tx1">
                  <a:lumMod val="75000"/>
                  <a:lumOff val="25000"/>
                </a:schemeClr>
              </a:solidFill>
            </a:endParaRPr>
          </a:p>
        </p:txBody>
      </p:sp>
      <p:sp>
        <p:nvSpPr>
          <p:cNvPr id="5" name="TekstSylinder 4">
            <a:extLst>
              <a:ext uri="{FF2B5EF4-FFF2-40B4-BE49-F238E27FC236}">
                <a16:creationId xmlns:a16="http://schemas.microsoft.com/office/drawing/2014/main" id="{7525994E-8497-19E7-92C9-35BCEE930A74}"/>
              </a:ext>
            </a:extLst>
          </p:cNvPr>
          <p:cNvSpPr txBox="1"/>
          <p:nvPr/>
        </p:nvSpPr>
        <p:spPr>
          <a:xfrm>
            <a:off x="10019092" y="2991967"/>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Enig (4, 5)</a:t>
            </a:r>
          </a:p>
        </p:txBody>
      </p:sp>
      <p:cxnSp>
        <p:nvCxnSpPr>
          <p:cNvPr id="7" name="Rett linje 6">
            <a:extLst>
              <a:ext uri="{FF2B5EF4-FFF2-40B4-BE49-F238E27FC236}">
                <a16:creationId xmlns:a16="http://schemas.microsoft.com/office/drawing/2014/main" id="{F1FB9107-D869-E30B-681A-E69A23C474C0}"/>
              </a:ext>
            </a:extLst>
          </p:cNvPr>
          <p:cNvCxnSpPr/>
          <p:nvPr/>
        </p:nvCxnSpPr>
        <p:spPr>
          <a:xfrm>
            <a:off x="10467975" y="3244052"/>
            <a:ext cx="1076325"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934208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77BA6-BC22-4ED0-872C-BC54B05D8C93}"/>
              </a:ext>
            </a:extLst>
          </p:cNvPr>
          <p:cNvSpPr>
            <a:spLocks noGrp="1"/>
          </p:cNvSpPr>
          <p:nvPr>
            <p:ph type="title"/>
          </p:nvPr>
        </p:nvSpPr>
        <p:spPr>
          <a:xfrm>
            <a:off x="764536" y="227460"/>
            <a:ext cx="10488216" cy="581319"/>
          </a:xfrm>
        </p:spPr>
        <p:txBody>
          <a:bodyPr vert="horz" lIns="0" tIns="45720" rIns="91440" bIns="45720" rtlCol="0" anchor="ctr">
            <a:noAutofit/>
          </a:bodyPr>
          <a:lstStyle/>
          <a:p>
            <a:r>
              <a:rPr lang="nb-NO" b="1"/>
              <a:t>Støtte fra kolleger</a:t>
            </a:r>
            <a:endParaRPr lang="nb-NO" b="1" dirty="0"/>
          </a:p>
        </p:txBody>
      </p:sp>
      <p:graphicFrame>
        <p:nvGraphicFramePr>
          <p:cNvPr id="12"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44A5CE70-2C26-4DFC-F0C8-744629D6FE67}"/>
              </a:ext>
            </a:extLst>
          </p:cNvPr>
          <p:cNvGraphicFramePr/>
          <p:nvPr>
            <p:extLst>
              <p:ext uri="{D42A27DB-BD31-4B8C-83A1-F6EECF244321}">
                <p14:modId xmlns:p14="http://schemas.microsoft.com/office/powerpoint/2010/main" val="3904874295"/>
              </p:ext>
            </p:extLst>
          </p:nvPr>
        </p:nvGraphicFramePr>
        <p:xfrm>
          <a:off x="3491207" y="2834332"/>
          <a:ext cx="6527885" cy="14874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a:extLst>
              <a:ext uri="{FF2B5EF4-FFF2-40B4-BE49-F238E27FC236}">
                <a16:creationId xmlns:a16="http://schemas.microsoft.com/office/drawing/2014/main" id="{52385A3D-9ED0-E2E8-BA3E-292B8AC1F9D8}"/>
              </a:ext>
            </a:extLst>
          </p:cNvPr>
          <p:cNvSpPr txBox="1"/>
          <p:nvPr/>
        </p:nvSpPr>
        <p:spPr>
          <a:xfrm>
            <a:off x="3491207" y="2924422"/>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4" name="object 3">
            <a:extLst>
              <a:ext uri="{FF2B5EF4-FFF2-40B4-BE49-F238E27FC236}">
                <a16:creationId xmlns:a16="http://schemas.microsoft.com/office/drawing/2014/main" id="{3D6D90D6-0CF3-FA95-1C9E-9EB5361D2C18}"/>
              </a:ext>
            </a:extLst>
          </p:cNvPr>
          <p:cNvSpPr txBox="1"/>
          <p:nvPr/>
        </p:nvSpPr>
        <p:spPr>
          <a:xfrm>
            <a:off x="98339" y="2988717"/>
            <a:ext cx="3281068" cy="863103"/>
          </a:xfrm>
          <a:prstGeom prst="rect">
            <a:avLst/>
          </a:prstGeom>
        </p:spPr>
        <p:txBody>
          <a:bodyPr vert="horz" wrap="square" lIns="0" tIns="25446" rIns="0" bIns="0" rtlCol="0">
            <a:spAutoFit/>
          </a:bodyPr>
          <a:lstStyle/>
          <a:p>
            <a:pPr marL="26788">
              <a:spcBef>
                <a:spcPts val="201"/>
              </a:spcBef>
            </a:pPr>
            <a:r>
              <a:rPr lang="nb-NO" sz="1400" b="1" spc="-10" dirty="0">
                <a:solidFill>
                  <a:srgbClr val="263A76"/>
                </a:solidFill>
                <a:cs typeface="Lucida Sans Unicode"/>
              </a:rPr>
              <a:t>S</a:t>
            </a:r>
            <a:r>
              <a:rPr lang="nb-NO" sz="1400" b="1" spc="-32" dirty="0">
                <a:solidFill>
                  <a:srgbClr val="263A76"/>
                </a:solidFill>
                <a:cs typeface="Lucida Sans Unicode"/>
              </a:rPr>
              <a:t>tøt</a:t>
            </a:r>
            <a:r>
              <a:rPr lang="nb-NO" sz="1400" b="1" spc="-42" dirty="0">
                <a:solidFill>
                  <a:srgbClr val="263A76"/>
                </a:solidFill>
                <a:cs typeface="Lucida Sans Unicode"/>
              </a:rPr>
              <a:t>t</a:t>
            </a:r>
            <a:r>
              <a:rPr lang="nb-NO" sz="1400" b="1" spc="-21" dirty="0">
                <a:solidFill>
                  <a:srgbClr val="263A76"/>
                </a:solidFill>
                <a:cs typeface="Lucida Sans Unicode"/>
              </a:rPr>
              <a:t>e</a:t>
            </a:r>
            <a:r>
              <a:rPr lang="nb-NO" sz="1400" b="1" spc="-63" dirty="0">
                <a:solidFill>
                  <a:srgbClr val="263A76"/>
                </a:solidFill>
                <a:cs typeface="Lucida Sans Unicode"/>
              </a:rPr>
              <a:t> </a:t>
            </a:r>
            <a:r>
              <a:rPr lang="nb-NO" sz="1400" b="1" spc="-32" dirty="0">
                <a:solidFill>
                  <a:srgbClr val="263A76"/>
                </a:solidFill>
                <a:cs typeface="Lucida Sans Unicode"/>
              </a:rPr>
              <a:t>f</a:t>
            </a:r>
            <a:r>
              <a:rPr lang="nb-NO" sz="1400" b="1" spc="-63" dirty="0">
                <a:solidFill>
                  <a:srgbClr val="263A76"/>
                </a:solidFill>
                <a:cs typeface="Lucida Sans Unicode"/>
              </a:rPr>
              <a:t>r</a:t>
            </a:r>
            <a:r>
              <a:rPr lang="nb-NO" sz="1400" b="1" spc="-21" dirty="0">
                <a:solidFill>
                  <a:srgbClr val="263A76"/>
                </a:solidFill>
                <a:cs typeface="Lucida Sans Unicode"/>
              </a:rPr>
              <a:t>a</a:t>
            </a:r>
            <a:r>
              <a:rPr lang="nb-NO" sz="1400" b="1" spc="-63" dirty="0">
                <a:solidFill>
                  <a:srgbClr val="263A76"/>
                </a:solidFill>
                <a:cs typeface="Lucida Sans Unicode"/>
              </a:rPr>
              <a:t> </a:t>
            </a:r>
            <a:r>
              <a:rPr lang="nb-NO" sz="1400" b="1" spc="-95" dirty="0">
                <a:solidFill>
                  <a:srgbClr val="263A76"/>
                </a:solidFill>
                <a:cs typeface="Lucida Sans Unicode"/>
              </a:rPr>
              <a:t>k</a:t>
            </a:r>
            <a:r>
              <a:rPr lang="nb-NO" sz="1400" b="1" spc="-10" dirty="0">
                <a:solidFill>
                  <a:srgbClr val="263A76"/>
                </a:solidFill>
                <a:cs typeface="Lucida Sans Unicode"/>
              </a:rPr>
              <a:t>ol</a:t>
            </a:r>
            <a:r>
              <a:rPr lang="nb-NO" sz="1400" b="1" spc="-21" dirty="0">
                <a:solidFill>
                  <a:srgbClr val="263A76"/>
                </a:solidFill>
                <a:cs typeface="Lucida Sans Unicode"/>
              </a:rPr>
              <a:t>l</a:t>
            </a:r>
            <a:r>
              <a:rPr lang="nb-NO" sz="1400" b="1" spc="-52" dirty="0">
                <a:solidFill>
                  <a:srgbClr val="263A76"/>
                </a:solidFill>
                <a:cs typeface="Lucida Sans Unicode"/>
              </a:rPr>
              <a:t>eger</a:t>
            </a:r>
            <a:r>
              <a:rPr lang="nb-NO" sz="1400" b="1" spc="-63" dirty="0">
                <a:solidFill>
                  <a:srgbClr val="263A76"/>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21" dirty="0">
                <a:solidFill>
                  <a:srgbClr val="22373A"/>
                </a:solidFill>
                <a:cs typeface="Lucida Sans Unicode"/>
              </a:rPr>
              <a:t>et</a:t>
            </a:r>
            <a:r>
              <a:rPr lang="nb-NO" sz="1400" spc="-84" dirty="0">
                <a:solidFill>
                  <a:srgbClr val="22373A"/>
                </a:solidFill>
                <a:cs typeface="Lucida Sans Unicode"/>
              </a:rPr>
              <a:t>:</a:t>
            </a:r>
            <a:endParaRPr lang="nb-NO" sz="1400" dirty="0">
              <a:cs typeface="Lucida Sans Unicode"/>
            </a:endParaRPr>
          </a:p>
          <a:p>
            <a:pPr marL="178139" marR="10715" indent="-150012">
              <a:lnSpc>
                <a:spcPct val="114599"/>
              </a:lnSpc>
              <a:spcBef>
                <a:spcPts val="1096"/>
              </a:spcBef>
              <a:buChar char="•"/>
              <a:tabLst>
                <a:tab pos="179477" algn="l"/>
              </a:tabLst>
            </a:pPr>
            <a:r>
              <a:rPr lang="nb-NO" sz="1400" spc="-95" dirty="0">
                <a:solidFill>
                  <a:srgbClr val="22373A"/>
                </a:solidFill>
                <a:cs typeface="Lucida Sans Unicode"/>
              </a:rPr>
              <a:t>Om</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21" dirty="0">
                <a:solidFill>
                  <a:srgbClr val="22373A"/>
                </a:solidFill>
                <a:cs typeface="Lucida Sans Unicode"/>
              </a:rPr>
              <a:t>t</a:t>
            </a:r>
            <a:r>
              <a:rPr lang="nb-NO" sz="1400" spc="-52" dirty="0">
                <a:solidFill>
                  <a:srgbClr val="22373A"/>
                </a:solidFill>
                <a:cs typeface="Lucida Sans Unicode"/>
              </a:rPr>
              <a:t>renger</a:t>
            </a:r>
            <a:r>
              <a:rPr lang="nb-NO" sz="1400" spc="-63" dirty="0">
                <a:solidFill>
                  <a:srgbClr val="22373A"/>
                </a:solidFill>
                <a:cs typeface="Lucida Sans Unicode"/>
              </a:rPr>
              <a:t> </a:t>
            </a:r>
            <a:r>
              <a:rPr lang="nb-NO" sz="1400" spc="-52" dirty="0">
                <a:solidFill>
                  <a:srgbClr val="22373A"/>
                </a:solidFill>
                <a:cs typeface="Lucida Sans Unicode"/>
              </a:rPr>
              <a:t>d</a:t>
            </a:r>
            <a:r>
              <a:rPr lang="nb-NO" sz="1400" spc="-21" dirty="0">
                <a:solidFill>
                  <a:srgbClr val="22373A"/>
                </a:solidFill>
                <a:cs typeface="Lucida Sans Unicode"/>
              </a:rPr>
              <a:t>et</a:t>
            </a:r>
            <a:r>
              <a:rPr lang="nb-NO" sz="1400" spc="-84" dirty="0">
                <a:solidFill>
                  <a:srgbClr val="22373A"/>
                </a:solidFill>
                <a:cs typeface="Lucida Sans Unicode"/>
              </a:rPr>
              <a:t>,</a:t>
            </a:r>
            <a:r>
              <a:rPr lang="nb-NO" sz="1400" spc="-63" dirty="0">
                <a:solidFill>
                  <a:srgbClr val="22373A"/>
                </a:solidFill>
                <a:cs typeface="Lucida Sans Unicode"/>
              </a:rPr>
              <a:t> </a:t>
            </a:r>
            <a:r>
              <a:rPr lang="nb-NO" sz="1400" spc="-95" dirty="0">
                <a:solidFill>
                  <a:srgbClr val="22373A"/>
                </a:solidFill>
                <a:cs typeface="Lucida Sans Unicode"/>
              </a:rPr>
              <a:t>k</a:t>
            </a:r>
            <a:r>
              <a:rPr lang="nb-NO" sz="1400" spc="-32" dirty="0">
                <a:solidFill>
                  <a:srgbClr val="22373A"/>
                </a:solidFill>
                <a:cs typeface="Lucida Sans Unicode"/>
              </a:rPr>
              <a:t>an</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42" dirty="0">
                <a:solidFill>
                  <a:srgbClr val="22373A"/>
                </a:solidFill>
                <a:cs typeface="Lucida Sans Unicode"/>
              </a:rPr>
              <a:t>s</a:t>
            </a:r>
            <a:r>
              <a:rPr lang="nb-NO" sz="1400" spc="-52" dirty="0">
                <a:solidFill>
                  <a:srgbClr val="22373A"/>
                </a:solidFill>
                <a:cs typeface="Lucida Sans Unicode"/>
              </a:rPr>
              <a:t>t</a:t>
            </a:r>
            <a:r>
              <a:rPr lang="nb-NO" sz="1400" spc="-32" dirty="0">
                <a:solidFill>
                  <a:srgbClr val="22373A"/>
                </a:solidFill>
                <a:cs typeface="Lucida Sans Unicode"/>
              </a:rPr>
              <a:t>øt</a:t>
            </a:r>
            <a:r>
              <a:rPr lang="nb-NO" sz="1400" spc="-42" dirty="0">
                <a:solidFill>
                  <a:srgbClr val="22373A"/>
                </a:solidFill>
                <a:cs typeface="Lucida Sans Unicode"/>
              </a:rPr>
              <a:t>t</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32" dirty="0">
                <a:solidFill>
                  <a:srgbClr val="22373A"/>
                </a:solidFill>
                <a:cs typeface="Lucida Sans Unicode"/>
              </a:rPr>
              <a:t>hjelp</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21" dirty="0">
                <a:solidFill>
                  <a:srgbClr val="22373A"/>
                </a:solidFill>
                <a:cs typeface="Lucida Sans Unicode"/>
              </a:rPr>
              <a:t>ditt  </a:t>
            </a:r>
            <a:r>
              <a:rPr lang="nb-NO" sz="1400" spc="-32" dirty="0">
                <a:solidFill>
                  <a:srgbClr val="22373A"/>
                </a:solidFill>
                <a:cs typeface="Lucida Sans Unicode"/>
              </a:rPr>
              <a:t>arbeid</a:t>
            </a:r>
            <a:r>
              <a:rPr lang="nb-NO" sz="1400" spc="-63" dirty="0">
                <a:solidFill>
                  <a:srgbClr val="22373A"/>
                </a:solidFill>
                <a:cs typeface="Lucida Sans Unicode"/>
              </a:rPr>
              <a:t> </a:t>
            </a:r>
            <a:r>
              <a:rPr lang="nb-NO" sz="1400" spc="-42" dirty="0">
                <a:solidFill>
                  <a:srgbClr val="22373A"/>
                </a:solidFill>
                <a:cs typeface="Lucida Sans Unicode"/>
              </a:rPr>
              <a:t>fra</a:t>
            </a:r>
            <a:r>
              <a:rPr lang="nb-NO" sz="1400" spc="-63" dirty="0">
                <a:solidFill>
                  <a:srgbClr val="22373A"/>
                </a:solidFill>
                <a:cs typeface="Lucida Sans Unicode"/>
              </a:rPr>
              <a:t> </a:t>
            </a:r>
            <a:r>
              <a:rPr lang="nb-NO" sz="1400" spc="-32" dirty="0">
                <a:solidFill>
                  <a:srgbClr val="22373A"/>
                </a:solidFill>
                <a:cs typeface="Lucida Sans Unicode"/>
              </a:rPr>
              <a:t>dine</a:t>
            </a:r>
            <a:r>
              <a:rPr lang="nb-NO" sz="1400" spc="-63" dirty="0">
                <a:solidFill>
                  <a:srgbClr val="22373A"/>
                </a:solidFill>
                <a:cs typeface="Lucida Sans Unicode"/>
              </a:rPr>
              <a:t> </a:t>
            </a:r>
            <a:r>
              <a:rPr lang="nb-NO" sz="1400" spc="-42" dirty="0">
                <a:solidFill>
                  <a:srgbClr val="22373A"/>
                </a:solidFill>
                <a:cs typeface="Lucida Sans Unicode"/>
              </a:rPr>
              <a:t>arbeidskolleger?</a:t>
            </a:r>
            <a:endParaRPr lang="nb-NO" sz="1400" dirty="0">
              <a:cs typeface="Lucida Sans Unicode"/>
            </a:endParaRPr>
          </a:p>
        </p:txBody>
      </p:sp>
      <p:sp>
        <p:nvSpPr>
          <p:cNvPr id="3" name="TekstSylinder 2">
            <a:extLst>
              <a:ext uri="{FF2B5EF4-FFF2-40B4-BE49-F238E27FC236}">
                <a16:creationId xmlns:a16="http://schemas.microsoft.com/office/drawing/2014/main" id="{4DC4CA23-EB61-8BA6-A469-D878490337E5}"/>
              </a:ext>
            </a:extLst>
          </p:cNvPr>
          <p:cNvSpPr txBox="1"/>
          <p:nvPr/>
        </p:nvSpPr>
        <p:spPr>
          <a:xfrm>
            <a:off x="10019092" y="3456146"/>
            <a:ext cx="2029422" cy="276999"/>
          </a:xfrm>
          <a:prstGeom prst="rect">
            <a:avLst/>
          </a:prstGeom>
          <a:noFill/>
        </p:spPr>
        <p:txBody>
          <a:bodyPr wrap="square" rtlCol="0">
            <a:spAutoFit/>
          </a:bodyPr>
          <a:lstStyle/>
          <a:p>
            <a:r>
              <a:rPr lang="en-US" sz="1200">
                <a:solidFill>
                  <a:schemeClr val="tx1">
                    <a:lumMod val="75000"/>
                    <a:lumOff val="25000"/>
                  </a:schemeClr>
                </a:solidFill>
              </a:rPr>
              <a:t>    4.30 - 4.41       82 - 87%     </a:t>
            </a:r>
            <a:endParaRPr lang="nb-NO" sz="1200">
              <a:solidFill>
                <a:schemeClr val="tx1">
                  <a:lumMod val="75000"/>
                  <a:lumOff val="25000"/>
                </a:schemeClr>
              </a:solidFill>
            </a:endParaRPr>
          </a:p>
        </p:txBody>
      </p:sp>
      <p:sp>
        <p:nvSpPr>
          <p:cNvPr id="5" name="TekstSylinder 4">
            <a:extLst>
              <a:ext uri="{FF2B5EF4-FFF2-40B4-BE49-F238E27FC236}">
                <a16:creationId xmlns:a16="http://schemas.microsoft.com/office/drawing/2014/main" id="{5AC0D73B-6ED5-4284-8C87-75F58FD77241}"/>
              </a:ext>
            </a:extLst>
          </p:cNvPr>
          <p:cNvSpPr txBox="1"/>
          <p:nvPr/>
        </p:nvSpPr>
        <p:spPr>
          <a:xfrm>
            <a:off x="10019092" y="3001492"/>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7" name="Rett linje 6">
            <a:extLst>
              <a:ext uri="{FF2B5EF4-FFF2-40B4-BE49-F238E27FC236}">
                <a16:creationId xmlns:a16="http://schemas.microsoft.com/office/drawing/2014/main" id="{9D3A416D-866F-77F5-A7D4-CE178C69E978}"/>
              </a:ext>
            </a:extLst>
          </p:cNvPr>
          <p:cNvCxnSpPr/>
          <p:nvPr/>
        </p:nvCxnSpPr>
        <p:spPr>
          <a:xfrm>
            <a:off x="10467975" y="3244052"/>
            <a:ext cx="1076325"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886004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81645"/>
            <a:ext cx="10310852" cy="472950"/>
          </a:xfrm>
          <a:prstGeom prst="rect">
            <a:avLst/>
          </a:prstGeom>
        </p:spPr>
        <p:txBody>
          <a:bodyPr vert="horz" lIns="0" tIns="45720" rIns="91440" bIns="45720" rtlCol="0" anchor="ctr">
            <a:noAutofit/>
          </a:bodyPr>
          <a:lstStyle/>
          <a:p>
            <a:r>
              <a:rPr lang="nb-NO" b="1" dirty="0"/>
              <a:t>Jobbusikkerhet og opplæring / kompetanseutvikling</a:t>
            </a:r>
          </a:p>
        </p:txBody>
      </p:sp>
      <p:graphicFrame>
        <p:nvGraphicFramePr>
          <p:cNvPr id="17" name="Plassholder for innhold 3" descr="Resultat for Kvalitativ jobbusikkerhet. 1-Helt uenig 32%. 2-Litt uenig 21%. 3-Hverken enig eller uenig 24%. 4-Litt enig 16%. 5-Helt enig 6%. Gjennomsnitt 2.42">
            <a:extLst>
              <a:ext uri="{FF2B5EF4-FFF2-40B4-BE49-F238E27FC236}">
                <a16:creationId xmlns:a16="http://schemas.microsoft.com/office/drawing/2014/main" id="{8B54AB13-5A3C-6548-8CDB-3F7B9E3A5B06}"/>
              </a:ext>
            </a:extLst>
          </p:cNvPr>
          <p:cNvGraphicFramePr/>
          <p:nvPr>
            <p:extLst>
              <p:ext uri="{D42A27DB-BD31-4B8C-83A1-F6EECF244321}">
                <p14:modId xmlns:p14="http://schemas.microsoft.com/office/powerpoint/2010/main" val="770448753"/>
              </p:ext>
            </p:extLst>
          </p:nvPr>
        </p:nvGraphicFramePr>
        <p:xfrm>
          <a:off x="3687261" y="1457232"/>
          <a:ext cx="7524821" cy="1487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lassholder for innhold 3" descr="Resultat for Opplæring. 1-Meget sjelden eller aldri 0%. 2-Nokså sjelden 3%. 3-Av og til 33%. 4-Nokså ofte 46%. 5-Meget ofte eller alltid 16%. Gjennomsnitt 3.75">
            <a:extLst>
              <a:ext uri="{FF2B5EF4-FFF2-40B4-BE49-F238E27FC236}">
                <a16:creationId xmlns:a16="http://schemas.microsoft.com/office/drawing/2014/main" id="{656A7FD0-E6B3-626E-F172-3A6853FEB541}"/>
              </a:ext>
            </a:extLst>
          </p:cNvPr>
          <p:cNvGraphicFramePr/>
          <p:nvPr>
            <p:extLst>
              <p:ext uri="{D42A27DB-BD31-4B8C-83A1-F6EECF244321}">
                <p14:modId xmlns:p14="http://schemas.microsoft.com/office/powerpoint/2010/main" val="1742200144"/>
              </p:ext>
            </p:extLst>
          </p:nvPr>
        </p:nvGraphicFramePr>
        <p:xfrm>
          <a:off x="3687260" y="3313402"/>
          <a:ext cx="7485401" cy="1348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lassholder for innhold 3" descr="Resultat for Kompetanseutvikling. 1-Meget sjelden eller aldri 2%. 2-Nokså sjelden 11%. 3-Av og til 36%. 4-Nokså ofte 39%. 5-Meget ofte eller alltid 13%. Gjennomsnitt 3.51">
            <a:extLst>
              <a:ext uri="{FF2B5EF4-FFF2-40B4-BE49-F238E27FC236}">
                <a16:creationId xmlns:a16="http://schemas.microsoft.com/office/drawing/2014/main" id="{50E048A7-F1E8-1CB8-18BC-5727B2CC03CC}"/>
              </a:ext>
            </a:extLst>
          </p:cNvPr>
          <p:cNvGraphicFramePr/>
          <p:nvPr>
            <p:extLst>
              <p:ext uri="{D42A27DB-BD31-4B8C-83A1-F6EECF244321}">
                <p14:modId xmlns:p14="http://schemas.microsoft.com/office/powerpoint/2010/main" val="2585961901"/>
              </p:ext>
            </p:extLst>
          </p:nvPr>
        </p:nvGraphicFramePr>
        <p:xfrm>
          <a:off x="3687260" y="4393520"/>
          <a:ext cx="7524822" cy="1487429"/>
        </p:xfrm>
        <a:graphic>
          <a:graphicData uri="http://schemas.openxmlformats.org/drawingml/2006/chart">
            <c:chart xmlns:c="http://schemas.openxmlformats.org/drawingml/2006/chart" xmlns:r="http://schemas.openxmlformats.org/officeDocument/2006/relationships" r:id="rId5"/>
          </a:graphicData>
        </a:graphic>
      </p:graphicFrame>
      <p:sp>
        <p:nvSpPr>
          <p:cNvPr id="3" name="object 3">
            <a:extLst>
              <a:ext uri="{FF2B5EF4-FFF2-40B4-BE49-F238E27FC236}">
                <a16:creationId xmlns:a16="http://schemas.microsoft.com/office/drawing/2014/main" id="{7217241C-3D56-9D5A-9C66-968700A3E8E0}"/>
              </a:ext>
            </a:extLst>
          </p:cNvPr>
          <p:cNvSpPr txBox="1"/>
          <p:nvPr/>
        </p:nvSpPr>
        <p:spPr>
          <a:xfrm>
            <a:off x="134138" y="1369890"/>
            <a:ext cx="3457575" cy="1776751"/>
          </a:xfrm>
          <a:prstGeom prst="rect">
            <a:avLst/>
          </a:prstGeom>
        </p:spPr>
        <p:txBody>
          <a:bodyPr vert="horz" wrap="square" lIns="0" tIns="25446" rIns="0" bIns="0" rtlCol="0">
            <a:spAutoFit/>
          </a:bodyPr>
          <a:lstStyle/>
          <a:p>
            <a:pPr marL="26788">
              <a:spcBef>
                <a:spcPts val="201"/>
              </a:spcBef>
            </a:pPr>
            <a:r>
              <a:rPr lang="nb-NO" sz="1400" b="1" spc="-32" dirty="0">
                <a:solidFill>
                  <a:srgbClr val="263A76"/>
                </a:solidFill>
                <a:cs typeface="Lucida Sans Unicode"/>
              </a:rPr>
              <a:t>Kvalitativ</a:t>
            </a:r>
            <a:r>
              <a:rPr lang="nb-NO" sz="1400" b="1" spc="-63" dirty="0">
                <a:solidFill>
                  <a:srgbClr val="263A76"/>
                </a:solidFill>
                <a:cs typeface="Lucida Sans Unicode"/>
              </a:rPr>
              <a:t> </a:t>
            </a:r>
            <a:r>
              <a:rPr lang="nb-NO" sz="1400" b="1" spc="-42" dirty="0">
                <a:solidFill>
                  <a:srgbClr val="263A76"/>
                </a:solidFill>
                <a:cs typeface="Lucida Sans Unicode"/>
              </a:rPr>
              <a:t>jobbusikkerhet</a:t>
            </a:r>
            <a:r>
              <a:rPr lang="nb-NO" sz="1400" b="1" spc="-52" dirty="0">
                <a:solidFill>
                  <a:srgbClr val="263A76"/>
                </a:solidFill>
                <a:cs typeface="Lucida Sans Unicode"/>
              </a:rPr>
              <a:t> </a:t>
            </a:r>
            <a:r>
              <a:rPr lang="nb-NO" sz="1400" spc="-42" dirty="0">
                <a:solidFill>
                  <a:srgbClr val="22373A"/>
                </a:solidFill>
                <a:cs typeface="Lucida Sans Unicode"/>
              </a:rPr>
              <a:t>måles</a:t>
            </a:r>
            <a:r>
              <a:rPr lang="nb-NO" sz="1400" spc="-52" dirty="0">
                <a:solidFill>
                  <a:srgbClr val="22373A"/>
                </a:solidFill>
                <a:cs typeface="Lucida Sans Unicode"/>
              </a:rPr>
              <a:t> med spørsmålene:</a:t>
            </a:r>
            <a:endParaRPr lang="nb-NO" sz="1400" dirty="0">
              <a:cs typeface="Lucida Sans Unicode"/>
            </a:endParaRPr>
          </a:p>
          <a:p>
            <a:pPr marL="178139" indent="-151350">
              <a:spcBef>
                <a:spcPts val="1031"/>
              </a:spcBef>
              <a:buChar char="•"/>
              <a:tabLst>
                <a:tab pos="179477" algn="l"/>
              </a:tabLst>
            </a:pPr>
            <a:r>
              <a:rPr lang="nb-NO" sz="1400" spc="-52" dirty="0">
                <a:solidFill>
                  <a:srgbClr val="22373A"/>
                </a:solidFill>
                <a:cs typeface="Lucida Sans Unicode"/>
              </a:rPr>
              <a:t>Jeg</a:t>
            </a:r>
            <a:r>
              <a:rPr lang="nb-NO" sz="1400" spc="-63" dirty="0">
                <a:solidFill>
                  <a:srgbClr val="22373A"/>
                </a:solidFill>
                <a:cs typeface="Lucida Sans Unicode"/>
              </a:rPr>
              <a:t> </a:t>
            </a:r>
            <a:r>
              <a:rPr lang="nb-NO" sz="1400" spc="-21" dirty="0">
                <a:solidFill>
                  <a:srgbClr val="22373A"/>
                </a:solidFill>
                <a:cs typeface="Lucida Sans Unicode"/>
              </a:rPr>
              <a:t>t</a:t>
            </a:r>
            <a:r>
              <a:rPr lang="nb-NO" sz="1400" spc="-52" dirty="0">
                <a:solidFill>
                  <a:srgbClr val="22373A"/>
                </a:solidFill>
                <a:cs typeface="Lucida Sans Unicode"/>
              </a:rPr>
              <a:t>r</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42" dirty="0">
                <a:solidFill>
                  <a:srgbClr val="22373A"/>
                </a:solidFill>
                <a:cs typeface="Lucida Sans Unicode"/>
              </a:rPr>
              <a:t>jobbe</a:t>
            </a:r>
            <a:r>
              <a:rPr lang="nb-NO" sz="1400" spc="-52" dirty="0">
                <a:solidFill>
                  <a:srgbClr val="22373A"/>
                </a:solidFill>
                <a:cs typeface="Lucida Sans Unicode"/>
              </a:rPr>
              <a:t>n</a:t>
            </a:r>
            <a:r>
              <a:rPr lang="nb-NO" sz="1400" spc="-63" dirty="0">
                <a:solidFill>
                  <a:srgbClr val="22373A"/>
                </a:solidFill>
                <a:cs typeface="Lucida Sans Unicode"/>
              </a:rPr>
              <a:t> </a:t>
            </a:r>
            <a:r>
              <a:rPr lang="nb-NO" sz="1400" spc="-52" dirty="0">
                <a:solidFill>
                  <a:srgbClr val="22373A"/>
                </a:solidFill>
                <a:cs typeface="Lucida Sans Unicode"/>
              </a:rPr>
              <a:t>min</a:t>
            </a:r>
            <a:r>
              <a:rPr lang="nb-NO" sz="1400" spc="-63" dirty="0">
                <a:solidFill>
                  <a:srgbClr val="22373A"/>
                </a:solidFill>
                <a:cs typeface="Lucida Sans Unicode"/>
              </a:rPr>
              <a:t> </a:t>
            </a:r>
            <a:r>
              <a:rPr lang="nb-NO" sz="1400" spc="-21" dirty="0">
                <a:solidFill>
                  <a:srgbClr val="22373A"/>
                </a:solidFill>
                <a:cs typeface="Lucida Sans Unicode"/>
              </a:rPr>
              <a:t>vil</a:t>
            </a:r>
            <a:r>
              <a:rPr lang="nb-NO" sz="1400" spc="-63" dirty="0">
                <a:solidFill>
                  <a:srgbClr val="22373A"/>
                </a:solidFill>
                <a:cs typeface="Lucida Sans Unicode"/>
              </a:rPr>
              <a:t> </a:t>
            </a:r>
            <a:r>
              <a:rPr lang="nb-NO" sz="1400" spc="-42" dirty="0">
                <a:solidFill>
                  <a:srgbClr val="22373A"/>
                </a:solidFill>
                <a:cs typeface="Lucida Sans Unicode"/>
              </a:rPr>
              <a:t>end</a:t>
            </a:r>
            <a:r>
              <a:rPr lang="nb-NO" sz="1400" spc="-5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seg </a:t>
            </a:r>
            <a:r>
              <a:rPr lang="nb-NO" sz="1400" spc="-10" dirty="0">
                <a:solidFill>
                  <a:srgbClr val="22373A"/>
                </a:solidFill>
                <a:cs typeface="Lucida Sans Unicode"/>
              </a:rPr>
              <a:t>til</a:t>
            </a:r>
            <a:r>
              <a:rPr lang="nb-NO" sz="1400" spc="-63" dirty="0">
                <a:solidFill>
                  <a:srgbClr val="22373A"/>
                </a:solidFill>
                <a:cs typeface="Lucida Sans Unicode"/>
              </a:rPr>
              <a:t> </a:t>
            </a:r>
            <a:r>
              <a:rPr lang="nb-NO" sz="1400" spc="-32" dirty="0">
                <a:solidFill>
                  <a:srgbClr val="22373A"/>
                </a:solidFill>
                <a:cs typeface="Lucida Sans Unicode"/>
              </a:rPr>
              <a:t>det</a:t>
            </a:r>
            <a:r>
              <a:rPr lang="nb-NO" sz="1400" spc="-63" dirty="0">
                <a:solidFill>
                  <a:srgbClr val="22373A"/>
                </a:solidFill>
                <a:cs typeface="Lucida Sans Unicode"/>
              </a:rPr>
              <a:t> </a:t>
            </a:r>
            <a:r>
              <a:rPr lang="nb-NO" sz="1400" spc="-42" dirty="0">
                <a:solidFill>
                  <a:srgbClr val="22373A"/>
                </a:solidFill>
                <a:cs typeface="Lucida Sans Unicode"/>
              </a:rPr>
              <a:t>v</a:t>
            </a:r>
            <a:r>
              <a:rPr lang="nb-NO" sz="1400" spc="-32" dirty="0">
                <a:solidFill>
                  <a:srgbClr val="22373A"/>
                </a:solidFill>
                <a:cs typeface="Lucida Sans Unicode"/>
              </a:rPr>
              <a:t>er</a:t>
            </a:r>
            <a:r>
              <a:rPr lang="nb-NO" sz="1400" spc="-52" dirty="0">
                <a:solidFill>
                  <a:srgbClr val="22373A"/>
                </a:solidFill>
                <a:cs typeface="Lucida Sans Unicode"/>
              </a:rPr>
              <a:t>r</a:t>
            </a:r>
            <a:r>
              <a:rPr lang="nb-NO" sz="1400" spc="-21" dirty="0">
                <a:solidFill>
                  <a:srgbClr val="22373A"/>
                </a:solidFill>
                <a:cs typeface="Lucida Sans Unicode"/>
              </a:rPr>
              <a:t>e i tiden framover</a:t>
            </a:r>
            <a:endParaRPr lang="nb-NO" sz="1400" dirty="0">
              <a:cs typeface="Lucida Sans Unicode"/>
            </a:endParaRPr>
          </a:p>
          <a:p>
            <a:pPr marL="178139" marR="10715" indent="-150012">
              <a:lnSpc>
                <a:spcPct val="114599"/>
              </a:lnSpc>
              <a:buChar char="•"/>
              <a:tabLst>
                <a:tab pos="179477" algn="l"/>
              </a:tabLst>
            </a:pPr>
            <a:r>
              <a:rPr lang="nb-NO" sz="1400" spc="-52" dirty="0">
                <a:solidFill>
                  <a:srgbClr val="22373A"/>
                </a:solidFill>
                <a:cs typeface="Lucida Sans Unicode"/>
              </a:rPr>
              <a:t>Jeg</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21" dirty="0">
                <a:solidFill>
                  <a:srgbClr val="22373A"/>
                </a:solidFill>
                <a:cs typeface="Lucida Sans Unicode"/>
              </a:rPr>
              <a:t>øl</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95" dirty="0">
                <a:solidFill>
                  <a:srgbClr val="22373A"/>
                </a:solidFill>
                <a:cs typeface="Lucida Sans Unicode"/>
              </a:rPr>
              <a:t>m</a:t>
            </a:r>
            <a:r>
              <a:rPr lang="nb-NO" sz="1400" spc="-74" dirty="0">
                <a:solidFill>
                  <a:srgbClr val="22373A"/>
                </a:solidFill>
                <a:cs typeface="Lucida Sans Unicode"/>
              </a:rPr>
              <a:t>eg</a:t>
            </a:r>
            <a:r>
              <a:rPr lang="nb-NO" sz="1400" spc="-63" dirty="0">
                <a:solidFill>
                  <a:srgbClr val="22373A"/>
                </a:solidFill>
                <a:cs typeface="Lucida Sans Unicode"/>
              </a:rPr>
              <a:t> </a:t>
            </a:r>
            <a:r>
              <a:rPr lang="nb-NO" sz="1400" spc="-32" dirty="0">
                <a:solidFill>
                  <a:srgbClr val="22373A"/>
                </a:solidFill>
                <a:cs typeface="Lucida Sans Unicode"/>
              </a:rPr>
              <a:t>utr</a:t>
            </a:r>
            <a:r>
              <a:rPr lang="nb-NO" sz="1400" spc="-52" dirty="0">
                <a:solidFill>
                  <a:srgbClr val="22373A"/>
                </a:solidFill>
                <a:cs typeface="Lucida Sans Unicode"/>
              </a:rPr>
              <a:t>y</a:t>
            </a:r>
            <a:r>
              <a:rPr lang="nb-NO" sz="1400" spc="-116" dirty="0">
                <a:solidFill>
                  <a:srgbClr val="22373A"/>
                </a:solidFill>
                <a:cs typeface="Lucida Sans Unicode"/>
              </a:rPr>
              <a:t>gg</a:t>
            </a:r>
            <a:r>
              <a:rPr lang="nb-NO" sz="1400" spc="-63" dirty="0">
                <a:solidFill>
                  <a:srgbClr val="22373A"/>
                </a:solidFill>
                <a:cs typeface="Lucida Sans Unicode"/>
              </a:rPr>
              <a:t> p</a:t>
            </a:r>
            <a:r>
              <a:rPr lang="nb-NO" sz="1400" spc="-21" dirty="0">
                <a:solidFill>
                  <a:srgbClr val="22373A"/>
                </a:solidFill>
                <a:cs typeface="Lucida Sans Unicode"/>
              </a:rPr>
              <a:t>å</a:t>
            </a:r>
            <a:r>
              <a:rPr lang="nb-NO" sz="1400" spc="-63" dirty="0">
                <a:solidFill>
                  <a:srgbClr val="22373A"/>
                </a:solidFill>
                <a:cs typeface="Lucida Sans Unicode"/>
              </a:rPr>
              <a:t> h</a:t>
            </a:r>
            <a:r>
              <a:rPr lang="nb-NO" sz="1400" spc="-42" dirty="0">
                <a:solidFill>
                  <a:srgbClr val="22373A"/>
                </a:solidFill>
                <a:cs typeface="Lucida Sans Unicode"/>
              </a:rPr>
              <a:t>v</a:t>
            </a:r>
            <a:r>
              <a:rPr lang="nb-NO" sz="1400" spc="-21" dirty="0">
                <a:solidFill>
                  <a:srgbClr val="22373A"/>
                </a:solidFill>
                <a:cs typeface="Lucida Sans Unicode"/>
              </a:rPr>
              <a:t>a</a:t>
            </a:r>
            <a:r>
              <a:rPr lang="nb-NO" sz="1400" spc="-63" dirty="0">
                <a:solidFill>
                  <a:srgbClr val="22373A"/>
                </a:solidFill>
                <a:cs typeface="Lucida Sans Unicode"/>
              </a:rPr>
              <a:t> </a:t>
            </a:r>
            <a:r>
              <a:rPr lang="nb-NO" sz="1400" spc="-32" dirty="0">
                <a:solidFill>
                  <a:srgbClr val="22373A"/>
                </a:solidFill>
                <a:cs typeface="Lucida Sans Unicode"/>
              </a:rPr>
              <a:t>sl</a:t>
            </a:r>
            <a:r>
              <a:rPr lang="nb-NO" sz="1400" spc="-63" dirty="0">
                <a:solidFill>
                  <a:srgbClr val="22373A"/>
                </a:solidFill>
                <a:cs typeface="Lucida Sans Unicode"/>
              </a:rPr>
              <a:t>ags </a:t>
            </a:r>
            <a:r>
              <a:rPr lang="nb-NO" sz="1400" spc="-32" dirty="0">
                <a:solidFill>
                  <a:srgbClr val="22373A"/>
                </a:solidFill>
                <a:cs typeface="Lucida Sans Unicode"/>
              </a:rPr>
              <a:t>arbeid</a:t>
            </a:r>
            <a:r>
              <a:rPr lang="nb-NO" sz="1400" spc="-42" dirty="0">
                <a:solidFill>
                  <a:srgbClr val="22373A"/>
                </a:solidFill>
                <a:cs typeface="Lucida Sans Unicode"/>
              </a:rPr>
              <a:t>s</a:t>
            </a:r>
            <a:r>
              <a:rPr lang="nb-NO" sz="1400" spc="-32" dirty="0">
                <a:solidFill>
                  <a:srgbClr val="22373A"/>
                </a:solidFill>
                <a:cs typeface="Lucida Sans Unicode"/>
              </a:rPr>
              <a:t>vil</a:t>
            </a:r>
            <a:r>
              <a:rPr lang="nb-NO" sz="1400" spc="-52" dirty="0">
                <a:solidFill>
                  <a:srgbClr val="22373A"/>
                </a:solidFill>
                <a:cs typeface="Lucida Sans Unicode"/>
              </a:rPr>
              <a:t>k</a:t>
            </a:r>
            <a:r>
              <a:rPr lang="nb-NO" sz="1400" spc="-32" dirty="0">
                <a:solidFill>
                  <a:srgbClr val="22373A"/>
                </a:solidFill>
                <a:cs typeface="Lucida Sans Unicode"/>
              </a:rPr>
              <a:t>år</a:t>
            </a:r>
            <a:r>
              <a:rPr lang="nb-NO" sz="1400" spc="-63" dirty="0">
                <a:solidFill>
                  <a:srgbClr val="22373A"/>
                </a:solidFill>
                <a:cs typeface="Lucida Sans Unicode"/>
              </a:rPr>
              <a:t> </a:t>
            </a:r>
            <a:r>
              <a:rPr lang="nb-NO" sz="1400" spc="-52" dirty="0">
                <a:solidFill>
                  <a:srgbClr val="22373A"/>
                </a:solidFill>
                <a:cs typeface="Lucida Sans Unicode"/>
              </a:rPr>
              <a:t>jeg  </a:t>
            </a:r>
            <a:r>
              <a:rPr lang="nb-NO" sz="1400" spc="-21" dirty="0">
                <a:solidFill>
                  <a:srgbClr val="22373A"/>
                </a:solidFill>
                <a:cs typeface="Lucida Sans Unicode"/>
              </a:rPr>
              <a:t>vil</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42" dirty="0">
                <a:solidFill>
                  <a:srgbClr val="22373A"/>
                </a:solidFill>
                <a:cs typeface="Lucida Sans Unicode"/>
              </a:rPr>
              <a:t>f</a:t>
            </a:r>
            <a:r>
              <a:rPr lang="nb-NO" sz="1400" spc="-52" dirty="0">
                <a:solidFill>
                  <a:srgbClr val="22373A"/>
                </a:solidFill>
                <a:cs typeface="Lucida Sans Unicode"/>
              </a:rPr>
              <a:t>ramo</a:t>
            </a:r>
            <a:r>
              <a:rPr lang="nb-NO" sz="1400" spc="-42" dirty="0">
                <a:solidFill>
                  <a:srgbClr val="22373A"/>
                </a:solidFill>
                <a:cs typeface="Lucida Sans Unicode"/>
              </a:rPr>
              <a:t>v</a:t>
            </a:r>
            <a:r>
              <a:rPr lang="nb-NO" sz="1400" spc="-32" dirty="0">
                <a:solidFill>
                  <a:srgbClr val="22373A"/>
                </a:solidFill>
                <a:cs typeface="Lucida Sans Unicode"/>
              </a:rPr>
              <a:t>er</a:t>
            </a:r>
            <a:endParaRPr lang="nb-NO" sz="1400" dirty="0">
              <a:cs typeface="Lucida Sans Unicode"/>
            </a:endParaRPr>
          </a:p>
          <a:p>
            <a:pPr marL="178139" marR="182157" indent="-150012">
              <a:lnSpc>
                <a:spcPct val="114599"/>
              </a:lnSpc>
              <a:buChar char="•"/>
              <a:tabLst>
                <a:tab pos="179477" algn="l"/>
              </a:tabLst>
            </a:pPr>
            <a:r>
              <a:rPr lang="nb-NO" sz="1400" spc="-52" dirty="0">
                <a:solidFill>
                  <a:srgbClr val="22373A"/>
                </a:solidFill>
                <a:cs typeface="Lucida Sans Unicode"/>
              </a:rPr>
              <a:t>Jeg</a:t>
            </a:r>
            <a:r>
              <a:rPr lang="nb-NO" sz="1400" spc="-63" dirty="0">
                <a:solidFill>
                  <a:srgbClr val="22373A"/>
                </a:solidFill>
                <a:cs typeface="Lucida Sans Unicode"/>
              </a:rPr>
              <a:t> </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52" dirty="0">
                <a:solidFill>
                  <a:srgbClr val="22373A"/>
                </a:solidFill>
                <a:cs typeface="Lucida Sans Unicode"/>
              </a:rPr>
              <a:t>bek</a:t>
            </a:r>
            <a:r>
              <a:rPr lang="nb-NO" sz="1400" spc="-63" dirty="0">
                <a:solidFill>
                  <a:srgbClr val="22373A"/>
                </a:solidFill>
                <a:cs typeface="Lucida Sans Unicode"/>
              </a:rPr>
              <a:t>ymr</a:t>
            </a:r>
            <a:r>
              <a:rPr lang="nb-NO" sz="1400" spc="-21" dirty="0">
                <a:solidFill>
                  <a:srgbClr val="22373A"/>
                </a:solidFill>
                <a:cs typeface="Lucida Sans Unicode"/>
              </a:rPr>
              <a:t>et</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a:t>
            </a:r>
            <a:r>
              <a:rPr lang="nb-NO" sz="1400" spc="-63" dirty="0">
                <a:solidFill>
                  <a:srgbClr val="22373A"/>
                </a:solidFill>
                <a:cs typeface="Lucida Sans Unicode"/>
              </a:rPr>
              <a:t> h</a:t>
            </a:r>
            <a:r>
              <a:rPr lang="nb-NO" sz="1400" spc="-42" dirty="0">
                <a:solidFill>
                  <a:srgbClr val="22373A"/>
                </a:solidFill>
                <a:cs typeface="Lucida Sans Unicode"/>
              </a:rPr>
              <a:t>vo</a:t>
            </a:r>
            <a:r>
              <a:rPr lang="nb-NO" sz="1400" spc="-52" dirty="0">
                <a:solidFill>
                  <a:srgbClr val="22373A"/>
                </a:solidFill>
                <a:cs typeface="Lucida Sans Unicode"/>
              </a:rPr>
              <a:t>r</a:t>
            </a:r>
            <a:r>
              <a:rPr lang="nb-NO" sz="1400" spc="-42" dirty="0">
                <a:solidFill>
                  <a:srgbClr val="22373A"/>
                </a:solidFill>
                <a:cs typeface="Lucida Sans Unicode"/>
              </a:rPr>
              <a:t>dan</a:t>
            </a:r>
            <a:r>
              <a:rPr lang="nb-NO" sz="1400" spc="-63" dirty="0">
                <a:solidFill>
                  <a:srgbClr val="22373A"/>
                </a:solidFill>
                <a:cs typeface="Lucida Sans Unicode"/>
              </a:rPr>
              <a:t> </a:t>
            </a:r>
            <a:r>
              <a:rPr lang="nb-NO" sz="1400" spc="-42" dirty="0">
                <a:solidFill>
                  <a:srgbClr val="22373A"/>
                </a:solidFill>
                <a:cs typeface="Lucida Sans Unicode"/>
              </a:rPr>
              <a:t>jobben</a:t>
            </a:r>
            <a:r>
              <a:rPr lang="nb-NO" sz="1400" spc="-63" dirty="0">
                <a:solidFill>
                  <a:srgbClr val="22373A"/>
                </a:solidFill>
                <a:cs typeface="Lucida Sans Unicode"/>
              </a:rPr>
              <a:t> </a:t>
            </a:r>
            <a:r>
              <a:rPr lang="nb-NO" sz="1400" spc="-52" dirty="0">
                <a:solidFill>
                  <a:srgbClr val="22373A"/>
                </a:solidFill>
                <a:cs typeface="Lucida Sans Unicode"/>
              </a:rPr>
              <a:t>min</a:t>
            </a:r>
            <a:r>
              <a:rPr lang="nb-NO" sz="1400" spc="-63" dirty="0">
                <a:solidFill>
                  <a:srgbClr val="22373A"/>
                </a:solidFill>
                <a:cs typeface="Lucida Sans Unicode"/>
              </a:rPr>
              <a:t> </a:t>
            </a:r>
            <a:r>
              <a:rPr lang="nb-NO" sz="1400" spc="-21" dirty="0">
                <a:solidFill>
                  <a:srgbClr val="22373A"/>
                </a:solidFill>
                <a:cs typeface="Lucida Sans Unicode"/>
              </a:rPr>
              <a:t>vil</a:t>
            </a:r>
            <a:r>
              <a:rPr lang="nb-NO" sz="1400" spc="-63" dirty="0">
                <a:solidFill>
                  <a:srgbClr val="22373A"/>
                </a:solidFill>
                <a:cs typeface="Lucida Sans Unicode"/>
              </a:rPr>
              <a:t> </a:t>
            </a:r>
            <a:r>
              <a:rPr lang="nb-NO" sz="1400" spc="-21" dirty="0">
                <a:solidFill>
                  <a:srgbClr val="22373A"/>
                </a:solidFill>
                <a:cs typeface="Lucida Sans Unicode"/>
              </a:rPr>
              <a:t>bli</a:t>
            </a:r>
            <a:r>
              <a:rPr lang="nb-NO" sz="1400" spc="-63" dirty="0">
                <a:solidFill>
                  <a:srgbClr val="22373A"/>
                </a:solidFill>
                <a:cs typeface="Lucida Sans Unicode"/>
              </a:rPr>
              <a:t> </a:t>
            </a:r>
            <a:r>
              <a:rPr lang="nb-NO" sz="1400" spc="-21" dirty="0">
                <a:solidFill>
                  <a:srgbClr val="22373A"/>
                </a:solidFill>
                <a:cs typeface="Lucida Sans Unicode"/>
              </a:rPr>
              <a:t>i  </a:t>
            </a:r>
            <a:r>
              <a:rPr lang="nb-NO" sz="1400" spc="-42" dirty="0">
                <a:solidFill>
                  <a:srgbClr val="22373A"/>
                </a:solidFill>
                <a:cs typeface="Lucida Sans Unicode"/>
              </a:rPr>
              <a:t>framtiden</a:t>
            </a:r>
            <a:endParaRPr lang="nb-NO" sz="1400" dirty="0">
              <a:cs typeface="Lucida Sans Unicode"/>
            </a:endParaRPr>
          </a:p>
        </p:txBody>
      </p:sp>
      <p:sp>
        <p:nvSpPr>
          <p:cNvPr id="4" name="object 3">
            <a:extLst>
              <a:ext uri="{FF2B5EF4-FFF2-40B4-BE49-F238E27FC236}">
                <a16:creationId xmlns:a16="http://schemas.microsoft.com/office/drawing/2014/main" id="{E23FF318-D831-0E40-48A9-647E632B1C07}"/>
              </a:ext>
            </a:extLst>
          </p:cNvPr>
          <p:cNvSpPr txBox="1"/>
          <p:nvPr/>
        </p:nvSpPr>
        <p:spPr>
          <a:xfrm>
            <a:off x="153854" y="3288072"/>
            <a:ext cx="3457575" cy="1950645"/>
          </a:xfrm>
          <a:prstGeom prst="rect">
            <a:avLst/>
          </a:prstGeom>
        </p:spPr>
        <p:txBody>
          <a:bodyPr vert="horz" wrap="square" lIns="0" tIns="25446" rIns="0" bIns="0" rtlCol="0">
            <a:spAutoFit/>
          </a:bodyPr>
          <a:lstStyle/>
          <a:p>
            <a:pPr marL="26788" marR="371010">
              <a:lnSpc>
                <a:spcPct val="114599"/>
              </a:lnSpc>
              <a:spcBef>
                <a:spcPts val="832"/>
              </a:spcBef>
            </a:pPr>
            <a:r>
              <a:rPr lang="nb-NO" sz="1400" b="1" spc="-63" dirty="0">
                <a:solidFill>
                  <a:srgbClr val="263A76"/>
                </a:solidFill>
                <a:cs typeface="Lucida Sans Unicode"/>
              </a:rPr>
              <a:t>Opp</a:t>
            </a:r>
            <a:r>
              <a:rPr lang="nb-NO" sz="1400" b="1" spc="-42" dirty="0">
                <a:solidFill>
                  <a:srgbClr val="263A76"/>
                </a:solidFill>
                <a:cs typeface="Lucida Sans Unicode"/>
              </a:rPr>
              <a:t>l</a:t>
            </a:r>
            <a:r>
              <a:rPr lang="nb-NO" sz="1400" b="1" spc="-52" dirty="0">
                <a:solidFill>
                  <a:srgbClr val="263A76"/>
                </a:solidFill>
                <a:cs typeface="Lucida Sans Unicode"/>
              </a:rPr>
              <a:t>æring</a:t>
            </a:r>
            <a:r>
              <a:rPr lang="nb-NO" sz="1400" b="1" spc="-63" dirty="0">
                <a:solidFill>
                  <a:srgbClr val="263A76"/>
                </a:solidFill>
                <a:cs typeface="Lucida Sans Unicode"/>
              </a:rPr>
              <a:t> </a:t>
            </a:r>
            <a:r>
              <a:rPr lang="nb-NO" sz="1400" b="1" spc="-74" dirty="0">
                <a:solidFill>
                  <a:srgbClr val="263A76"/>
                </a:solidFill>
                <a:cs typeface="Lucida Sans Unicode"/>
              </a:rPr>
              <a:t>og</a:t>
            </a:r>
            <a:r>
              <a:rPr lang="nb-NO" sz="1400" b="1" spc="-63" dirty="0">
                <a:solidFill>
                  <a:srgbClr val="263A76"/>
                </a:solidFill>
                <a:cs typeface="Lucida Sans Unicode"/>
              </a:rPr>
              <a:t> </a:t>
            </a:r>
            <a:r>
              <a:rPr lang="nb-NO" sz="1400" b="1" spc="-95" dirty="0">
                <a:solidFill>
                  <a:srgbClr val="263A76"/>
                </a:solidFill>
                <a:cs typeface="Lucida Sans Unicode"/>
              </a:rPr>
              <a:t>k</a:t>
            </a:r>
            <a:r>
              <a:rPr lang="nb-NO" sz="1400" b="1" spc="-42" dirty="0">
                <a:solidFill>
                  <a:srgbClr val="263A76"/>
                </a:solidFill>
                <a:cs typeface="Lucida Sans Unicode"/>
              </a:rPr>
              <a:t>ompetanseutvikling</a:t>
            </a:r>
            <a:r>
              <a:rPr lang="nb-NO" sz="1400" b="1" spc="-63" dirty="0">
                <a:solidFill>
                  <a:srgbClr val="263A76"/>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42" dirty="0">
                <a:solidFill>
                  <a:srgbClr val="22373A"/>
                </a:solidFill>
                <a:cs typeface="Lucida Sans Unicode"/>
              </a:rPr>
              <a:t>med  enkeltspørsmålene:</a:t>
            </a:r>
            <a:endParaRPr lang="nb-NO" sz="1400" dirty="0">
              <a:cs typeface="Lucida Sans Unicode"/>
            </a:endParaRPr>
          </a:p>
          <a:p>
            <a:pPr marL="178139" marR="22768" indent="-150012">
              <a:lnSpc>
                <a:spcPct val="114599"/>
              </a:lnSpc>
              <a:spcBef>
                <a:spcPts val="844"/>
              </a:spcBef>
              <a:buChar char="•"/>
              <a:tabLst>
                <a:tab pos="179477" algn="l"/>
              </a:tabLst>
            </a:pPr>
            <a:r>
              <a:rPr lang="nb-NO" sz="1400" spc="-63" dirty="0">
                <a:solidFill>
                  <a:srgbClr val="22373A"/>
                </a:solidFill>
                <a:cs typeface="Lucida Sans Unicode"/>
              </a:rPr>
              <a:t>Må </a:t>
            </a:r>
            <a:r>
              <a:rPr lang="nb-NO" sz="1400" spc="-52" dirty="0">
                <a:solidFill>
                  <a:srgbClr val="22373A"/>
                </a:solidFill>
                <a:cs typeface="Lucida Sans Unicode"/>
              </a:rPr>
              <a:t>du </a:t>
            </a:r>
            <a:r>
              <a:rPr lang="nb-NO" sz="1400" spc="-42" dirty="0">
                <a:solidFill>
                  <a:srgbClr val="22373A"/>
                </a:solidFill>
                <a:cs typeface="Lucida Sans Unicode"/>
              </a:rPr>
              <a:t>tilegne </a:t>
            </a:r>
            <a:r>
              <a:rPr lang="nb-NO" sz="1400" spc="-63" dirty="0">
                <a:solidFill>
                  <a:srgbClr val="22373A"/>
                </a:solidFill>
                <a:cs typeface="Lucida Sans Unicode"/>
              </a:rPr>
              <a:t>deg </a:t>
            </a:r>
            <a:r>
              <a:rPr lang="nb-NO" sz="1400" spc="-42" dirty="0">
                <a:solidFill>
                  <a:srgbClr val="22373A"/>
                </a:solidFill>
                <a:cs typeface="Lucida Sans Unicode"/>
              </a:rPr>
              <a:t>nye ferdigheter </a:t>
            </a:r>
            <a:r>
              <a:rPr lang="nb-NO" sz="1400" spc="-74" dirty="0">
                <a:solidFill>
                  <a:srgbClr val="22373A"/>
                </a:solidFill>
                <a:cs typeface="Lucida Sans Unicode"/>
              </a:rPr>
              <a:t>og </a:t>
            </a:r>
            <a:r>
              <a:rPr lang="nb-NO" sz="1400" spc="-52" dirty="0">
                <a:solidFill>
                  <a:srgbClr val="22373A"/>
                </a:solidFill>
                <a:cs typeface="Lucida Sans Unicode"/>
              </a:rPr>
              <a:t>ny </a:t>
            </a:r>
            <a:r>
              <a:rPr lang="nb-NO" sz="1400" spc="-63" dirty="0">
                <a:solidFill>
                  <a:srgbClr val="22373A"/>
                </a:solidFill>
                <a:cs typeface="Lucida Sans Unicode"/>
              </a:rPr>
              <a:t>kunnskap </a:t>
            </a:r>
            <a:r>
              <a:rPr lang="nb-NO" sz="1400" spc="-306"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52" dirty="0">
                <a:solidFill>
                  <a:srgbClr val="22373A"/>
                </a:solidFill>
                <a:cs typeface="Lucida Sans Unicode"/>
              </a:rPr>
              <a:t>kunne</a:t>
            </a:r>
            <a:r>
              <a:rPr lang="nb-NO" sz="1400" spc="-63" dirty="0">
                <a:solidFill>
                  <a:srgbClr val="22373A"/>
                </a:solidFill>
                <a:cs typeface="Lucida Sans Unicode"/>
              </a:rPr>
              <a:t> gjø</a:t>
            </a:r>
            <a:r>
              <a:rPr lang="nb-NO" sz="1400" spc="-74"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42" dirty="0">
                <a:solidFill>
                  <a:srgbClr val="22373A"/>
                </a:solidFill>
                <a:cs typeface="Lucida Sans Unicode"/>
              </a:rPr>
              <a:t>jobben</a:t>
            </a:r>
            <a:r>
              <a:rPr lang="nb-NO" sz="1400" spc="-63" dirty="0">
                <a:solidFill>
                  <a:srgbClr val="22373A"/>
                </a:solidFill>
                <a:cs typeface="Lucida Sans Unicode"/>
              </a:rPr>
              <a:t> </a:t>
            </a:r>
            <a:r>
              <a:rPr lang="nb-NO" sz="1400" spc="-32">
                <a:solidFill>
                  <a:srgbClr val="22373A"/>
                </a:solidFill>
                <a:cs typeface="Lucida Sans Unicode"/>
              </a:rPr>
              <a:t>di</a:t>
            </a:r>
            <a:r>
              <a:rPr lang="nb-NO" sz="1400" spc="-84">
                <a:solidFill>
                  <a:srgbClr val="22373A"/>
                </a:solidFill>
                <a:cs typeface="Lucida Sans Unicode"/>
              </a:rPr>
              <a:t>n</a:t>
            </a:r>
            <a:r>
              <a:rPr lang="nb-NO" sz="1400" spc="32">
                <a:solidFill>
                  <a:srgbClr val="22373A"/>
                </a:solidFill>
                <a:cs typeface="Lucida Sans Unicode"/>
              </a:rPr>
              <a:t>?</a:t>
            </a:r>
          </a:p>
          <a:p>
            <a:pPr marL="178139" marR="22768" indent="-150012">
              <a:lnSpc>
                <a:spcPct val="114599"/>
              </a:lnSpc>
              <a:spcBef>
                <a:spcPts val="844"/>
              </a:spcBef>
              <a:buChar char="•"/>
              <a:tabLst>
                <a:tab pos="179477" algn="l"/>
              </a:tabLst>
            </a:pPr>
            <a:endParaRPr lang="nb-NO" sz="1400" dirty="0">
              <a:cs typeface="Lucida Sans Unicode"/>
            </a:endParaRPr>
          </a:p>
          <a:p>
            <a:pPr marL="178139" marR="93758" indent="-150012">
              <a:lnSpc>
                <a:spcPct val="114599"/>
              </a:lnSpc>
              <a:buChar char="•"/>
              <a:tabLst>
                <a:tab pos="179477" algn="l"/>
              </a:tabLst>
            </a:pPr>
            <a:r>
              <a:rPr lang="nb-NO" sz="1400" spc="-10" dirty="0">
                <a:solidFill>
                  <a:srgbClr val="22373A"/>
                </a:solidFill>
                <a:cs typeface="Lucida Sans Unicode"/>
              </a:rPr>
              <a:t>Blir</a:t>
            </a:r>
            <a:r>
              <a:rPr lang="nb-NO" sz="1400" spc="-52" dirty="0">
                <a:solidFill>
                  <a:srgbClr val="22373A"/>
                </a:solidFill>
                <a:cs typeface="Lucida Sans Unicode"/>
              </a:rPr>
              <a:t> du </a:t>
            </a:r>
            <a:r>
              <a:rPr lang="nb-NO" sz="1400" spc="-42" dirty="0">
                <a:solidFill>
                  <a:srgbClr val="22373A"/>
                </a:solidFill>
                <a:cs typeface="Lucida Sans Unicode"/>
              </a:rPr>
              <a:t>gitt</a:t>
            </a:r>
            <a:r>
              <a:rPr lang="nb-NO" sz="1400" spc="-52" dirty="0">
                <a:solidFill>
                  <a:srgbClr val="22373A"/>
                </a:solidFill>
                <a:cs typeface="Lucida Sans Unicode"/>
              </a:rPr>
              <a:t> mulighet </a:t>
            </a:r>
            <a:r>
              <a:rPr lang="nb-NO" sz="1400" spc="-10" dirty="0">
                <a:solidFill>
                  <a:srgbClr val="22373A"/>
                </a:solidFill>
                <a:cs typeface="Lucida Sans Unicode"/>
              </a:rPr>
              <a:t>til</a:t>
            </a:r>
            <a:r>
              <a:rPr lang="nb-NO" sz="1400" spc="-52" dirty="0">
                <a:solidFill>
                  <a:srgbClr val="22373A"/>
                </a:solidFill>
                <a:cs typeface="Lucida Sans Unicode"/>
              </a:rPr>
              <a:t> </a:t>
            </a:r>
            <a:r>
              <a:rPr lang="nb-NO" sz="1400" spc="-21" dirty="0">
                <a:solidFill>
                  <a:srgbClr val="22373A"/>
                </a:solidFill>
                <a:cs typeface="Lucida Sans Unicode"/>
              </a:rPr>
              <a:t>å</a:t>
            </a:r>
            <a:r>
              <a:rPr lang="nb-NO" sz="1400" spc="-52" dirty="0">
                <a:solidFill>
                  <a:srgbClr val="22373A"/>
                </a:solidFill>
                <a:cs typeface="Lucida Sans Unicode"/>
              </a:rPr>
              <a:t> </a:t>
            </a:r>
            <a:r>
              <a:rPr lang="nb-NO" sz="1400" spc="-42" dirty="0">
                <a:solidFill>
                  <a:srgbClr val="22373A"/>
                </a:solidFill>
                <a:cs typeface="Lucida Sans Unicode"/>
              </a:rPr>
              <a:t>oppdatere</a:t>
            </a:r>
            <a:r>
              <a:rPr lang="nb-NO" sz="1400" spc="-52" dirty="0">
                <a:solidFill>
                  <a:srgbClr val="22373A"/>
                </a:solidFill>
                <a:cs typeface="Lucida Sans Unicode"/>
              </a:rPr>
              <a:t> </a:t>
            </a:r>
            <a:r>
              <a:rPr lang="nb-NO" sz="1400" spc="-63" dirty="0">
                <a:solidFill>
                  <a:srgbClr val="22373A"/>
                </a:solidFill>
                <a:cs typeface="Lucida Sans Unicode"/>
              </a:rPr>
              <a:t>kunnskap</a:t>
            </a:r>
            <a:r>
              <a:rPr lang="nb-NO" sz="1400" spc="-52" dirty="0">
                <a:solidFill>
                  <a:srgbClr val="22373A"/>
                </a:solidFill>
                <a:cs typeface="Lucida Sans Unicode"/>
              </a:rPr>
              <a:t> </a:t>
            </a:r>
            <a:r>
              <a:rPr lang="nb-NO" sz="1400" spc="-74" dirty="0">
                <a:solidFill>
                  <a:srgbClr val="22373A"/>
                </a:solidFill>
                <a:cs typeface="Lucida Sans Unicode"/>
              </a:rPr>
              <a:t>og </a:t>
            </a:r>
            <a:r>
              <a:rPr lang="nb-NO" sz="1400" spc="-306"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e</a:t>
            </a:r>
            <a:r>
              <a:rPr lang="nb-NO" sz="1400" spc="-42" dirty="0">
                <a:solidFill>
                  <a:srgbClr val="22373A"/>
                </a:solidFill>
                <a:cs typeface="Lucida Sans Unicode"/>
              </a:rPr>
              <a:t>r</a:t>
            </a:r>
            <a:r>
              <a:rPr lang="nb-NO" sz="1400" spc="-52" dirty="0">
                <a:solidFill>
                  <a:srgbClr val="22373A"/>
                </a:solidFill>
                <a:cs typeface="Lucida Sans Unicode"/>
              </a:rPr>
              <a:t>dighet</a:t>
            </a:r>
            <a:r>
              <a:rPr lang="nb-NO" sz="1400" spc="-32" dirty="0">
                <a:solidFill>
                  <a:srgbClr val="22373A"/>
                </a:solidFill>
                <a:cs typeface="Lucida Sans Unicode"/>
              </a:rPr>
              <a:t>er</a:t>
            </a:r>
            <a:r>
              <a:rPr lang="nb-NO" sz="1400" spc="-63" dirty="0">
                <a:solidFill>
                  <a:srgbClr val="22373A"/>
                </a:solidFill>
                <a:cs typeface="Lucida Sans Unicode"/>
              </a:rPr>
              <a:t> som </a:t>
            </a:r>
            <a:r>
              <a:rPr lang="nb-NO" sz="1400" spc="-74" dirty="0">
                <a:solidFill>
                  <a:srgbClr val="22373A"/>
                </a:solidFill>
                <a:cs typeface="Lucida Sans Unicode"/>
              </a:rPr>
              <a:t>kr</a:t>
            </a:r>
            <a:r>
              <a:rPr lang="nb-NO" sz="1400" spc="-32" dirty="0">
                <a:solidFill>
                  <a:srgbClr val="22373A"/>
                </a:solidFill>
                <a:cs typeface="Lucida Sans Unicode"/>
              </a:rPr>
              <a:t>e</a:t>
            </a:r>
            <a:r>
              <a:rPr lang="nb-NO" sz="1400" spc="-42" dirty="0">
                <a:solidFill>
                  <a:srgbClr val="22373A"/>
                </a:solidFill>
                <a:cs typeface="Lucida Sans Unicode"/>
              </a:rPr>
              <a:t>v</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42" dirty="0">
                <a:solidFill>
                  <a:srgbClr val="22373A"/>
                </a:solidFill>
                <a:cs typeface="Lucida Sans Unicode"/>
              </a:rPr>
              <a:t>jobben</a:t>
            </a:r>
            <a:r>
              <a:rPr lang="nb-NO" sz="1400" spc="-63" dirty="0">
                <a:solidFill>
                  <a:srgbClr val="22373A"/>
                </a:solidFill>
                <a:cs typeface="Lucida Sans Unicode"/>
              </a:rPr>
              <a:t> </a:t>
            </a:r>
            <a:r>
              <a:rPr lang="nb-NO" sz="1400" spc="-32" dirty="0">
                <a:solidFill>
                  <a:srgbClr val="22373A"/>
                </a:solidFill>
                <a:cs typeface="Lucida Sans Unicode"/>
              </a:rPr>
              <a:t>di</a:t>
            </a:r>
            <a:r>
              <a:rPr lang="nb-NO" sz="1400" spc="-84" dirty="0">
                <a:solidFill>
                  <a:srgbClr val="22373A"/>
                </a:solidFill>
                <a:cs typeface="Lucida Sans Unicode"/>
              </a:rPr>
              <a:t>n</a:t>
            </a:r>
            <a:r>
              <a:rPr lang="nb-NO" sz="1400" spc="32" dirty="0">
                <a:solidFill>
                  <a:srgbClr val="22373A"/>
                </a:solidFill>
                <a:cs typeface="Lucida Sans Unicode"/>
              </a:rPr>
              <a:t>?</a:t>
            </a:r>
            <a:endParaRPr lang="nb-NO" sz="1400" dirty="0">
              <a:cs typeface="Lucida Sans Unicode"/>
            </a:endParaRPr>
          </a:p>
        </p:txBody>
      </p:sp>
      <p:sp>
        <p:nvSpPr>
          <p:cNvPr id="5" name="TekstSylinder 4">
            <a:extLst>
              <a:ext uri="{FF2B5EF4-FFF2-40B4-BE49-F238E27FC236}">
                <a16:creationId xmlns:a16="http://schemas.microsoft.com/office/drawing/2014/main" id="{1422D9EE-68A2-1CFE-1A01-19EB2FE5941D}"/>
              </a:ext>
            </a:extLst>
          </p:cNvPr>
          <p:cNvSpPr txBox="1"/>
          <p:nvPr/>
        </p:nvSpPr>
        <p:spPr>
          <a:xfrm>
            <a:off x="3611429" y="4506095"/>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6" name="TekstSylinder 5">
            <a:extLst>
              <a:ext uri="{FF2B5EF4-FFF2-40B4-BE49-F238E27FC236}">
                <a16:creationId xmlns:a16="http://schemas.microsoft.com/office/drawing/2014/main" id="{EDAD1C77-C0FD-7F8C-9048-2C38FDB89F69}"/>
              </a:ext>
            </a:extLst>
          </p:cNvPr>
          <p:cNvSpPr txBox="1"/>
          <p:nvPr/>
        </p:nvSpPr>
        <p:spPr>
          <a:xfrm>
            <a:off x="3632701" y="3441076"/>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7" name="TekstSylinder 6">
            <a:extLst>
              <a:ext uri="{FF2B5EF4-FFF2-40B4-BE49-F238E27FC236}">
                <a16:creationId xmlns:a16="http://schemas.microsoft.com/office/drawing/2014/main" id="{5593D860-4414-1E91-BC15-06E090B25830}"/>
              </a:ext>
            </a:extLst>
          </p:cNvPr>
          <p:cNvSpPr txBox="1"/>
          <p:nvPr/>
        </p:nvSpPr>
        <p:spPr>
          <a:xfrm>
            <a:off x="3632032" y="1497519"/>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8" name="TekstSylinder 7">
            <a:extLst>
              <a:ext uri="{FF2B5EF4-FFF2-40B4-BE49-F238E27FC236}">
                <a16:creationId xmlns:a16="http://schemas.microsoft.com/office/drawing/2014/main" id="{EEDDBF7F-99AE-6250-A47B-28CF2CBAFFA4}"/>
              </a:ext>
            </a:extLst>
          </p:cNvPr>
          <p:cNvSpPr txBox="1"/>
          <p:nvPr/>
        </p:nvSpPr>
        <p:spPr>
          <a:xfrm>
            <a:off x="10047081" y="2061941"/>
            <a:ext cx="2029422" cy="276999"/>
          </a:xfrm>
          <a:prstGeom prst="rect">
            <a:avLst/>
          </a:prstGeom>
          <a:noFill/>
        </p:spPr>
        <p:txBody>
          <a:bodyPr wrap="square" rtlCol="0">
            <a:spAutoFit/>
          </a:bodyPr>
          <a:lstStyle/>
          <a:p>
            <a:r>
              <a:rPr lang="en-US" sz="1200">
                <a:solidFill>
                  <a:schemeClr val="tx1">
                    <a:lumMod val="75000"/>
                    <a:lumOff val="25000"/>
                  </a:schemeClr>
                </a:solidFill>
              </a:rPr>
              <a:t>    2.29 - 2.77        18 - 31%     </a:t>
            </a:r>
            <a:endParaRPr lang="nb-NO" sz="1200">
              <a:solidFill>
                <a:schemeClr val="tx1">
                  <a:lumMod val="75000"/>
                  <a:lumOff val="25000"/>
                </a:schemeClr>
              </a:solidFill>
            </a:endParaRPr>
          </a:p>
        </p:txBody>
      </p:sp>
      <p:sp>
        <p:nvSpPr>
          <p:cNvPr id="9" name="TekstSylinder 8">
            <a:extLst>
              <a:ext uri="{FF2B5EF4-FFF2-40B4-BE49-F238E27FC236}">
                <a16:creationId xmlns:a16="http://schemas.microsoft.com/office/drawing/2014/main" id="{A6D6A885-348C-738C-24E7-FE2EB5160B14}"/>
              </a:ext>
            </a:extLst>
          </p:cNvPr>
          <p:cNvSpPr txBox="1"/>
          <p:nvPr/>
        </p:nvSpPr>
        <p:spPr>
          <a:xfrm>
            <a:off x="10047081" y="1607287"/>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Enig (4, 5)</a:t>
            </a:r>
          </a:p>
        </p:txBody>
      </p:sp>
      <p:cxnSp>
        <p:nvCxnSpPr>
          <p:cNvPr id="10" name="Rett linje 9">
            <a:extLst>
              <a:ext uri="{FF2B5EF4-FFF2-40B4-BE49-F238E27FC236}">
                <a16:creationId xmlns:a16="http://schemas.microsoft.com/office/drawing/2014/main" id="{5B81333B-FD20-8FE2-F777-8FD6F809C421}"/>
              </a:ext>
            </a:extLst>
          </p:cNvPr>
          <p:cNvCxnSpPr/>
          <p:nvPr/>
        </p:nvCxnSpPr>
        <p:spPr>
          <a:xfrm>
            <a:off x="10495964" y="1859372"/>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1" name="TekstSylinder 10">
            <a:extLst>
              <a:ext uri="{FF2B5EF4-FFF2-40B4-BE49-F238E27FC236}">
                <a16:creationId xmlns:a16="http://schemas.microsoft.com/office/drawing/2014/main" id="{961AC63A-E3D0-CEED-817B-0C198F137978}"/>
              </a:ext>
            </a:extLst>
          </p:cNvPr>
          <p:cNvSpPr txBox="1"/>
          <p:nvPr/>
        </p:nvSpPr>
        <p:spPr>
          <a:xfrm>
            <a:off x="10047081" y="3922085"/>
            <a:ext cx="2029422" cy="276999"/>
          </a:xfrm>
          <a:prstGeom prst="rect">
            <a:avLst/>
          </a:prstGeom>
          <a:noFill/>
        </p:spPr>
        <p:txBody>
          <a:bodyPr wrap="square" rtlCol="0">
            <a:spAutoFit/>
          </a:bodyPr>
          <a:lstStyle/>
          <a:p>
            <a:r>
              <a:rPr lang="en-US" sz="1200">
                <a:solidFill>
                  <a:schemeClr val="tx1">
                    <a:lumMod val="75000"/>
                    <a:lumOff val="25000"/>
                  </a:schemeClr>
                </a:solidFill>
              </a:rPr>
              <a:t>    3.47 - 3.63        48 - 58%     </a:t>
            </a:r>
            <a:endParaRPr lang="nb-NO" sz="1200">
              <a:solidFill>
                <a:schemeClr val="tx1">
                  <a:lumMod val="75000"/>
                  <a:lumOff val="25000"/>
                </a:schemeClr>
              </a:solidFill>
            </a:endParaRPr>
          </a:p>
        </p:txBody>
      </p:sp>
      <p:cxnSp>
        <p:nvCxnSpPr>
          <p:cNvPr id="15" name="Rett linje 14">
            <a:extLst>
              <a:ext uri="{FF2B5EF4-FFF2-40B4-BE49-F238E27FC236}">
                <a16:creationId xmlns:a16="http://schemas.microsoft.com/office/drawing/2014/main" id="{B43B9ABD-DD56-C567-1013-85B30B2B1ACB}"/>
              </a:ext>
            </a:extLst>
          </p:cNvPr>
          <p:cNvCxnSpPr/>
          <p:nvPr/>
        </p:nvCxnSpPr>
        <p:spPr>
          <a:xfrm>
            <a:off x="10495964" y="3719516"/>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6" name="TekstSylinder 15">
            <a:extLst>
              <a:ext uri="{FF2B5EF4-FFF2-40B4-BE49-F238E27FC236}">
                <a16:creationId xmlns:a16="http://schemas.microsoft.com/office/drawing/2014/main" id="{F070265C-25F9-ECBE-D3BA-5A9C55B886C9}"/>
              </a:ext>
            </a:extLst>
          </p:cNvPr>
          <p:cNvSpPr txBox="1"/>
          <p:nvPr/>
        </p:nvSpPr>
        <p:spPr>
          <a:xfrm>
            <a:off x="10061546" y="5028677"/>
            <a:ext cx="2029422" cy="276999"/>
          </a:xfrm>
          <a:prstGeom prst="rect">
            <a:avLst/>
          </a:prstGeom>
          <a:noFill/>
        </p:spPr>
        <p:txBody>
          <a:bodyPr wrap="square" rtlCol="0">
            <a:spAutoFit/>
          </a:bodyPr>
          <a:lstStyle/>
          <a:p>
            <a:r>
              <a:rPr lang="en-US" sz="1200">
                <a:solidFill>
                  <a:schemeClr val="tx1">
                    <a:lumMod val="75000"/>
                    <a:lumOff val="25000"/>
                  </a:schemeClr>
                </a:solidFill>
              </a:rPr>
              <a:t>    3.33 - 3.54        44 - 54%     </a:t>
            </a:r>
            <a:endParaRPr lang="nb-NO" sz="1200">
              <a:solidFill>
                <a:schemeClr val="tx1">
                  <a:lumMod val="75000"/>
                  <a:lumOff val="25000"/>
                </a:schemeClr>
              </a:solidFill>
            </a:endParaRPr>
          </a:p>
        </p:txBody>
      </p:sp>
      <p:sp>
        <p:nvSpPr>
          <p:cNvPr id="21" name="TekstSylinder 20">
            <a:extLst>
              <a:ext uri="{FF2B5EF4-FFF2-40B4-BE49-F238E27FC236}">
                <a16:creationId xmlns:a16="http://schemas.microsoft.com/office/drawing/2014/main" id="{F66CCD88-68CA-FA37-1D7E-89F51570F139}"/>
              </a:ext>
            </a:extLst>
          </p:cNvPr>
          <p:cNvSpPr txBox="1"/>
          <p:nvPr/>
        </p:nvSpPr>
        <p:spPr>
          <a:xfrm>
            <a:off x="10061546" y="4574023"/>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2" name="Rett linje 21">
            <a:extLst>
              <a:ext uri="{FF2B5EF4-FFF2-40B4-BE49-F238E27FC236}">
                <a16:creationId xmlns:a16="http://schemas.microsoft.com/office/drawing/2014/main" id="{40AB96F0-730B-251C-989F-70CD4F424BE0}"/>
              </a:ext>
            </a:extLst>
          </p:cNvPr>
          <p:cNvCxnSpPr/>
          <p:nvPr/>
        </p:nvCxnSpPr>
        <p:spPr>
          <a:xfrm>
            <a:off x="10510429" y="4826108"/>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3" name="TekstSylinder 12">
            <a:extLst>
              <a:ext uri="{FF2B5EF4-FFF2-40B4-BE49-F238E27FC236}">
                <a16:creationId xmlns:a16="http://schemas.microsoft.com/office/drawing/2014/main" id="{31282AE1-EEFB-085F-59E8-B3857CCED48B}"/>
              </a:ext>
            </a:extLst>
          </p:cNvPr>
          <p:cNvSpPr txBox="1"/>
          <p:nvPr/>
        </p:nvSpPr>
        <p:spPr>
          <a:xfrm>
            <a:off x="10061546" y="3468185"/>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81645"/>
            <a:ext cx="9242448" cy="472950"/>
          </a:xfrm>
          <a:prstGeom prst="rect">
            <a:avLst/>
          </a:prstGeom>
        </p:spPr>
        <p:txBody>
          <a:bodyPr vert="horz" lIns="0" tIns="45720" rIns="91440" bIns="45720" rtlCol="0" anchor="ctr">
            <a:noAutofit/>
          </a:bodyPr>
          <a:lstStyle/>
          <a:p>
            <a:r>
              <a:rPr lang="nb-NO" b="1" dirty="0"/>
              <a:t>Organisasjonskultur og organisasjonsklima</a:t>
            </a:r>
          </a:p>
        </p:txBody>
      </p:sp>
      <p:graphicFrame>
        <p:nvGraphicFramePr>
          <p:cNvPr id="10" name="Plassholder for innhold 3" descr="Resultat for Sosialt klima. 1-Svært lite eller ikke i det hele tatt 1%. 2-Nokså lite 2%. 3-Noe 16%. 4-Nokså meget 29%. 5-Svært meget 52%. Gjennomsnitt 4.29">
            <a:extLst>
              <a:ext uri="{FF2B5EF4-FFF2-40B4-BE49-F238E27FC236}">
                <a16:creationId xmlns:a16="http://schemas.microsoft.com/office/drawing/2014/main" id="{11221418-472E-A8B9-2C0C-99DF53C0BF16}"/>
              </a:ext>
            </a:extLst>
          </p:cNvPr>
          <p:cNvGraphicFramePr/>
          <p:nvPr>
            <p:extLst>
              <p:ext uri="{D42A27DB-BD31-4B8C-83A1-F6EECF244321}">
                <p14:modId xmlns:p14="http://schemas.microsoft.com/office/powerpoint/2010/main" val="4082591471"/>
              </p:ext>
            </p:extLst>
          </p:nvPr>
        </p:nvGraphicFramePr>
        <p:xfrm>
          <a:off x="3536042" y="1744868"/>
          <a:ext cx="7751889" cy="1487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Plassholder for innhold 3" descr="Resultat for Psykologisk trygghet. 1-Velig uenig 0%. 2 1%. 3 3%. 4 4%. 5 14%. 6 23%. 7-Veldig enig 55%. Gjennomsnitt 6.19">
            <a:extLst>
              <a:ext uri="{FF2B5EF4-FFF2-40B4-BE49-F238E27FC236}">
                <a16:creationId xmlns:a16="http://schemas.microsoft.com/office/drawing/2014/main" id="{C80E5B7F-05C3-B452-F38A-A09FF8450303}"/>
              </a:ext>
            </a:extLst>
          </p:cNvPr>
          <p:cNvGraphicFramePr/>
          <p:nvPr>
            <p:extLst>
              <p:ext uri="{D42A27DB-BD31-4B8C-83A1-F6EECF244321}">
                <p14:modId xmlns:p14="http://schemas.microsoft.com/office/powerpoint/2010/main" val="3826002069"/>
              </p:ext>
            </p:extLst>
          </p:nvPr>
        </p:nvGraphicFramePr>
        <p:xfrm>
          <a:off x="3536042" y="4096200"/>
          <a:ext cx="7751888" cy="1487430"/>
        </p:xfrm>
        <a:graphic>
          <a:graphicData uri="http://schemas.openxmlformats.org/drawingml/2006/chart">
            <c:chart xmlns:c="http://schemas.openxmlformats.org/drawingml/2006/chart" xmlns:r="http://schemas.openxmlformats.org/officeDocument/2006/relationships" r:id="rId4"/>
          </a:graphicData>
        </a:graphic>
      </p:graphicFrame>
      <p:sp>
        <p:nvSpPr>
          <p:cNvPr id="3" name="object 3">
            <a:extLst>
              <a:ext uri="{FF2B5EF4-FFF2-40B4-BE49-F238E27FC236}">
                <a16:creationId xmlns:a16="http://schemas.microsoft.com/office/drawing/2014/main" id="{C9C820B9-7904-4915-5C28-9D87C538BD6E}"/>
              </a:ext>
            </a:extLst>
          </p:cNvPr>
          <p:cNvSpPr txBox="1"/>
          <p:nvPr/>
        </p:nvSpPr>
        <p:spPr>
          <a:xfrm>
            <a:off x="78468" y="1580527"/>
            <a:ext cx="3457575" cy="1626133"/>
          </a:xfrm>
          <a:prstGeom prst="rect">
            <a:avLst/>
          </a:prstGeom>
        </p:spPr>
        <p:txBody>
          <a:bodyPr vert="horz" wrap="square" lIns="0" tIns="25446" rIns="0" bIns="0" rtlCol="0">
            <a:spAutoFit/>
          </a:bodyPr>
          <a:lstStyle/>
          <a:p>
            <a:pPr marL="26788">
              <a:spcBef>
                <a:spcPts val="201"/>
              </a:spcBef>
            </a:pPr>
            <a:r>
              <a:rPr lang="nb-NO" sz="1400" b="1" spc="-21" dirty="0">
                <a:solidFill>
                  <a:srgbClr val="263A76"/>
                </a:solidFill>
                <a:cs typeface="Lucida Sans Unicode"/>
              </a:rPr>
              <a:t>Sosi</a:t>
            </a:r>
            <a:r>
              <a:rPr lang="nb-NO" sz="1400" b="1" spc="-42" dirty="0">
                <a:solidFill>
                  <a:srgbClr val="263A76"/>
                </a:solidFill>
                <a:cs typeface="Lucida Sans Unicode"/>
              </a:rPr>
              <a:t>a</a:t>
            </a:r>
            <a:r>
              <a:rPr lang="nb-NO" sz="1400" b="1" spc="-10" dirty="0">
                <a:solidFill>
                  <a:srgbClr val="263A76"/>
                </a:solidFill>
                <a:cs typeface="Lucida Sans Unicode"/>
              </a:rPr>
              <a:t>lt</a:t>
            </a:r>
            <a:r>
              <a:rPr lang="nb-NO" sz="1400" b="1" spc="-63" dirty="0">
                <a:solidFill>
                  <a:srgbClr val="263A76"/>
                </a:solidFill>
                <a:cs typeface="Lucida Sans Unicode"/>
              </a:rPr>
              <a:t> </a:t>
            </a:r>
            <a:r>
              <a:rPr lang="nb-NO" sz="1400" b="1" spc="-42" dirty="0">
                <a:solidFill>
                  <a:srgbClr val="263A76"/>
                </a:solidFill>
                <a:cs typeface="Lucida Sans Unicode"/>
              </a:rPr>
              <a:t>klima</a:t>
            </a:r>
            <a:r>
              <a:rPr lang="nb-NO" sz="1400" b="1" spc="-63" dirty="0">
                <a:solidFill>
                  <a:srgbClr val="263A76"/>
                </a:solidFill>
                <a:cs typeface="Lucida Sans Unicode"/>
              </a:rPr>
              <a: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42" dirty="0">
                <a:solidFill>
                  <a:srgbClr val="22373A"/>
                </a:solidFill>
                <a:cs typeface="Lucida Sans Unicode"/>
              </a:rPr>
              <a:t>ene:</a:t>
            </a:r>
            <a:endParaRPr lang="nb-NO" sz="1400" dirty="0">
              <a:cs typeface="Lucida Sans Unicode"/>
            </a:endParaRPr>
          </a:p>
          <a:p>
            <a:pPr marL="150012" marR="657638" indent="-150012" algn="r">
              <a:spcBef>
                <a:spcPts val="1031"/>
              </a:spcBef>
              <a:buChar char="•"/>
              <a:tabLst>
                <a:tab pos="150012" algn="l"/>
              </a:tabLst>
            </a:pPr>
            <a:r>
              <a:rPr lang="nb-NO" sz="1400" spc="-52" dirty="0">
                <a:solidFill>
                  <a:srgbClr val="22373A"/>
                </a:solidFill>
                <a:cs typeface="Lucida Sans Unicode"/>
              </a:rPr>
              <a:t>Hv</a:t>
            </a:r>
            <a:r>
              <a:rPr lang="nb-NO" sz="1400" spc="-42" dirty="0">
                <a:solidFill>
                  <a:srgbClr val="22373A"/>
                </a:solidFill>
                <a:cs typeface="Lucida Sans Unicode"/>
              </a:rPr>
              <a:t>o</a:t>
            </a:r>
            <a:r>
              <a:rPr lang="nb-NO" sz="1400" spc="-52" dirty="0">
                <a:solidFill>
                  <a:srgbClr val="22373A"/>
                </a:solidFill>
                <a:cs typeface="Lucida Sans Unicode"/>
              </a:rPr>
              <a:t>r</a:t>
            </a:r>
            <a:r>
              <a:rPr lang="nb-NO" sz="1400" spc="-42" dirty="0">
                <a:solidFill>
                  <a:srgbClr val="22373A"/>
                </a:solidFill>
                <a:cs typeface="Lucida Sans Unicode"/>
              </a:rPr>
              <a:t>dan</a:t>
            </a:r>
            <a:r>
              <a:rPr lang="nb-NO" sz="1400" spc="-63" dirty="0">
                <a:solidFill>
                  <a:srgbClr val="22373A"/>
                </a:solidFill>
                <a:cs typeface="Lucida Sans Unicode"/>
              </a:rPr>
              <a:t> </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32" dirty="0">
                <a:solidFill>
                  <a:srgbClr val="22373A"/>
                </a:solidFill>
                <a:cs typeface="Lucida Sans Unicode"/>
              </a:rPr>
              <a:t>kli</a:t>
            </a:r>
            <a:r>
              <a:rPr lang="nb-NO" sz="1400" spc="-42" dirty="0">
                <a:solidFill>
                  <a:srgbClr val="22373A"/>
                </a:solidFill>
                <a:cs typeface="Lucida Sans Unicode"/>
              </a:rPr>
              <a:t>maet</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42" dirty="0">
                <a:solidFill>
                  <a:srgbClr val="22373A"/>
                </a:solidFill>
                <a:cs typeface="Lucida Sans Unicode"/>
              </a:rPr>
              <a:t>din</a:t>
            </a:r>
            <a:r>
              <a:rPr lang="nb-NO" sz="1400" spc="-63" dirty="0">
                <a:solidFill>
                  <a:srgbClr val="22373A"/>
                </a:solidFill>
                <a:cs typeface="Lucida Sans Unicode"/>
              </a:rPr>
              <a:t> </a:t>
            </a:r>
            <a:r>
              <a:rPr lang="nb-NO" sz="1400" spc="-32" dirty="0">
                <a:solidFill>
                  <a:srgbClr val="22373A"/>
                </a:solidFill>
                <a:cs typeface="Lucida Sans Unicode"/>
              </a:rPr>
              <a:t>arbeidsenhe</a:t>
            </a:r>
            <a:r>
              <a:rPr lang="nb-NO" sz="1400" spc="-52" dirty="0">
                <a:solidFill>
                  <a:srgbClr val="22373A"/>
                </a:solidFill>
                <a:cs typeface="Lucida Sans Unicode"/>
              </a:rPr>
              <a:t>t</a:t>
            </a:r>
            <a:r>
              <a:rPr lang="nb-NO" sz="1400" spc="32" dirty="0">
                <a:solidFill>
                  <a:srgbClr val="22373A"/>
                </a:solidFill>
                <a:cs typeface="Lucida Sans Unicode"/>
              </a:rPr>
              <a:t>?</a:t>
            </a:r>
            <a:endParaRPr lang="nb-NO" sz="1400" dirty="0">
              <a:cs typeface="Lucida Sans Unicode"/>
            </a:endParaRPr>
          </a:p>
          <a:p>
            <a:pPr marL="150012" marR="657638" indent="-150012" algn="r">
              <a:spcBef>
                <a:spcPts val="1031"/>
              </a:spcBef>
              <a:buChar char="•"/>
              <a:tabLst>
                <a:tab pos="150012" algn="l"/>
              </a:tabLst>
            </a:pPr>
            <a:r>
              <a:rPr lang="nb-NO" sz="1400" spc="-63" dirty="0">
                <a:solidFill>
                  <a:srgbClr val="22373A"/>
                </a:solidFill>
                <a:cs typeface="Lucida Sans Unicode"/>
              </a:rPr>
              <a:t>Oppmuntr</a:t>
            </a:r>
            <a:r>
              <a:rPr lang="nb-NO" sz="1400" spc="-32" dirty="0">
                <a:solidFill>
                  <a:srgbClr val="22373A"/>
                </a:solidFill>
                <a:cs typeface="Lucida Sans Unicode"/>
              </a:rPr>
              <a:t>ende</a:t>
            </a:r>
            <a:r>
              <a:rPr lang="nb-NO" sz="1400" spc="-63"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42" dirty="0">
                <a:solidFill>
                  <a:srgbClr val="22373A"/>
                </a:solidFill>
                <a:cs typeface="Lucida Sans Unicode"/>
              </a:rPr>
              <a:t>s</a:t>
            </a:r>
            <a:r>
              <a:rPr lang="nb-NO" sz="1400" spc="-52" dirty="0">
                <a:solidFill>
                  <a:srgbClr val="22373A"/>
                </a:solidFill>
                <a:cs typeface="Lucida Sans Unicode"/>
              </a:rPr>
              <a:t>t</a:t>
            </a:r>
            <a:r>
              <a:rPr lang="nb-NO" sz="1400" spc="-32" dirty="0">
                <a:solidFill>
                  <a:srgbClr val="22373A"/>
                </a:solidFill>
                <a:cs typeface="Lucida Sans Unicode"/>
              </a:rPr>
              <a:t>øt</a:t>
            </a:r>
            <a:r>
              <a:rPr lang="nb-NO" sz="1400" spc="-42" dirty="0">
                <a:solidFill>
                  <a:srgbClr val="22373A"/>
                </a:solidFill>
                <a:cs typeface="Lucida Sans Unicode"/>
              </a:rPr>
              <a:t>t</a:t>
            </a:r>
            <a:r>
              <a:rPr lang="nb-NO" sz="1400" spc="-32" dirty="0">
                <a:solidFill>
                  <a:srgbClr val="22373A"/>
                </a:solidFill>
                <a:cs typeface="Lucida Sans Unicode"/>
              </a:rPr>
              <a:t>ende</a:t>
            </a:r>
            <a:endParaRPr lang="nb-NO" sz="1400" dirty="0">
              <a:cs typeface="Lucida Sans Unicode"/>
            </a:endParaRPr>
          </a:p>
          <a:p>
            <a:pPr marL="937570" lvl="1" indent="-151350">
              <a:spcBef>
                <a:spcPts val="179"/>
              </a:spcBef>
              <a:buChar char="•"/>
              <a:tabLst>
                <a:tab pos="938907" algn="l"/>
              </a:tabLst>
            </a:pPr>
            <a:r>
              <a:rPr lang="nb-NO" sz="1400" spc="-52" dirty="0">
                <a:solidFill>
                  <a:srgbClr val="22373A"/>
                </a:solidFill>
                <a:cs typeface="Lucida Sans Unicode"/>
              </a:rPr>
              <a:t>Mistroisk</a:t>
            </a:r>
            <a:r>
              <a:rPr lang="nb-NO" sz="1400" spc="-63"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52" dirty="0">
                <a:solidFill>
                  <a:srgbClr val="22373A"/>
                </a:solidFill>
                <a:cs typeface="Lucida Sans Unicode"/>
              </a:rPr>
              <a:t>mistenksomt</a:t>
            </a:r>
            <a:r>
              <a:rPr lang="nb-NO" sz="1400" spc="-63" dirty="0">
                <a:solidFill>
                  <a:srgbClr val="22373A"/>
                </a:solidFill>
                <a:cs typeface="Lucida Sans Unicode"/>
              </a:rPr>
              <a:t> </a:t>
            </a:r>
            <a:r>
              <a:rPr lang="nb-NO" sz="1400" spc="-10" dirty="0">
                <a:solidFill>
                  <a:srgbClr val="22373A"/>
                </a:solidFill>
                <a:cs typeface="Lucida Sans Unicode"/>
              </a:rPr>
              <a:t>(</a:t>
            </a:r>
            <a:r>
              <a:rPr lang="nb-NO" sz="1400" i="1" spc="-10" dirty="0">
                <a:solidFill>
                  <a:srgbClr val="22373A"/>
                </a:solidFill>
                <a:cs typeface="Arial"/>
              </a:rPr>
              <a:t>reversert svarverdi</a:t>
            </a:r>
            <a:r>
              <a:rPr lang="nb-NO" sz="1400" spc="-10" dirty="0">
                <a:solidFill>
                  <a:srgbClr val="22373A"/>
                </a:solidFill>
                <a:cs typeface="Lucida Sans Unicode"/>
              </a:rPr>
              <a:t>)</a:t>
            </a:r>
            <a:endParaRPr lang="nb-NO" sz="1400" dirty="0">
              <a:cs typeface="Lucida Sans Unicode"/>
            </a:endParaRPr>
          </a:p>
          <a:p>
            <a:pPr marL="937570" lvl="1" indent="-151350">
              <a:spcBef>
                <a:spcPts val="189"/>
              </a:spcBef>
              <a:buChar char="•"/>
              <a:tabLst>
                <a:tab pos="938907" algn="l"/>
              </a:tabLst>
            </a:pPr>
            <a:r>
              <a:rPr lang="nb-NO" sz="1400" spc="-95" dirty="0">
                <a:solidFill>
                  <a:srgbClr val="22373A"/>
                </a:solidFill>
                <a:cs typeface="Lucida Sans Unicode"/>
              </a:rPr>
              <a:t>A</a:t>
            </a:r>
            <a:r>
              <a:rPr lang="nb-NO" sz="1400" spc="-84" dirty="0">
                <a:solidFill>
                  <a:srgbClr val="22373A"/>
                </a:solidFill>
                <a:cs typeface="Lucida Sans Unicode"/>
              </a:rPr>
              <a:t>v</a:t>
            </a:r>
            <a:r>
              <a:rPr lang="nb-NO" sz="1400" spc="-32" dirty="0">
                <a:solidFill>
                  <a:srgbClr val="22373A"/>
                </a:solidFill>
                <a:cs typeface="Lucida Sans Unicode"/>
              </a:rPr>
              <a:t>slappet</a:t>
            </a:r>
            <a:r>
              <a:rPr lang="nb-NO" sz="1400" spc="-63"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42" dirty="0">
                <a:solidFill>
                  <a:srgbClr val="22373A"/>
                </a:solidFill>
                <a:cs typeface="Lucida Sans Unicode"/>
              </a:rPr>
              <a:t>behagelig</a:t>
            </a:r>
            <a:endParaRPr lang="nb-NO" sz="1400" dirty="0">
              <a:cs typeface="Lucida Sans Unicode"/>
            </a:endParaRPr>
          </a:p>
        </p:txBody>
      </p:sp>
      <p:sp>
        <p:nvSpPr>
          <p:cNvPr id="4" name="object 3">
            <a:extLst>
              <a:ext uri="{FF2B5EF4-FFF2-40B4-BE49-F238E27FC236}">
                <a16:creationId xmlns:a16="http://schemas.microsoft.com/office/drawing/2014/main" id="{E539919E-8980-AA95-FDD8-8C7AA5DE8565}"/>
              </a:ext>
            </a:extLst>
          </p:cNvPr>
          <p:cNvSpPr txBox="1"/>
          <p:nvPr/>
        </p:nvSpPr>
        <p:spPr>
          <a:xfrm>
            <a:off x="78467" y="3538366"/>
            <a:ext cx="3457575" cy="2319143"/>
          </a:xfrm>
          <a:prstGeom prst="rect">
            <a:avLst/>
          </a:prstGeom>
        </p:spPr>
        <p:txBody>
          <a:bodyPr vert="horz" wrap="square" lIns="0" tIns="25446" rIns="0" bIns="0" rtlCol="0">
            <a:spAutoFit/>
          </a:bodyPr>
          <a:lstStyle/>
          <a:p>
            <a:pPr marL="26788">
              <a:spcBef>
                <a:spcPts val="1021"/>
              </a:spcBef>
            </a:pPr>
            <a:r>
              <a:rPr lang="nb-NO" sz="1400" b="1" spc="-52" dirty="0">
                <a:solidFill>
                  <a:srgbClr val="263A76"/>
                </a:solidFill>
                <a:cs typeface="Lucida Sans Unicode"/>
              </a:rPr>
              <a:t>Psykologisk</a:t>
            </a:r>
            <a:r>
              <a:rPr lang="nb-NO" sz="1400" b="1" spc="-63" dirty="0">
                <a:solidFill>
                  <a:srgbClr val="263A76"/>
                </a:solidFill>
                <a:cs typeface="Lucida Sans Unicode"/>
              </a:rPr>
              <a:t> </a:t>
            </a:r>
            <a:r>
              <a:rPr lang="nb-NO" sz="1400" b="1" spc="-52" dirty="0">
                <a:solidFill>
                  <a:srgbClr val="263A76"/>
                </a:solidFill>
                <a:cs typeface="Lucida Sans Unicode"/>
              </a:rPr>
              <a:t>trygghet</a:t>
            </a:r>
            <a:r>
              <a:rPr lang="nb-NO" sz="1400" b="1" spc="-63" dirty="0">
                <a:solidFill>
                  <a:srgbClr val="263A76"/>
                </a:solidFill>
                <a:cs typeface="Lucida Sans Unicode"/>
              </a:rPr>
              <a:t> </a:t>
            </a:r>
            <a:r>
              <a:rPr lang="nb-NO" sz="1400" spc="-42" dirty="0">
                <a:solidFill>
                  <a:srgbClr val="22373A"/>
                </a:solidFill>
                <a:cs typeface="Lucida Sans Unicode"/>
              </a:rPr>
              <a:t>måles</a:t>
            </a:r>
            <a:r>
              <a:rPr lang="nb-NO" sz="1400" spc="-52" dirty="0">
                <a:solidFill>
                  <a:srgbClr val="22373A"/>
                </a:solidFill>
                <a:cs typeface="Lucida Sans Unicode"/>
              </a:rPr>
              <a:t> med</a:t>
            </a:r>
            <a:r>
              <a:rPr lang="nb-NO" sz="1400" spc="-63" dirty="0">
                <a:solidFill>
                  <a:srgbClr val="22373A"/>
                </a:solidFill>
                <a:cs typeface="Lucida Sans Unicode"/>
              </a:rPr>
              <a:t> </a:t>
            </a:r>
            <a:r>
              <a:rPr lang="nb-NO" sz="1400" spc="-52" dirty="0">
                <a:solidFill>
                  <a:srgbClr val="22373A"/>
                </a:solidFill>
                <a:cs typeface="Lucida Sans Unicode"/>
              </a:rPr>
              <a:t>spørsmålene:</a:t>
            </a:r>
            <a:endParaRPr lang="nb-NO" sz="1400" dirty="0">
              <a:cs typeface="Lucida Sans Unicode"/>
            </a:endParaRPr>
          </a:p>
          <a:p>
            <a:pPr marL="178139" marR="10715" indent="-150012">
              <a:lnSpc>
                <a:spcPct val="114599"/>
              </a:lnSpc>
              <a:spcBef>
                <a:spcPts val="844"/>
              </a:spcBef>
              <a:buChar char="•"/>
              <a:tabLst>
                <a:tab pos="179477" algn="l"/>
              </a:tabLst>
            </a:pPr>
            <a:r>
              <a:rPr lang="nb-NO" sz="1400" spc="-10" dirty="0">
                <a:solidFill>
                  <a:srgbClr val="22373A"/>
                </a:solidFill>
                <a:cs typeface="Lucida Sans Unicode"/>
              </a:rPr>
              <a:t>P</a:t>
            </a:r>
            <a:r>
              <a:rPr lang="nb-NO" sz="1400" spc="-32" dirty="0">
                <a:solidFill>
                  <a:srgbClr val="22373A"/>
                </a:solidFill>
                <a:cs typeface="Lucida Sans Unicode"/>
              </a:rPr>
              <a:t>e</a:t>
            </a:r>
            <a:r>
              <a:rPr lang="nb-NO" sz="1400" spc="-42" dirty="0">
                <a:solidFill>
                  <a:srgbClr val="22373A"/>
                </a:solidFill>
                <a:cs typeface="Lucida Sans Unicode"/>
              </a:rPr>
              <a:t>rsonene</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42" dirty="0">
                <a:solidFill>
                  <a:srgbClr val="22373A"/>
                </a:solidFill>
                <a:cs typeface="Lucida Sans Unicode"/>
              </a:rPr>
              <a:t>min </a:t>
            </a:r>
            <a:r>
              <a:rPr lang="nb-NO" sz="1400" spc="-32" dirty="0">
                <a:solidFill>
                  <a:srgbClr val="22373A"/>
                </a:solidFill>
                <a:cs typeface="Lucida Sans Unicode"/>
              </a:rPr>
              <a:t>enhe</a:t>
            </a:r>
            <a:r>
              <a:rPr lang="nb-NO" sz="1400" spc="-42" dirty="0">
                <a:solidFill>
                  <a:srgbClr val="22373A"/>
                </a:solidFill>
                <a:cs typeface="Lucida Sans Unicode"/>
              </a:rPr>
              <a:t>t</a:t>
            </a:r>
            <a:r>
              <a:rPr lang="nb-NO" sz="1400" spc="-63" dirty="0">
                <a:solidFill>
                  <a:srgbClr val="22373A"/>
                </a:solidFill>
                <a:cs typeface="Lucida Sans Unicode"/>
              </a:rPr>
              <a:t> </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95" dirty="0">
                <a:solidFill>
                  <a:srgbClr val="22373A"/>
                </a:solidFill>
                <a:cs typeface="Lucida Sans Unicode"/>
              </a:rPr>
              <a:t>k</a:t>
            </a:r>
            <a:r>
              <a:rPr lang="nb-NO" sz="1400" spc="-74" dirty="0">
                <a:solidFill>
                  <a:srgbClr val="22373A"/>
                </a:solidFill>
                <a:cs typeface="Lucida Sans Unicode"/>
              </a:rPr>
              <a:t>om</a:t>
            </a:r>
            <a:r>
              <a:rPr lang="nb-NO" sz="1400" spc="-42" dirty="0">
                <a:solidFill>
                  <a:srgbClr val="22373A"/>
                </a:solidFill>
                <a:cs typeface="Lucida Sans Unicode"/>
              </a:rPr>
              <a:t>f</a:t>
            </a:r>
            <a:r>
              <a:rPr lang="nb-NO" sz="1400" spc="-32" dirty="0">
                <a:solidFill>
                  <a:srgbClr val="22373A"/>
                </a:solidFill>
                <a:cs typeface="Lucida Sans Unicode"/>
              </a:rPr>
              <a:t>ortabl</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21" dirty="0">
                <a:solidFill>
                  <a:srgbClr val="22373A"/>
                </a:solidFill>
                <a:cs typeface="Lucida Sans Unicode"/>
              </a:rPr>
              <a:t>å  </a:t>
            </a:r>
            <a:r>
              <a:rPr lang="nb-NO" sz="1400" spc="-42" dirty="0">
                <a:solidFill>
                  <a:srgbClr val="22373A"/>
                </a:solidFill>
                <a:cs typeface="Lucida Sans Unicode"/>
              </a:rPr>
              <a:t>spør</a:t>
            </a:r>
            <a:r>
              <a:rPr lang="nb-NO" sz="1400" spc="-5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h</a:t>
            </a:r>
            <a:r>
              <a:rPr lang="nb-NO" sz="1400" spc="-42" dirty="0">
                <a:solidFill>
                  <a:srgbClr val="22373A"/>
                </a:solidFill>
                <a:cs typeface="Lucida Sans Unicode"/>
              </a:rPr>
              <a:t>v</a:t>
            </a:r>
            <a:r>
              <a:rPr lang="nb-NO" sz="1400" spc="-32" dirty="0">
                <a:solidFill>
                  <a:srgbClr val="22373A"/>
                </a:solidFill>
                <a:cs typeface="Lucida Sans Unicode"/>
              </a:rPr>
              <a:t>e</a:t>
            </a:r>
            <a:r>
              <a:rPr lang="nb-NO" sz="1400" spc="-42" dirty="0">
                <a:solidFill>
                  <a:srgbClr val="22373A"/>
                </a:solidFill>
                <a:cs typeface="Lucida Sans Unicode"/>
              </a:rPr>
              <a:t>rand</a:t>
            </a:r>
            <a:r>
              <a:rPr lang="nb-NO" sz="1400" spc="-5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om </a:t>
            </a:r>
            <a:r>
              <a:rPr lang="nb-NO" sz="1400" spc="-42" dirty="0">
                <a:solidFill>
                  <a:srgbClr val="22373A"/>
                </a:solidFill>
                <a:cs typeface="Lucida Sans Unicode"/>
              </a:rPr>
              <a:t>den</a:t>
            </a:r>
            <a:r>
              <a:rPr lang="nb-NO" sz="1400" spc="-63" dirty="0">
                <a:solidFill>
                  <a:srgbClr val="22373A"/>
                </a:solidFill>
                <a:cs typeface="Lucida Sans Unicode"/>
              </a:rPr>
              <a:t> </a:t>
            </a:r>
            <a:r>
              <a:rPr lang="nb-NO" sz="1400" spc="-42" dirty="0">
                <a:solidFill>
                  <a:srgbClr val="22373A"/>
                </a:solidFill>
                <a:cs typeface="Lucida Sans Unicode"/>
              </a:rPr>
              <a:t>riktige</a:t>
            </a:r>
            <a:r>
              <a:rPr lang="nb-NO" sz="1400" spc="-63" dirty="0">
                <a:solidFill>
                  <a:srgbClr val="22373A"/>
                </a:solidFill>
                <a:cs typeface="Lucida Sans Unicode"/>
              </a:rPr>
              <a:t> </a:t>
            </a:r>
            <a:r>
              <a:rPr lang="nb-NO" sz="1400" spc="-52" dirty="0">
                <a:solidFill>
                  <a:srgbClr val="22373A"/>
                </a:solidFill>
                <a:cs typeface="Lucida Sans Unicode"/>
              </a:rPr>
              <a:t>måt</a:t>
            </a:r>
            <a:r>
              <a:rPr lang="nb-NO" sz="1400" spc="-32" dirty="0">
                <a:solidFill>
                  <a:srgbClr val="22373A"/>
                </a:solidFill>
                <a:cs typeface="Lucida Sans Unicode"/>
              </a:rPr>
              <a:t>en</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gjø</a:t>
            </a:r>
            <a:r>
              <a:rPr lang="nb-NO" sz="1400" spc="-74" dirty="0">
                <a:solidFill>
                  <a:srgbClr val="22373A"/>
                </a:solidFill>
                <a:cs typeface="Lucida Sans Unicode"/>
              </a:rPr>
              <a:t>r</a:t>
            </a:r>
            <a:r>
              <a:rPr lang="nb-NO" sz="1400" spc="-21" dirty="0">
                <a:solidFill>
                  <a:srgbClr val="22373A"/>
                </a:solidFill>
                <a:cs typeface="Lucida Sans Unicode"/>
              </a:rPr>
              <a:t>e  </a:t>
            </a:r>
            <a:r>
              <a:rPr lang="nb-NO" sz="1400" spc="-42" dirty="0">
                <a:solidFill>
                  <a:srgbClr val="22373A"/>
                </a:solidFill>
                <a:cs typeface="Lucida Sans Unicode"/>
              </a:rPr>
              <a:t>noe</a:t>
            </a:r>
            <a:r>
              <a:rPr lang="nb-NO" sz="1400" spc="-63" dirty="0">
                <a:solidFill>
                  <a:srgbClr val="22373A"/>
                </a:solidFill>
                <a:cs typeface="Lucida Sans Unicode"/>
              </a:rPr>
              <a:t> p</a:t>
            </a:r>
            <a:r>
              <a:rPr lang="nb-NO" sz="1400" spc="-21" dirty="0">
                <a:solidFill>
                  <a:srgbClr val="22373A"/>
                </a:solidFill>
                <a:cs typeface="Lucida Sans Unicode"/>
              </a:rPr>
              <a:t>å</a:t>
            </a:r>
            <a:endParaRPr lang="nb-NO" sz="1400" dirty="0">
              <a:cs typeface="Lucida Sans Unicode"/>
            </a:endParaRPr>
          </a:p>
          <a:p>
            <a:pPr marL="178139" marR="61610" indent="-150012">
              <a:lnSpc>
                <a:spcPct val="114599"/>
              </a:lnSpc>
              <a:buChar char="•"/>
              <a:tabLst>
                <a:tab pos="179477" algn="l"/>
              </a:tabLst>
            </a:pPr>
            <a:r>
              <a:rPr lang="nb-NO" sz="1400" dirty="0">
                <a:solidFill>
                  <a:srgbClr val="22373A"/>
                </a:solidFill>
                <a:cs typeface="Lucida Sans Unicode"/>
              </a:rPr>
              <a:t>I</a:t>
            </a:r>
            <a:r>
              <a:rPr lang="nb-NO" sz="1400" spc="-52" dirty="0">
                <a:solidFill>
                  <a:srgbClr val="22373A"/>
                </a:solidFill>
                <a:cs typeface="Lucida Sans Unicode"/>
              </a:rPr>
              <a:t> </a:t>
            </a:r>
            <a:r>
              <a:rPr lang="nb-NO" sz="1400" spc="-42" dirty="0">
                <a:solidFill>
                  <a:srgbClr val="22373A"/>
                </a:solidFill>
                <a:cs typeface="Lucida Sans Unicode"/>
              </a:rPr>
              <a:t>min enhet</a:t>
            </a:r>
            <a:r>
              <a:rPr lang="nb-NO" sz="1400" spc="-52" dirty="0">
                <a:solidFill>
                  <a:srgbClr val="22373A"/>
                </a:solidFill>
                <a:cs typeface="Lucida Sans Unicode"/>
              </a:rPr>
              <a:t> </a:t>
            </a:r>
            <a:r>
              <a:rPr lang="nb-NO" sz="1400" spc="-32" dirty="0">
                <a:solidFill>
                  <a:srgbClr val="22373A"/>
                </a:solidFill>
                <a:cs typeface="Lucida Sans Unicode"/>
              </a:rPr>
              <a:t>er</a:t>
            </a:r>
            <a:r>
              <a:rPr lang="nb-NO" sz="1400" spc="-52" dirty="0">
                <a:solidFill>
                  <a:srgbClr val="22373A"/>
                </a:solidFill>
                <a:cs typeface="Lucida Sans Unicode"/>
              </a:rPr>
              <a:t> </a:t>
            </a:r>
            <a:r>
              <a:rPr lang="nb-NO" sz="1400" spc="-32" dirty="0">
                <a:solidFill>
                  <a:srgbClr val="22373A"/>
                </a:solidFill>
                <a:cs typeface="Lucida Sans Unicode"/>
              </a:rPr>
              <a:t>det</a:t>
            </a:r>
            <a:r>
              <a:rPr lang="nb-NO" sz="1400" spc="-52" dirty="0">
                <a:solidFill>
                  <a:srgbClr val="22373A"/>
                </a:solidFill>
                <a:cs typeface="Lucida Sans Unicode"/>
              </a:rPr>
              <a:t> </a:t>
            </a:r>
            <a:r>
              <a:rPr lang="nb-NO" sz="1400" spc="-21" dirty="0">
                <a:solidFill>
                  <a:srgbClr val="22373A"/>
                </a:solidFill>
                <a:cs typeface="Lucida Sans Unicode"/>
              </a:rPr>
              <a:t>tillatt</a:t>
            </a:r>
            <a:r>
              <a:rPr lang="nb-NO" sz="1400" spc="-52" dirty="0">
                <a:solidFill>
                  <a:srgbClr val="22373A"/>
                </a:solidFill>
                <a:cs typeface="Lucida Sans Unicode"/>
              </a:rPr>
              <a:t> </a:t>
            </a:r>
            <a:r>
              <a:rPr lang="nb-NO" sz="1400" spc="-21" dirty="0">
                <a:solidFill>
                  <a:srgbClr val="22373A"/>
                </a:solidFill>
                <a:cs typeface="Lucida Sans Unicode"/>
              </a:rPr>
              <a:t>å</a:t>
            </a:r>
            <a:r>
              <a:rPr lang="nb-NO" sz="1400" spc="-52" dirty="0">
                <a:solidFill>
                  <a:srgbClr val="22373A"/>
                </a:solidFill>
                <a:cs typeface="Lucida Sans Unicode"/>
              </a:rPr>
              <a:t> </a:t>
            </a:r>
            <a:r>
              <a:rPr lang="nb-NO" sz="1400" spc="-21" dirty="0">
                <a:solidFill>
                  <a:srgbClr val="22373A"/>
                </a:solidFill>
                <a:cs typeface="Lucida Sans Unicode"/>
              </a:rPr>
              <a:t>ta</a:t>
            </a:r>
            <a:r>
              <a:rPr lang="nb-NO" sz="1400" spc="-52" dirty="0">
                <a:solidFill>
                  <a:srgbClr val="22373A"/>
                </a:solidFill>
                <a:cs typeface="Lucida Sans Unicode"/>
              </a:rPr>
              <a:t> opp </a:t>
            </a:r>
            <a:r>
              <a:rPr lang="nb-NO" sz="1400" spc="-42" dirty="0">
                <a:solidFill>
                  <a:srgbClr val="22373A"/>
                </a:solidFill>
                <a:cs typeface="Lucida Sans Unicode"/>
              </a:rPr>
              <a:t>problemer </a:t>
            </a:r>
            <a:r>
              <a:rPr lang="nb-NO" sz="1400" spc="-306"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42" dirty="0">
                <a:solidFill>
                  <a:srgbClr val="22373A"/>
                </a:solidFill>
                <a:cs typeface="Lucida Sans Unicode"/>
              </a:rPr>
              <a:t>v</a:t>
            </a:r>
            <a:r>
              <a:rPr lang="nb-NO" sz="1400" spc="-52" dirty="0">
                <a:solidFill>
                  <a:srgbClr val="22373A"/>
                </a:solidFill>
                <a:cs typeface="Lucida Sans Unicode"/>
              </a:rPr>
              <a:t>ans</a:t>
            </a:r>
            <a:r>
              <a:rPr lang="nb-NO" sz="1400" spc="-63" dirty="0">
                <a:solidFill>
                  <a:srgbClr val="22373A"/>
                </a:solidFill>
                <a:cs typeface="Lucida Sans Unicode"/>
              </a:rPr>
              <a:t>k</a:t>
            </a:r>
            <a:r>
              <a:rPr lang="nb-NO" sz="1400" spc="-32" dirty="0">
                <a:solidFill>
                  <a:srgbClr val="22373A"/>
                </a:solidFill>
                <a:cs typeface="Lucida Sans Unicode"/>
              </a:rPr>
              <a:t>elige</a:t>
            </a:r>
            <a:r>
              <a:rPr lang="nb-NO" sz="1400" spc="-63" dirty="0">
                <a:solidFill>
                  <a:srgbClr val="22373A"/>
                </a:solidFill>
                <a:cs typeface="Lucida Sans Unicode"/>
              </a:rPr>
              <a:t> </a:t>
            </a:r>
            <a:r>
              <a:rPr lang="nb-NO" sz="1400" spc="-42" dirty="0">
                <a:solidFill>
                  <a:srgbClr val="22373A"/>
                </a:solidFill>
                <a:cs typeface="Lucida Sans Unicode"/>
              </a:rPr>
              <a:t>tema</a:t>
            </a:r>
            <a:endParaRPr lang="nb-NO" sz="1400" dirty="0">
              <a:cs typeface="Lucida Sans Unicode"/>
            </a:endParaRPr>
          </a:p>
          <a:p>
            <a:pPr marL="178139" marR="147333" indent="-150012">
              <a:lnSpc>
                <a:spcPct val="114599"/>
              </a:lnSpc>
              <a:buChar char="•"/>
              <a:tabLst>
                <a:tab pos="179477" algn="l"/>
              </a:tabLst>
            </a:pPr>
            <a:r>
              <a:rPr lang="nb-NO" sz="1400" spc="-42" dirty="0">
                <a:solidFill>
                  <a:srgbClr val="22373A"/>
                </a:solidFill>
                <a:cs typeface="Lucida Sans Unicode"/>
              </a:rPr>
              <a:t>Hvis</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52" dirty="0">
                <a:solidFill>
                  <a:srgbClr val="22373A"/>
                </a:solidFill>
                <a:cs typeface="Lucida Sans Unicode"/>
              </a:rPr>
              <a:t>gjør</a:t>
            </a:r>
            <a:r>
              <a:rPr lang="nb-NO" sz="1400" spc="-63" dirty="0">
                <a:solidFill>
                  <a:srgbClr val="22373A"/>
                </a:solidFill>
                <a:cs typeface="Lucida Sans Unicode"/>
              </a:rPr>
              <a:t> </a:t>
            </a:r>
            <a:r>
              <a:rPr lang="nb-NO" sz="1400" spc="-21" dirty="0">
                <a:solidFill>
                  <a:srgbClr val="22373A"/>
                </a:solidFill>
                <a:cs typeface="Lucida Sans Unicode"/>
              </a:rPr>
              <a:t>e</a:t>
            </a:r>
            <a:r>
              <a:rPr lang="nb-NO" sz="1400" spc="-52" dirty="0">
                <a:solidFill>
                  <a:srgbClr val="22373A"/>
                </a:solidFill>
                <a:cs typeface="Lucida Sans Unicode"/>
              </a:rPr>
              <a:t>n</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10" dirty="0">
                <a:solidFill>
                  <a:srgbClr val="22373A"/>
                </a:solidFill>
                <a:cs typeface="Lucida Sans Unicode"/>
              </a:rPr>
              <a:t>eil</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42" dirty="0">
                <a:solidFill>
                  <a:srgbClr val="22373A"/>
                </a:solidFill>
                <a:cs typeface="Lucida Sans Unicode"/>
              </a:rPr>
              <a:t>din enhet</a:t>
            </a:r>
            <a:r>
              <a:rPr lang="nb-NO" sz="1400" spc="-52" dirty="0">
                <a:solidFill>
                  <a:srgbClr val="22373A"/>
                </a:solidFill>
                <a:cs typeface="Lucida Sans Unicode"/>
              </a:rPr>
              <a:t>,</a:t>
            </a:r>
            <a:r>
              <a:rPr lang="nb-NO" sz="1400" spc="-63" dirty="0">
                <a:solidFill>
                  <a:srgbClr val="22373A"/>
                </a:solidFill>
                <a:cs typeface="Lucida Sans Unicode"/>
              </a:rPr>
              <a:t> </a:t>
            </a:r>
            <a:r>
              <a:rPr lang="nb-NO" sz="1400" spc="-52" dirty="0">
                <a:solidFill>
                  <a:srgbClr val="22373A"/>
                </a:solidFill>
                <a:cs typeface="Lucida Sans Unicode"/>
              </a:rPr>
              <a:t>bru</a:t>
            </a:r>
            <a:r>
              <a:rPr lang="nb-NO" sz="1400" spc="-74" dirty="0">
                <a:solidFill>
                  <a:srgbClr val="22373A"/>
                </a:solidFill>
                <a:cs typeface="Lucida Sans Unicode"/>
              </a:rPr>
              <a:t>k</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21" dirty="0">
                <a:solidFill>
                  <a:srgbClr val="22373A"/>
                </a:solidFill>
                <a:cs typeface="Lucida Sans Unicode"/>
              </a:rPr>
              <a:t>det  </a:t>
            </a:r>
            <a:r>
              <a:rPr lang="nb-NO" sz="1400" spc="-32" dirty="0">
                <a:solidFill>
                  <a:srgbClr val="22373A"/>
                </a:solidFill>
                <a:cs typeface="Lucida Sans Unicode"/>
              </a:rPr>
              <a:t>of</a:t>
            </a:r>
            <a:r>
              <a:rPr lang="nb-NO" sz="1400" spc="-52" dirty="0">
                <a:solidFill>
                  <a:srgbClr val="22373A"/>
                </a:solidFill>
                <a:cs typeface="Lucida Sans Unicode"/>
              </a:rPr>
              <a:t>t</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mot</a:t>
            </a:r>
            <a:r>
              <a:rPr lang="nb-NO" sz="1400" spc="-63" dirty="0">
                <a:solidFill>
                  <a:srgbClr val="22373A"/>
                </a:solidFill>
                <a:cs typeface="Lucida Sans Unicode"/>
              </a:rPr>
              <a:t> deg </a:t>
            </a:r>
            <a:r>
              <a:rPr lang="nb-NO" sz="1400" i="1" spc="-63" dirty="0">
                <a:solidFill>
                  <a:srgbClr val="22373A"/>
                </a:solidFill>
                <a:cs typeface="Lucida Sans Unicode"/>
              </a:rPr>
              <a:t>(reversert svarverdi)</a:t>
            </a:r>
            <a:endParaRPr lang="nb-NO" sz="1400" i="1" dirty="0">
              <a:cs typeface="Lucida Sans Unicode"/>
            </a:endParaRPr>
          </a:p>
          <a:p>
            <a:pPr marL="178139" indent="-151350">
              <a:spcBef>
                <a:spcPts val="179"/>
              </a:spcBef>
              <a:buChar char="•"/>
              <a:tabLst>
                <a:tab pos="179477" algn="l"/>
              </a:tabLst>
            </a:pPr>
            <a:r>
              <a:rPr lang="nb-NO" sz="1400" spc="-52" dirty="0">
                <a:solidFill>
                  <a:srgbClr val="22373A"/>
                </a:solidFill>
                <a:cs typeface="Lucida Sans Unicode"/>
              </a:rPr>
              <a:t>Det</a:t>
            </a:r>
            <a:r>
              <a:rPr lang="nb-NO" sz="1400" spc="-63" dirty="0">
                <a:solidFill>
                  <a:srgbClr val="22373A"/>
                </a:solidFill>
                <a:cs typeface="Lucida Sans Unicode"/>
              </a:rPr>
              <a:t> </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21" dirty="0">
                <a:solidFill>
                  <a:srgbClr val="22373A"/>
                </a:solidFill>
                <a:cs typeface="Lucida Sans Unicode"/>
              </a:rPr>
              <a:t>lett</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52" dirty="0">
                <a:solidFill>
                  <a:srgbClr val="22373A"/>
                </a:solidFill>
                <a:cs typeface="Lucida Sans Unicode"/>
              </a:rPr>
              <a:t> </a:t>
            </a:r>
            <a:r>
              <a:rPr lang="nb-NO" sz="1400" spc="-42" dirty="0">
                <a:solidFill>
                  <a:srgbClr val="22373A"/>
                </a:solidFill>
                <a:cs typeface="Lucida Sans Unicode"/>
              </a:rPr>
              <a:t>spørre</a:t>
            </a:r>
            <a:r>
              <a:rPr lang="nb-NO" sz="1400" spc="-63" dirty="0">
                <a:solidFill>
                  <a:srgbClr val="22373A"/>
                </a:solidFill>
                <a:cs typeface="Lucida Sans Unicode"/>
              </a:rPr>
              <a:t> </a:t>
            </a:r>
            <a:r>
              <a:rPr lang="nb-NO" sz="1400" spc="-32" dirty="0">
                <a:solidFill>
                  <a:srgbClr val="22373A"/>
                </a:solidFill>
                <a:cs typeface="Lucida Sans Unicode"/>
              </a:rPr>
              <a:t>de</a:t>
            </a:r>
            <a:r>
              <a:rPr lang="nb-NO" sz="1400" spc="-63" dirty="0">
                <a:solidFill>
                  <a:srgbClr val="22373A"/>
                </a:solidFill>
                <a:cs typeface="Lucida Sans Unicode"/>
              </a:rPr>
              <a:t> </a:t>
            </a:r>
            <a:r>
              <a:rPr lang="nb-NO" sz="1400" spc="-42" dirty="0">
                <a:solidFill>
                  <a:srgbClr val="22373A"/>
                </a:solidFill>
                <a:cs typeface="Lucida Sans Unicode"/>
              </a:rPr>
              <a:t>andre</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52" dirty="0">
                <a:solidFill>
                  <a:srgbClr val="22373A"/>
                </a:solidFill>
                <a:cs typeface="Lucida Sans Unicode"/>
              </a:rPr>
              <a:t> </a:t>
            </a:r>
            <a:r>
              <a:rPr lang="nb-NO" sz="1400" spc="-42" dirty="0">
                <a:solidFill>
                  <a:srgbClr val="22373A"/>
                </a:solidFill>
                <a:cs typeface="Lucida Sans Unicode"/>
              </a:rPr>
              <a:t>enheten</a:t>
            </a:r>
            <a:r>
              <a:rPr lang="nb-NO" sz="1400" spc="-63" dirty="0">
                <a:solidFill>
                  <a:srgbClr val="22373A"/>
                </a:solidFill>
                <a:cs typeface="Lucida Sans Unicode"/>
              </a:rPr>
              <a:t> om </a:t>
            </a:r>
            <a:r>
              <a:rPr lang="nb-NO" sz="1400" spc="-32" dirty="0">
                <a:solidFill>
                  <a:srgbClr val="22373A"/>
                </a:solidFill>
                <a:cs typeface="Lucida Sans Unicode"/>
              </a:rPr>
              <a:t>hjelp</a:t>
            </a:r>
            <a:endParaRPr lang="nb-NO" sz="1400" dirty="0">
              <a:cs typeface="Lucida Sans Unicode"/>
            </a:endParaRPr>
          </a:p>
        </p:txBody>
      </p:sp>
      <p:sp>
        <p:nvSpPr>
          <p:cNvPr id="5" name="TekstSylinder 4">
            <a:extLst>
              <a:ext uri="{FF2B5EF4-FFF2-40B4-BE49-F238E27FC236}">
                <a16:creationId xmlns:a16="http://schemas.microsoft.com/office/drawing/2014/main" id="{BFAF40DC-BEE1-5E4A-FD87-1A6E7FF6B1E1}"/>
              </a:ext>
            </a:extLst>
          </p:cNvPr>
          <p:cNvSpPr txBox="1"/>
          <p:nvPr/>
        </p:nvSpPr>
        <p:spPr>
          <a:xfrm>
            <a:off x="9974884" y="2348568"/>
            <a:ext cx="2029422" cy="276999"/>
          </a:xfrm>
          <a:prstGeom prst="rect">
            <a:avLst/>
          </a:prstGeom>
          <a:noFill/>
        </p:spPr>
        <p:txBody>
          <a:bodyPr wrap="square" rtlCol="0">
            <a:spAutoFit/>
          </a:bodyPr>
          <a:lstStyle/>
          <a:p>
            <a:r>
              <a:rPr lang="en-US" sz="1200">
                <a:solidFill>
                  <a:schemeClr val="tx1">
                    <a:lumMod val="75000"/>
                    <a:lumOff val="25000"/>
                  </a:schemeClr>
                </a:solidFill>
              </a:rPr>
              <a:t>    4.22 - 4.45        77 - 87%     </a:t>
            </a:r>
            <a:endParaRPr lang="nb-NO" sz="1200">
              <a:solidFill>
                <a:schemeClr val="tx1">
                  <a:lumMod val="75000"/>
                  <a:lumOff val="25000"/>
                </a:schemeClr>
              </a:solidFill>
            </a:endParaRPr>
          </a:p>
        </p:txBody>
      </p:sp>
      <p:sp>
        <p:nvSpPr>
          <p:cNvPr id="6" name="TekstSylinder 5">
            <a:extLst>
              <a:ext uri="{FF2B5EF4-FFF2-40B4-BE49-F238E27FC236}">
                <a16:creationId xmlns:a16="http://schemas.microsoft.com/office/drawing/2014/main" id="{7A5AA842-498B-3B82-A685-085BEFC9DEE2}"/>
              </a:ext>
            </a:extLst>
          </p:cNvPr>
          <p:cNvSpPr txBox="1"/>
          <p:nvPr/>
        </p:nvSpPr>
        <p:spPr>
          <a:xfrm>
            <a:off x="9974884" y="1893914"/>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Meget (4, 5)</a:t>
            </a:r>
          </a:p>
        </p:txBody>
      </p:sp>
      <p:cxnSp>
        <p:nvCxnSpPr>
          <p:cNvPr id="7" name="Rett linje 6">
            <a:extLst>
              <a:ext uri="{FF2B5EF4-FFF2-40B4-BE49-F238E27FC236}">
                <a16:creationId xmlns:a16="http://schemas.microsoft.com/office/drawing/2014/main" id="{2894BAE2-85C8-9082-74E3-8B6984524C34}"/>
              </a:ext>
            </a:extLst>
          </p:cNvPr>
          <p:cNvCxnSpPr/>
          <p:nvPr/>
        </p:nvCxnSpPr>
        <p:spPr>
          <a:xfrm>
            <a:off x="10423767" y="2155524"/>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8" name="TekstSylinder 7">
            <a:extLst>
              <a:ext uri="{FF2B5EF4-FFF2-40B4-BE49-F238E27FC236}">
                <a16:creationId xmlns:a16="http://schemas.microsoft.com/office/drawing/2014/main" id="{71AF7822-BF25-84D0-FA1D-3C67389D5CB0}"/>
              </a:ext>
            </a:extLst>
          </p:cNvPr>
          <p:cNvSpPr txBox="1"/>
          <p:nvPr/>
        </p:nvSpPr>
        <p:spPr>
          <a:xfrm>
            <a:off x="10031213" y="4680416"/>
            <a:ext cx="2029422" cy="276999"/>
          </a:xfrm>
          <a:prstGeom prst="rect">
            <a:avLst/>
          </a:prstGeom>
          <a:noFill/>
        </p:spPr>
        <p:txBody>
          <a:bodyPr wrap="square" rtlCol="0">
            <a:spAutoFit/>
          </a:bodyPr>
          <a:lstStyle/>
          <a:p>
            <a:r>
              <a:rPr lang="en-US" sz="1200">
                <a:solidFill>
                  <a:schemeClr val="tx1">
                    <a:lumMod val="75000"/>
                    <a:lumOff val="25000"/>
                  </a:schemeClr>
                </a:solidFill>
              </a:rPr>
              <a:t>    6.09 - 6.35         90 - 95%     </a:t>
            </a:r>
            <a:endParaRPr lang="nb-NO" sz="1200">
              <a:solidFill>
                <a:schemeClr val="tx1">
                  <a:lumMod val="75000"/>
                  <a:lumOff val="25000"/>
                </a:schemeClr>
              </a:solidFill>
            </a:endParaRPr>
          </a:p>
        </p:txBody>
      </p:sp>
      <p:sp>
        <p:nvSpPr>
          <p:cNvPr id="12" name="TekstSylinder 11">
            <a:extLst>
              <a:ext uri="{FF2B5EF4-FFF2-40B4-BE49-F238E27FC236}">
                <a16:creationId xmlns:a16="http://schemas.microsoft.com/office/drawing/2014/main" id="{58BED6F4-DB3A-4949-8477-D841B764E8CE}"/>
              </a:ext>
            </a:extLst>
          </p:cNvPr>
          <p:cNvSpPr txBox="1"/>
          <p:nvPr/>
        </p:nvSpPr>
        <p:spPr>
          <a:xfrm>
            <a:off x="10031213" y="4225762"/>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“Enig” (5 - 7)</a:t>
            </a:r>
          </a:p>
        </p:txBody>
      </p:sp>
      <p:cxnSp>
        <p:nvCxnSpPr>
          <p:cNvPr id="15" name="Rett linje 14">
            <a:extLst>
              <a:ext uri="{FF2B5EF4-FFF2-40B4-BE49-F238E27FC236}">
                <a16:creationId xmlns:a16="http://schemas.microsoft.com/office/drawing/2014/main" id="{252F1E17-3D90-574A-F730-0618809588FA}"/>
              </a:ext>
            </a:extLst>
          </p:cNvPr>
          <p:cNvCxnSpPr/>
          <p:nvPr/>
        </p:nvCxnSpPr>
        <p:spPr>
          <a:xfrm>
            <a:off x="10480096" y="4487372"/>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9" name="TekstSylinder 8">
            <a:extLst>
              <a:ext uri="{FF2B5EF4-FFF2-40B4-BE49-F238E27FC236}">
                <a16:creationId xmlns:a16="http://schemas.microsoft.com/office/drawing/2014/main" id="{6873BD2F-320A-C147-F24A-C197C3859074}"/>
              </a:ext>
            </a:extLst>
          </p:cNvPr>
          <p:cNvSpPr txBox="1"/>
          <p:nvPr/>
        </p:nvSpPr>
        <p:spPr>
          <a:xfrm>
            <a:off x="3724050" y="6323178"/>
            <a:ext cx="6542092" cy="253916"/>
          </a:xfrm>
          <a:prstGeom prst="rect">
            <a:avLst/>
          </a:prstGeom>
          <a:noFill/>
        </p:spPr>
        <p:txBody>
          <a:bodyPr wrap="square" rtlCol="0">
            <a:spAutoFit/>
          </a:bodyPr>
          <a:lstStyle/>
          <a:p>
            <a:r>
              <a:rPr lang="en-US" sz="1050" b="1"/>
              <a:t>Merk: </a:t>
            </a:r>
            <a:r>
              <a:rPr lang="en-US" sz="1050" i="1"/>
              <a:t>Psykologisk trygghet</a:t>
            </a:r>
            <a:r>
              <a:rPr lang="en-US" sz="1050"/>
              <a:t> er målt med “visuell numerisk skala” - uten ordlyd for graderingen av </a:t>
            </a:r>
            <a:r>
              <a:rPr lang="en-US" sz="1050" i="1"/>
              <a:t>enighet</a:t>
            </a:r>
            <a:r>
              <a:rPr lang="en-US" sz="1050"/>
              <a:t> </a:t>
            </a:r>
            <a:r>
              <a:rPr lang="en-US" sz="1050" b="1"/>
              <a:t> </a:t>
            </a:r>
            <a:endParaRPr lang="nb-NO" sz="1050" b="1"/>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77BA6-BC22-4ED0-872C-BC54B05D8C93}"/>
              </a:ext>
            </a:extLst>
          </p:cNvPr>
          <p:cNvSpPr>
            <a:spLocks noGrp="1"/>
          </p:cNvSpPr>
          <p:nvPr>
            <p:ph type="title"/>
          </p:nvPr>
        </p:nvSpPr>
        <p:spPr>
          <a:xfrm>
            <a:off x="764536" y="227460"/>
            <a:ext cx="10488216" cy="581319"/>
          </a:xfrm>
        </p:spPr>
        <p:txBody>
          <a:bodyPr vert="horz" lIns="0" tIns="45720" rIns="91440" bIns="45720" rtlCol="0" anchor="ctr">
            <a:noAutofit/>
          </a:bodyPr>
          <a:lstStyle/>
          <a:p>
            <a:r>
              <a:rPr lang="nb-NO" b="1"/>
              <a:t>Organisasjonskultur og organisasjonsklima</a:t>
            </a:r>
            <a:endParaRPr lang="nb-NO" b="1" dirty="0"/>
          </a:p>
        </p:txBody>
      </p:sp>
      <p:graphicFrame>
        <p:nvGraphicFramePr>
          <p:cNvPr id="12"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44A5CE70-2C26-4DFC-F0C8-744629D6FE67}"/>
              </a:ext>
            </a:extLst>
          </p:cNvPr>
          <p:cNvGraphicFramePr/>
          <p:nvPr/>
        </p:nvGraphicFramePr>
        <p:xfrm>
          <a:off x="3491207" y="2834332"/>
          <a:ext cx="6527885" cy="14874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a:extLst>
              <a:ext uri="{FF2B5EF4-FFF2-40B4-BE49-F238E27FC236}">
                <a16:creationId xmlns:a16="http://schemas.microsoft.com/office/drawing/2014/main" id="{52385A3D-9ED0-E2E8-BA3E-292B8AC1F9D8}"/>
              </a:ext>
            </a:extLst>
          </p:cNvPr>
          <p:cNvSpPr txBox="1"/>
          <p:nvPr/>
        </p:nvSpPr>
        <p:spPr>
          <a:xfrm>
            <a:off x="3491207" y="2924422"/>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3" name="object 3">
            <a:extLst>
              <a:ext uri="{FF2B5EF4-FFF2-40B4-BE49-F238E27FC236}">
                <a16:creationId xmlns:a16="http://schemas.microsoft.com/office/drawing/2014/main" id="{1782D971-226B-DD91-F004-9E46F5016F14}"/>
              </a:ext>
            </a:extLst>
          </p:cNvPr>
          <p:cNvSpPr txBox="1"/>
          <p:nvPr/>
        </p:nvSpPr>
        <p:spPr>
          <a:xfrm>
            <a:off x="141241" y="2407404"/>
            <a:ext cx="3457575" cy="2025729"/>
          </a:xfrm>
          <a:prstGeom prst="rect">
            <a:avLst/>
          </a:prstGeom>
        </p:spPr>
        <p:txBody>
          <a:bodyPr vert="horz" wrap="square" lIns="0" tIns="25446" rIns="0" bIns="0" rtlCol="0">
            <a:spAutoFit/>
          </a:bodyPr>
          <a:lstStyle/>
          <a:p>
            <a:pPr marL="26788">
              <a:spcBef>
                <a:spcPts val="201"/>
              </a:spcBef>
            </a:pPr>
            <a:r>
              <a:rPr lang="nb-NO" sz="1400" b="1" spc="-42" dirty="0">
                <a:solidFill>
                  <a:srgbClr val="263A76"/>
                </a:solidFill>
                <a:cs typeface="Lucida Sans Unicode"/>
              </a:rPr>
              <a:t>Innovasjonskultur</a:t>
            </a:r>
            <a:r>
              <a:rPr lang="nb-NO" sz="1400" b="1" spc="-52" dirty="0">
                <a:solidFill>
                  <a:srgbClr val="263A76"/>
                </a:solidFill>
                <a:cs typeface="Lucida Sans Unicode"/>
              </a:rPr>
              <a:t> </a:t>
            </a:r>
            <a:r>
              <a:rPr lang="nb-NO" sz="1400" spc="-42" dirty="0">
                <a:solidFill>
                  <a:srgbClr val="22373A"/>
                </a:solidFill>
                <a:cs typeface="Lucida Sans Unicode"/>
              </a:rPr>
              <a:t>måles</a:t>
            </a:r>
            <a:r>
              <a:rPr lang="nb-NO" sz="1400" spc="-52" dirty="0">
                <a:solidFill>
                  <a:srgbClr val="22373A"/>
                </a:solidFill>
                <a:cs typeface="Lucida Sans Unicode"/>
              </a:rPr>
              <a:t> med spørsmålene:</a:t>
            </a:r>
          </a:p>
          <a:p>
            <a:pPr marL="26788">
              <a:spcBef>
                <a:spcPts val="201"/>
              </a:spcBef>
            </a:pPr>
            <a:endParaRPr lang="nb-NO" sz="1400" dirty="0">
              <a:cs typeface="Lucida Sans Unicode"/>
            </a:endParaRPr>
          </a:p>
          <a:p>
            <a:pPr marL="178139" indent="-151350">
              <a:spcBef>
                <a:spcPts val="1031"/>
              </a:spcBef>
              <a:buChar char="•"/>
              <a:tabLst>
                <a:tab pos="179477" algn="l"/>
              </a:tabLst>
            </a:pPr>
            <a:r>
              <a:rPr lang="nb-NO" sz="1400" spc="-179" dirty="0">
                <a:solidFill>
                  <a:srgbClr val="22373A"/>
                </a:solidFill>
                <a:cs typeface="Lucida Sans Unicode"/>
              </a:rPr>
              <a:t>T</a:t>
            </a:r>
            <a:r>
              <a:rPr lang="nb-NO" sz="1400" spc="-32" dirty="0">
                <a:solidFill>
                  <a:srgbClr val="22373A"/>
                </a:solidFill>
                <a:cs typeface="Lucida Sans Unicode"/>
              </a:rPr>
              <a:t>ar</a:t>
            </a:r>
            <a:r>
              <a:rPr lang="nb-NO" sz="1400" spc="-63" dirty="0">
                <a:solidFill>
                  <a:srgbClr val="22373A"/>
                </a:solidFill>
                <a:cs typeface="Lucida Sans Unicode"/>
              </a:rPr>
              <a:t> </a:t>
            </a:r>
            <a:r>
              <a:rPr lang="nb-NO" sz="1400" spc="-32" dirty="0">
                <a:solidFill>
                  <a:srgbClr val="22373A"/>
                </a:solidFill>
                <a:cs typeface="Lucida Sans Unicode"/>
              </a:rPr>
              <a:t>de</a:t>
            </a:r>
            <a:r>
              <a:rPr lang="nb-NO" sz="1400" spc="-63" dirty="0">
                <a:solidFill>
                  <a:srgbClr val="22373A"/>
                </a:solidFill>
                <a:cs typeface="Lucida Sans Unicode"/>
              </a:rPr>
              <a:t> </a:t>
            </a:r>
            <a:r>
              <a:rPr lang="nb-NO" sz="1400" spc="-42" dirty="0">
                <a:solidFill>
                  <a:srgbClr val="22373A"/>
                </a:solidFill>
                <a:cs typeface="Lucida Sans Unicode"/>
              </a:rPr>
              <a:t>ans</a:t>
            </a:r>
            <a:r>
              <a:rPr lang="nb-NO" sz="1400" spc="-21" dirty="0">
                <a:solidFill>
                  <a:srgbClr val="22373A"/>
                </a:solidFill>
                <a:cs typeface="Lucida Sans Unicode"/>
              </a:rPr>
              <a:t>at</a:t>
            </a:r>
            <a:r>
              <a:rPr lang="nb-NO" sz="1400" spc="-42" dirty="0">
                <a:solidFill>
                  <a:srgbClr val="22373A"/>
                </a:solidFill>
                <a:cs typeface="Lucida Sans Unicode"/>
              </a:rPr>
              <a:t>t</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32" dirty="0">
                <a:solidFill>
                  <a:srgbClr val="22373A"/>
                </a:solidFill>
                <a:cs typeface="Lucida Sans Unicode"/>
              </a:rPr>
              <a:t>selv</a:t>
            </a:r>
            <a:r>
              <a:rPr lang="nb-NO" sz="1400" spc="-63" dirty="0">
                <a:solidFill>
                  <a:srgbClr val="22373A"/>
                </a:solidFill>
                <a:cs typeface="Lucida Sans Unicode"/>
              </a:rPr>
              <a:t> </a:t>
            </a:r>
            <a:r>
              <a:rPr lang="nb-NO" sz="1400" spc="-21" dirty="0">
                <a:solidFill>
                  <a:srgbClr val="22373A"/>
                </a:solidFill>
                <a:cs typeface="Lucida Sans Unicode"/>
              </a:rPr>
              <a:t>initiativ</a:t>
            </a:r>
            <a:r>
              <a:rPr lang="nb-NO" sz="1400" spc="-63" dirty="0">
                <a:solidFill>
                  <a:srgbClr val="22373A"/>
                </a:solidFill>
                <a:cs typeface="Lucida Sans Unicode"/>
              </a:rPr>
              <a:t> p</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arbeid</a:t>
            </a:r>
            <a:r>
              <a:rPr lang="nb-NO" sz="1400" spc="-42" dirty="0">
                <a:solidFill>
                  <a:srgbClr val="22373A"/>
                </a:solidFill>
                <a:cs typeface="Lucida Sans Unicode"/>
              </a:rPr>
              <a:t>ss</a:t>
            </a:r>
            <a:r>
              <a:rPr lang="nb-NO" sz="1400" spc="-52" dirty="0">
                <a:solidFill>
                  <a:srgbClr val="22373A"/>
                </a:solidFill>
                <a:cs typeface="Lucida Sans Unicode"/>
              </a:rPr>
              <a:t>t</a:t>
            </a:r>
            <a:r>
              <a:rPr lang="nb-NO" sz="1400" spc="-32" dirty="0">
                <a:solidFill>
                  <a:srgbClr val="22373A"/>
                </a:solidFill>
                <a:cs typeface="Lucida Sans Unicode"/>
              </a:rPr>
              <a:t>edet</a:t>
            </a:r>
            <a:r>
              <a:rPr lang="nb-NO" sz="1400" spc="-63" dirty="0">
                <a:solidFill>
                  <a:srgbClr val="22373A"/>
                </a:solidFill>
                <a:cs typeface="Lucida Sans Unicode"/>
              </a:rPr>
              <a:t> </a:t>
            </a:r>
            <a:r>
              <a:rPr lang="nb-NO" sz="1400" spc="-32" dirty="0">
                <a:solidFill>
                  <a:srgbClr val="22373A"/>
                </a:solidFill>
                <a:cs typeface="Lucida Sans Unicode"/>
              </a:rPr>
              <a:t>dit</a:t>
            </a:r>
            <a:r>
              <a:rPr lang="nb-NO" sz="1400" spc="-52" dirty="0">
                <a:solidFill>
                  <a:srgbClr val="22373A"/>
                </a:solidFill>
                <a:cs typeface="Lucida Sans Unicode"/>
              </a:rPr>
              <a:t>t</a:t>
            </a:r>
            <a:r>
              <a:rPr lang="nb-NO" sz="1400" spc="32" dirty="0">
                <a:solidFill>
                  <a:srgbClr val="22373A"/>
                </a:solidFill>
                <a:cs typeface="Lucida Sans Unicode"/>
              </a:rPr>
              <a:t>?</a:t>
            </a:r>
            <a:endParaRPr lang="nb-NO" sz="1400" dirty="0">
              <a:cs typeface="Lucida Sans Unicode"/>
            </a:endParaRPr>
          </a:p>
          <a:p>
            <a:pPr marL="178139" marR="10715" indent="-150012">
              <a:lnSpc>
                <a:spcPct val="114599"/>
              </a:lnSpc>
              <a:buChar char="•"/>
              <a:tabLst>
                <a:tab pos="179477" algn="l"/>
              </a:tabLst>
            </a:pPr>
            <a:r>
              <a:rPr lang="nb-NO" sz="1400" spc="-10" dirty="0">
                <a:solidFill>
                  <a:srgbClr val="22373A"/>
                </a:solidFill>
                <a:cs typeface="Lucida Sans Unicode"/>
              </a:rPr>
              <a:t>Blir</a:t>
            </a:r>
            <a:r>
              <a:rPr lang="nb-NO" sz="1400" spc="-63" dirty="0">
                <a:solidFill>
                  <a:srgbClr val="22373A"/>
                </a:solidFill>
                <a:cs typeface="Lucida Sans Unicode"/>
              </a:rPr>
              <a:t> </a:t>
            </a:r>
            <a:r>
              <a:rPr lang="nb-NO" sz="1400" spc="-32" dirty="0">
                <a:solidFill>
                  <a:srgbClr val="22373A"/>
                </a:solidFill>
                <a:cs typeface="Lucida Sans Unicode"/>
              </a:rPr>
              <a:t>de</a:t>
            </a:r>
            <a:r>
              <a:rPr lang="nb-NO" sz="1400" spc="-63" dirty="0">
                <a:solidFill>
                  <a:srgbClr val="22373A"/>
                </a:solidFill>
                <a:cs typeface="Lucida Sans Unicode"/>
              </a:rPr>
              <a:t> </a:t>
            </a:r>
            <a:r>
              <a:rPr lang="nb-NO" sz="1400" spc="-42" dirty="0">
                <a:solidFill>
                  <a:srgbClr val="22373A"/>
                </a:solidFill>
                <a:cs typeface="Lucida Sans Unicode"/>
              </a:rPr>
              <a:t>ans</a:t>
            </a:r>
            <a:r>
              <a:rPr lang="nb-NO" sz="1400" spc="-21" dirty="0">
                <a:solidFill>
                  <a:srgbClr val="22373A"/>
                </a:solidFill>
                <a:cs typeface="Lucida Sans Unicode"/>
              </a:rPr>
              <a:t>at</a:t>
            </a:r>
            <a:r>
              <a:rPr lang="nb-NO" sz="1400" spc="-42" dirty="0">
                <a:solidFill>
                  <a:srgbClr val="22373A"/>
                </a:solidFill>
                <a:cs typeface="Lucida Sans Unicode"/>
              </a:rPr>
              <a:t>t</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oppmuntr</a:t>
            </a:r>
            <a:r>
              <a:rPr lang="nb-NO" sz="1400" spc="-21" dirty="0">
                <a:solidFill>
                  <a:srgbClr val="22373A"/>
                </a:solidFill>
                <a:cs typeface="Lucida Sans Unicode"/>
              </a:rPr>
              <a:t>et</a:t>
            </a:r>
            <a:r>
              <a:rPr lang="nb-NO" sz="1400" spc="-63" dirty="0">
                <a:solidFill>
                  <a:srgbClr val="22373A"/>
                </a:solidFill>
                <a:cs typeface="Lucida Sans Unicode"/>
              </a:rPr>
              <a:t> </a:t>
            </a:r>
            <a:r>
              <a:rPr lang="nb-NO" sz="1400" spc="-10" dirty="0">
                <a:solidFill>
                  <a:srgbClr val="22373A"/>
                </a:solidFill>
                <a:cs typeface="Lucida Sans Unicode"/>
              </a:rPr>
              <a:t>til</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42" dirty="0">
                <a:solidFill>
                  <a:srgbClr val="22373A"/>
                </a:solidFill>
                <a:cs typeface="Lucida Sans Unicode"/>
              </a:rPr>
              <a:t>t</a:t>
            </a:r>
            <a:r>
              <a:rPr lang="nb-NO" sz="1400" spc="-52" dirty="0">
                <a:solidFill>
                  <a:srgbClr val="22373A"/>
                </a:solidFill>
                <a:cs typeface="Lucida Sans Unicode"/>
              </a:rPr>
              <a:t>en</a:t>
            </a:r>
            <a:r>
              <a:rPr lang="nb-NO" sz="1400" spc="-63" dirty="0">
                <a:solidFill>
                  <a:srgbClr val="22373A"/>
                </a:solidFill>
                <a:cs typeface="Lucida Sans Unicode"/>
              </a:rPr>
              <a:t>k</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42" dirty="0">
                <a:solidFill>
                  <a:srgbClr val="22373A"/>
                </a:solidFill>
                <a:cs typeface="Lucida Sans Unicode"/>
              </a:rPr>
              <a:t>ut</a:t>
            </a:r>
            <a:r>
              <a:rPr lang="nb-NO" sz="1400" spc="-63" dirty="0">
                <a:solidFill>
                  <a:srgbClr val="22373A"/>
                </a:solidFill>
                <a:cs typeface="Lucida Sans Unicode"/>
              </a:rPr>
              <a:t> n</a:t>
            </a:r>
            <a:r>
              <a:rPr lang="nb-NO" sz="1400" spc="-52" dirty="0">
                <a:solidFill>
                  <a:srgbClr val="22373A"/>
                </a:solidFill>
                <a:cs typeface="Lucida Sans Unicode"/>
              </a:rPr>
              <a:t>y</a:t>
            </a:r>
            <a:r>
              <a:rPr lang="nb-NO" sz="1400" spc="-21" dirty="0">
                <a:solidFill>
                  <a:srgbClr val="22373A"/>
                </a:solidFill>
                <a:cs typeface="Lucida Sans Unicode"/>
              </a:rPr>
              <a:t>e  </a:t>
            </a:r>
            <a:r>
              <a:rPr lang="nb-NO" sz="1400" spc="-52" dirty="0">
                <a:solidFill>
                  <a:srgbClr val="22373A"/>
                </a:solidFill>
                <a:cs typeface="Lucida Sans Unicode"/>
              </a:rPr>
              <a:t>måt</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gjø</a:t>
            </a:r>
            <a:r>
              <a:rPr lang="nb-NO" sz="1400" spc="-74"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21" dirty="0">
                <a:solidFill>
                  <a:srgbClr val="22373A"/>
                </a:solidFill>
                <a:cs typeface="Lucida Sans Unicode"/>
              </a:rPr>
              <a:t>t</a:t>
            </a:r>
            <a:r>
              <a:rPr lang="nb-NO" sz="1400" spc="-42" dirty="0">
                <a:solidFill>
                  <a:srgbClr val="22373A"/>
                </a:solidFill>
                <a:cs typeface="Lucida Sans Unicode"/>
              </a:rPr>
              <a:t>ingene</a:t>
            </a:r>
            <a:r>
              <a:rPr lang="nb-NO" sz="1400" spc="-63" dirty="0">
                <a:solidFill>
                  <a:srgbClr val="22373A"/>
                </a:solidFill>
                <a:cs typeface="Lucida Sans Unicode"/>
              </a:rPr>
              <a:t> </a:t>
            </a:r>
            <a:r>
              <a:rPr lang="nb-NO" sz="1400" spc="-42" dirty="0">
                <a:solidFill>
                  <a:srgbClr val="22373A"/>
                </a:solidFill>
                <a:cs typeface="Lucida Sans Unicode"/>
              </a:rPr>
              <a:t>bed</a:t>
            </a:r>
            <a:r>
              <a:rPr lang="nb-NO" sz="1400" spc="-5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p</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arbeid</a:t>
            </a:r>
            <a:r>
              <a:rPr lang="nb-NO" sz="1400" spc="-42" dirty="0">
                <a:solidFill>
                  <a:srgbClr val="22373A"/>
                </a:solidFill>
                <a:cs typeface="Lucida Sans Unicode"/>
              </a:rPr>
              <a:t>ss</a:t>
            </a:r>
            <a:r>
              <a:rPr lang="nb-NO" sz="1400" spc="-52" dirty="0">
                <a:solidFill>
                  <a:srgbClr val="22373A"/>
                </a:solidFill>
                <a:cs typeface="Lucida Sans Unicode"/>
              </a:rPr>
              <a:t>t</a:t>
            </a:r>
            <a:r>
              <a:rPr lang="nb-NO" sz="1400" spc="-32" dirty="0">
                <a:solidFill>
                  <a:srgbClr val="22373A"/>
                </a:solidFill>
                <a:cs typeface="Lucida Sans Unicode"/>
              </a:rPr>
              <a:t>edet</a:t>
            </a:r>
            <a:r>
              <a:rPr lang="nb-NO" sz="1400" spc="-63" dirty="0">
                <a:solidFill>
                  <a:srgbClr val="22373A"/>
                </a:solidFill>
                <a:cs typeface="Lucida Sans Unicode"/>
              </a:rPr>
              <a:t> </a:t>
            </a:r>
            <a:r>
              <a:rPr lang="nb-NO" sz="1400" spc="-32" dirty="0">
                <a:solidFill>
                  <a:srgbClr val="22373A"/>
                </a:solidFill>
                <a:cs typeface="Lucida Sans Unicode"/>
              </a:rPr>
              <a:t>dit</a:t>
            </a:r>
            <a:r>
              <a:rPr lang="nb-NO" sz="1400" spc="-52" dirty="0">
                <a:solidFill>
                  <a:srgbClr val="22373A"/>
                </a:solidFill>
                <a:cs typeface="Lucida Sans Unicode"/>
              </a:rPr>
              <a:t>t</a:t>
            </a:r>
            <a:r>
              <a:rPr lang="nb-NO" sz="1400" spc="32" dirty="0">
                <a:solidFill>
                  <a:srgbClr val="22373A"/>
                </a:solidFill>
                <a:cs typeface="Lucida Sans Unicode"/>
              </a:rPr>
              <a:t>?</a:t>
            </a:r>
            <a:endParaRPr lang="nb-NO" sz="1400" dirty="0">
              <a:cs typeface="Lucida Sans Unicode"/>
            </a:endParaRPr>
          </a:p>
          <a:p>
            <a:pPr marL="178139" indent="-151350">
              <a:spcBef>
                <a:spcPts val="179"/>
              </a:spcBef>
              <a:buChar char="•"/>
              <a:tabLst>
                <a:tab pos="179477" algn="l"/>
              </a:tabLst>
            </a:pPr>
            <a:r>
              <a:rPr lang="nb-NO" sz="1400" spc="-21" dirty="0">
                <a:solidFill>
                  <a:srgbClr val="22373A"/>
                </a:solidFill>
                <a:cs typeface="Lucida Sans Unicode"/>
              </a:rPr>
              <a:t>E</a:t>
            </a:r>
            <a:r>
              <a:rPr lang="nb-NO" sz="1400" spc="-32" dirty="0">
                <a:solidFill>
                  <a:srgbClr val="22373A"/>
                </a:solidFill>
                <a:cs typeface="Lucida Sans Unicode"/>
              </a:rPr>
              <a:t>r</a:t>
            </a:r>
            <a:r>
              <a:rPr lang="nb-NO" sz="1400" spc="-63" dirty="0">
                <a:solidFill>
                  <a:srgbClr val="22373A"/>
                </a:solidFill>
                <a:cs typeface="Lucida Sans Unicode"/>
              </a:rPr>
              <a:t> </a:t>
            </a:r>
            <a:r>
              <a:rPr lang="nb-NO" sz="1400" spc="-32" dirty="0">
                <a:solidFill>
                  <a:srgbClr val="22373A"/>
                </a:solidFill>
                <a:cs typeface="Lucida Sans Unicode"/>
              </a:rPr>
              <a:t>det</a:t>
            </a:r>
            <a:r>
              <a:rPr lang="nb-NO" sz="1400" spc="-63" dirty="0">
                <a:solidFill>
                  <a:srgbClr val="22373A"/>
                </a:solidFill>
                <a:cs typeface="Lucida Sans Unicode"/>
              </a:rPr>
              <a:t> god nok </a:t>
            </a:r>
            <a:r>
              <a:rPr lang="nb-NO" sz="1400" spc="-95" dirty="0">
                <a:solidFill>
                  <a:srgbClr val="22373A"/>
                </a:solidFill>
                <a:cs typeface="Lucida Sans Unicode"/>
              </a:rPr>
              <a:t>k</a:t>
            </a:r>
            <a:r>
              <a:rPr lang="nb-NO" sz="1400" spc="-63" dirty="0">
                <a:solidFill>
                  <a:srgbClr val="22373A"/>
                </a:solidFill>
                <a:cs typeface="Lucida Sans Unicode"/>
              </a:rPr>
              <a:t>ommunik</a:t>
            </a:r>
            <a:r>
              <a:rPr lang="nb-NO" sz="1400" spc="-42" dirty="0">
                <a:solidFill>
                  <a:srgbClr val="22373A"/>
                </a:solidFill>
                <a:cs typeface="Lucida Sans Unicode"/>
              </a:rPr>
              <a:t>asjon</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42" dirty="0">
                <a:solidFill>
                  <a:srgbClr val="22373A"/>
                </a:solidFill>
                <a:cs typeface="Lucida Sans Unicode"/>
              </a:rPr>
              <a:t>din</a:t>
            </a:r>
            <a:r>
              <a:rPr lang="nb-NO" sz="1400" spc="-63" dirty="0">
                <a:solidFill>
                  <a:srgbClr val="22373A"/>
                </a:solidFill>
                <a:cs typeface="Lucida Sans Unicode"/>
              </a:rPr>
              <a:t> </a:t>
            </a:r>
            <a:r>
              <a:rPr lang="nb-NO" sz="1400" spc="-32" dirty="0">
                <a:solidFill>
                  <a:srgbClr val="22373A"/>
                </a:solidFill>
                <a:cs typeface="Lucida Sans Unicode"/>
              </a:rPr>
              <a:t>enhe</a:t>
            </a:r>
            <a:r>
              <a:rPr lang="nb-NO" sz="1400" spc="-52" dirty="0">
                <a:solidFill>
                  <a:srgbClr val="22373A"/>
                </a:solidFill>
                <a:cs typeface="Lucida Sans Unicode"/>
              </a:rPr>
              <a:t>t</a:t>
            </a:r>
            <a:r>
              <a:rPr lang="nb-NO" sz="1400" spc="32" dirty="0">
                <a:solidFill>
                  <a:srgbClr val="22373A"/>
                </a:solidFill>
                <a:cs typeface="Lucida Sans Unicode"/>
              </a:rPr>
              <a:t>?</a:t>
            </a:r>
            <a:endParaRPr lang="nb-NO" sz="1400" dirty="0">
              <a:cs typeface="Lucida Sans Unicode"/>
            </a:endParaRPr>
          </a:p>
        </p:txBody>
      </p:sp>
      <p:sp>
        <p:nvSpPr>
          <p:cNvPr id="8" name="TekstSylinder 7">
            <a:extLst>
              <a:ext uri="{FF2B5EF4-FFF2-40B4-BE49-F238E27FC236}">
                <a16:creationId xmlns:a16="http://schemas.microsoft.com/office/drawing/2014/main" id="{BAB0F05C-5254-1FCE-3C2D-EFCDFCA8D18B}"/>
              </a:ext>
            </a:extLst>
          </p:cNvPr>
          <p:cNvSpPr txBox="1"/>
          <p:nvPr/>
        </p:nvSpPr>
        <p:spPr>
          <a:xfrm>
            <a:off x="10116434" y="3470071"/>
            <a:ext cx="2029422" cy="276999"/>
          </a:xfrm>
          <a:prstGeom prst="rect">
            <a:avLst/>
          </a:prstGeom>
          <a:noFill/>
        </p:spPr>
        <p:txBody>
          <a:bodyPr wrap="square" rtlCol="0">
            <a:spAutoFit/>
          </a:bodyPr>
          <a:lstStyle/>
          <a:p>
            <a:r>
              <a:rPr lang="en-US" sz="1200">
                <a:solidFill>
                  <a:schemeClr val="tx1">
                    <a:lumMod val="75000"/>
                    <a:lumOff val="25000"/>
                  </a:schemeClr>
                </a:solidFill>
              </a:rPr>
              <a:t>   3.79 - 4.00         62 - 71%     </a:t>
            </a:r>
            <a:endParaRPr lang="nb-NO" sz="1200">
              <a:solidFill>
                <a:schemeClr val="tx1">
                  <a:lumMod val="75000"/>
                  <a:lumOff val="25000"/>
                </a:schemeClr>
              </a:solidFill>
            </a:endParaRPr>
          </a:p>
        </p:txBody>
      </p:sp>
      <p:sp>
        <p:nvSpPr>
          <p:cNvPr id="9" name="TekstSylinder 8">
            <a:extLst>
              <a:ext uri="{FF2B5EF4-FFF2-40B4-BE49-F238E27FC236}">
                <a16:creationId xmlns:a16="http://schemas.microsoft.com/office/drawing/2014/main" id="{CA08ED8A-634F-CDD1-4DFE-5CB668455D85}"/>
              </a:ext>
            </a:extLst>
          </p:cNvPr>
          <p:cNvSpPr txBox="1"/>
          <p:nvPr/>
        </p:nvSpPr>
        <p:spPr>
          <a:xfrm>
            <a:off x="10116434" y="3015417"/>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10" name="Rett linje 9">
            <a:extLst>
              <a:ext uri="{FF2B5EF4-FFF2-40B4-BE49-F238E27FC236}">
                <a16:creationId xmlns:a16="http://schemas.microsoft.com/office/drawing/2014/main" id="{966B057D-B437-AECA-E5D4-8E2585C2CB1F}"/>
              </a:ext>
            </a:extLst>
          </p:cNvPr>
          <p:cNvCxnSpPr/>
          <p:nvPr/>
        </p:nvCxnSpPr>
        <p:spPr>
          <a:xfrm>
            <a:off x="10565317" y="3267502"/>
            <a:ext cx="1076325"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774144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996606-0231-AE43-9EC5-189302FF8CC7}"/>
              </a:ext>
            </a:extLst>
          </p:cNvPr>
          <p:cNvSpPr>
            <a:spLocks noGrp="1"/>
          </p:cNvSpPr>
          <p:nvPr>
            <p:ph type="title"/>
          </p:nvPr>
        </p:nvSpPr>
        <p:spPr>
          <a:xfrm>
            <a:off x="767777" y="215224"/>
            <a:ext cx="10488216" cy="581319"/>
          </a:xfrm>
        </p:spPr>
        <p:txBody>
          <a:bodyPr vert="horz" lIns="0" tIns="45720" rIns="91440" bIns="45720" rtlCol="0" anchor="ctr">
            <a:normAutofit/>
          </a:bodyPr>
          <a:lstStyle/>
          <a:p>
            <a:r>
              <a:rPr lang="nb-NO" b="1" dirty="0"/>
              <a:t>Oversikt over innholdet i rapporten</a:t>
            </a:r>
          </a:p>
        </p:txBody>
      </p:sp>
      <p:sp>
        <p:nvSpPr>
          <p:cNvPr id="3" name="Plassholder for innhold 2">
            <a:extLst>
              <a:ext uri="{FF2B5EF4-FFF2-40B4-BE49-F238E27FC236}">
                <a16:creationId xmlns:a16="http://schemas.microsoft.com/office/drawing/2014/main" id="{272D6E90-884B-E847-AE7F-E595DE5AE366}"/>
              </a:ext>
            </a:extLst>
          </p:cNvPr>
          <p:cNvSpPr>
            <a:spLocks noGrp="1"/>
          </p:cNvSpPr>
          <p:nvPr>
            <p:ph idx="1"/>
          </p:nvPr>
        </p:nvSpPr>
        <p:spPr>
          <a:xfrm>
            <a:off x="767778" y="1093694"/>
            <a:ext cx="7005870" cy="5067383"/>
          </a:xfrm>
        </p:spPr>
        <p:txBody>
          <a:bodyPr>
            <a:normAutofit/>
          </a:bodyPr>
          <a:lstStyle/>
          <a:p>
            <a:pPr>
              <a:spcBef>
                <a:spcPts val="2793"/>
              </a:spcBef>
              <a:buClr>
                <a:schemeClr val="accent1">
                  <a:lumMod val="75000"/>
                </a:schemeClr>
              </a:buClr>
            </a:pPr>
            <a:endParaRPr lang="nb-NO" sz="2700" dirty="0">
              <a:latin typeface="+mj-lt"/>
            </a:endParaRPr>
          </a:p>
          <a:p>
            <a:pPr>
              <a:spcBef>
                <a:spcPts val="2793"/>
              </a:spcBef>
              <a:buClr>
                <a:schemeClr val="accent1">
                  <a:lumMod val="75000"/>
                </a:schemeClr>
              </a:buClr>
            </a:pPr>
            <a:r>
              <a:rPr lang="nb-NO" sz="2700" dirty="0">
                <a:latin typeface="+mj-lt"/>
              </a:rPr>
              <a:t>Om denne undersøkelsen</a:t>
            </a:r>
          </a:p>
          <a:p>
            <a:pPr>
              <a:spcBef>
                <a:spcPts val="2793"/>
              </a:spcBef>
              <a:buClr>
                <a:schemeClr val="accent1">
                  <a:lumMod val="75000"/>
                </a:schemeClr>
              </a:buClr>
            </a:pPr>
            <a:r>
              <a:rPr lang="nb-NO" sz="2700" dirty="0">
                <a:latin typeface="+mj-lt"/>
              </a:rPr>
              <a:t>Overordnet oppsummering </a:t>
            </a:r>
            <a:br>
              <a:rPr lang="nb-NO" sz="2700" dirty="0">
                <a:latin typeface="+mj-lt"/>
              </a:rPr>
            </a:br>
            <a:r>
              <a:rPr lang="nb-NO" sz="2700" dirty="0">
                <a:latin typeface="+mj-lt"/>
              </a:rPr>
              <a:t>- hvordan ser ditt arbeidsmiljø ut?</a:t>
            </a:r>
          </a:p>
          <a:p>
            <a:pPr>
              <a:spcBef>
                <a:spcPts val="2800"/>
              </a:spcBef>
              <a:buClr>
                <a:schemeClr val="accent1">
                  <a:lumMod val="75000"/>
                </a:schemeClr>
              </a:buClr>
            </a:pPr>
            <a:r>
              <a:rPr lang="nb-NO" sz="2700" dirty="0">
                <a:latin typeface="Calibri Light" panose="020F0302020204030204" pitchFamily="34" charset="0"/>
                <a:cs typeface="Calibri Light" panose="020F0302020204030204" pitchFamily="34" charset="0"/>
              </a:rPr>
              <a:t>Resultater per arbeidsmiljøfaktor</a:t>
            </a:r>
          </a:p>
          <a:p>
            <a:pPr>
              <a:spcBef>
                <a:spcPts val="2793"/>
              </a:spcBef>
              <a:buClr>
                <a:schemeClr val="accent1">
                  <a:lumMod val="75000"/>
                </a:schemeClr>
              </a:buClr>
            </a:pPr>
            <a:r>
              <a:rPr lang="nb-NO" sz="2700" dirty="0">
                <a:latin typeface="+mj-lt"/>
              </a:rPr>
              <a:t>Hvordan jobber man videre med resultatene?</a:t>
            </a:r>
          </a:p>
        </p:txBody>
      </p:sp>
      <p:pic>
        <p:nvPicPr>
          <p:cNvPr id="6" name="Grafikk 5" descr="To personer i en arbeidssituasjon hvor de samtaler rundt et arbeidsbord med en PC. De ser fornøyd ut og hilser med hendene.">
            <a:extLst>
              <a:ext uri="{FF2B5EF4-FFF2-40B4-BE49-F238E27FC236}">
                <a16:creationId xmlns:a16="http://schemas.microsoft.com/office/drawing/2014/main" id="{212EAD3C-955C-C846-A172-93C8B4EF2EFE}"/>
              </a:ext>
            </a:extLst>
          </p:cNvPr>
          <p:cNvPicPr>
            <a:picLocks noChangeAspect="1"/>
          </p:cNvPicPr>
          <p:nvPr/>
        </p:nvPicPr>
        <p:blipFill>
          <a:blip r:embed="rId2">
            <a:extLst>
              <a:ext uri="{96DAC541-7B7A-43D3-8B79-37D633B846F1}">
                <asvg:svgBlip xmlns:asvg="http://schemas.microsoft.com/office/drawing/2016/SVG/main" r:embed="rId3"/>
              </a:ext>
            </a:extLst>
          </a:blip>
          <a:srcRect l="61166"/>
          <a:stretch>
            <a:fillRect/>
          </a:stretch>
        </p:blipFill>
        <p:spPr>
          <a:xfrm>
            <a:off x="8556580" y="1394827"/>
            <a:ext cx="3084468" cy="3942657"/>
          </a:xfrm>
          <a:prstGeom prst="rect">
            <a:avLst/>
          </a:prstGeom>
        </p:spPr>
      </p:pic>
    </p:spTree>
    <p:extLst>
      <p:ext uri="{BB962C8B-B14F-4D97-AF65-F5344CB8AC3E}">
        <p14:creationId xmlns:p14="http://schemas.microsoft.com/office/powerpoint/2010/main" val="35202117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77BA6-BC22-4ED0-872C-BC54B05D8C93}"/>
              </a:ext>
            </a:extLst>
          </p:cNvPr>
          <p:cNvSpPr>
            <a:spLocks noGrp="1"/>
          </p:cNvSpPr>
          <p:nvPr>
            <p:ph type="title"/>
          </p:nvPr>
        </p:nvSpPr>
        <p:spPr>
          <a:xfrm>
            <a:off x="764536" y="227460"/>
            <a:ext cx="10488216" cy="581319"/>
          </a:xfrm>
        </p:spPr>
        <p:txBody>
          <a:bodyPr vert="horz" lIns="0" tIns="45720" rIns="91440" bIns="45720" rtlCol="0" anchor="ctr">
            <a:noAutofit/>
          </a:bodyPr>
          <a:lstStyle/>
          <a:p>
            <a:r>
              <a:rPr lang="nb-NO" b="1"/>
              <a:t>Konflikt</a:t>
            </a:r>
            <a:endParaRPr lang="nb-NO" b="1" dirty="0"/>
          </a:p>
        </p:txBody>
      </p:sp>
      <p:graphicFrame>
        <p:nvGraphicFramePr>
          <p:cNvPr id="12"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44A5CE70-2C26-4DFC-F0C8-744629D6FE67}"/>
              </a:ext>
            </a:extLst>
          </p:cNvPr>
          <p:cNvGraphicFramePr/>
          <p:nvPr>
            <p:extLst>
              <p:ext uri="{D42A27DB-BD31-4B8C-83A1-F6EECF244321}">
                <p14:modId xmlns:p14="http://schemas.microsoft.com/office/powerpoint/2010/main" val="3908473191"/>
              </p:ext>
            </p:extLst>
          </p:nvPr>
        </p:nvGraphicFramePr>
        <p:xfrm>
          <a:off x="3491207" y="2834332"/>
          <a:ext cx="6527885" cy="14874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a:extLst>
              <a:ext uri="{FF2B5EF4-FFF2-40B4-BE49-F238E27FC236}">
                <a16:creationId xmlns:a16="http://schemas.microsoft.com/office/drawing/2014/main" id="{52385A3D-9ED0-E2E8-BA3E-292B8AC1F9D8}"/>
              </a:ext>
            </a:extLst>
          </p:cNvPr>
          <p:cNvSpPr txBox="1"/>
          <p:nvPr/>
        </p:nvSpPr>
        <p:spPr>
          <a:xfrm>
            <a:off x="3491207" y="2924422"/>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3" name="object 3">
            <a:extLst>
              <a:ext uri="{FF2B5EF4-FFF2-40B4-BE49-F238E27FC236}">
                <a16:creationId xmlns:a16="http://schemas.microsoft.com/office/drawing/2014/main" id="{D3C47EF3-1446-3199-AAE2-C82C3B60ED58}"/>
              </a:ext>
            </a:extLst>
          </p:cNvPr>
          <p:cNvSpPr txBox="1"/>
          <p:nvPr/>
        </p:nvSpPr>
        <p:spPr>
          <a:xfrm>
            <a:off x="128588" y="2451577"/>
            <a:ext cx="3457575" cy="1561243"/>
          </a:xfrm>
          <a:prstGeom prst="rect">
            <a:avLst/>
          </a:prstGeom>
        </p:spPr>
        <p:txBody>
          <a:bodyPr vert="horz" wrap="square" lIns="0" tIns="25446" rIns="0" bIns="0" rtlCol="0">
            <a:spAutoFit/>
          </a:bodyPr>
          <a:lstStyle/>
          <a:p>
            <a:pPr marL="26788">
              <a:spcBef>
                <a:spcPts val="201"/>
              </a:spcBef>
            </a:pPr>
            <a:r>
              <a:rPr lang="nb-NO" sz="1400" b="1" spc="-52" dirty="0">
                <a:solidFill>
                  <a:srgbClr val="263A76"/>
                </a:solidFill>
                <a:cs typeface="Lucida Sans Unicode"/>
              </a:rPr>
              <a:t>Konflikt</a:t>
            </a:r>
            <a:r>
              <a:rPr lang="nb-NO" sz="1400" b="1" spc="-63" dirty="0">
                <a:solidFill>
                  <a:srgbClr val="263A76"/>
                </a:solidFill>
                <a:cs typeface="Lucida Sans Unicode"/>
              </a:rPr>
              <a:t> </a:t>
            </a:r>
            <a:r>
              <a:rPr lang="nb-NO" sz="1400" spc="-42" dirty="0">
                <a:solidFill>
                  <a:srgbClr val="22373A"/>
                </a:solidFill>
                <a:cs typeface="Lucida Sans Unicode"/>
              </a:rPr>
              <a:t>måles</a:t>
            </a:r>
            <a:r>
              <a:rPr lang="nb-NO" sz="1400" spc="-63" dirty="0">
                <a:solidFill>
                  <a:srgbClr val="22373A"/>
                </a:solidFill>
                <a:cs typeface="Lucida Sans Unicode"/>
              </a:rPr>
              <a:t> </a:t>
            </a:r>
            <a:r>
              <a:rPr lang="nb-NO" sz="1400" spc="-52" dirty="0">
                <a:solidFill>
                  <a:srgbClr val="22373A"/>
                </a:solidFill>
                <a:cs typeface="Lucida Sans Unicode"/>
              </a:rPr>
              <a:t>med spørsmålene:</a:t>
            </a:r>
          </a:p>
          <a:p>
            <a:pPr marL="26788">
              <a:spcBef>
                <a:spcPts val="201"/>
              </a:spcBef>
            </a:pPr>
            <a:endParaRPr lang="nb-NO" sz="1400" dirty="0">
              <a:cs typeface="Lucida Sans Unicode"/>
            </a:endParaRPr>
          </a:p>
          <a:p>
            <a:pPr marL="178139" marR="21430" indent="-150012">
              <a:lnSpc>
                <a:spcPct val="114599"/>
              </a:lnSpc>
              <a:spcBef>
                <a:spcPts val="844"/>
              </a:spcBef>
              <a:buChar char="•"/>
              <a:tabLst>
                <a:tab pos="179477" algn="l"/>
              </a:tabLst>
            </a:pPr>
            <a:r>
              <a:rPr lang="nb-NO" sz="1400" spc="-52" dirty="0">
                <a:solidFill>
                  <a:srgbClr val="22373A"/>
                </a:solidFill>
                <a:cs typeface="Lucida Sans Unicode"/>
              </a:rPr>
              <a:t>Det</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42" dirty="0">
                <a:solidFill>
                  <a:srgbClr val="22373A"/>
                </a:solidFill>
                <a:cs typeface="Lucida Sans Unicode"/>
              </a:rPr>
              <a:t>o</a:t>
            </a:r>
            <a:r>
              <a:rPr lang="nb-NO" sz="1400" spc="-52" dirty="0">
                <a:solidFill>
                  <a:srgbClr val="22373A"/>
                </a:solidFill>
                <a:cs typeface="Lucida Sans Unicode"/>
              </a:rPr>
              <a:t>re</a:t>
            </a:r>
            <a:r>
              <a:rPr lang="nb-NO" sz="1400" spc="-63" dirty="0">
                <a:solidFill>
                  <a:srgbClr val="22373A"/>
                </a:solidFill>
                <a:cs typeface="Lucida Sans Unicode"/>
              </a:rPr>
              <a:t>k</a:t>
            </a:r>
            <a:r>
              <a:rPr lang="nb-NO" sz="1400" spc="-52" dirty="0">
                <a:solidFill>
                  <a:srgbClr val="22373A"/>
                </a:solidFill>
                <a:cs typeface="Lucida Sans Unicode"/>
              </a:rPr>
              <a:t>ommer</a:t>
            </a:r>
            <a:r>
              <a:rPr lang="nb-NO" sz="1400" spc="-63" dirty="0">
                <a:solidFill>
                  <a:srgbClr val="22373A"/>
                </a:solidFill>
                <a:cs typeface="Lucida Sans Unicode"/>
              </a:rPr>
              <a:t> </a:t>
            </a:r>
            <a:r>
              <a:rPr lang="nb-NO" sz="1400" spc="-52" dirty="0">
                <a:solidFill>
                  <a:srgbClr val="22373A"/>
                </a:solidFill>
                <a:cs typeface="Lucida Sans Unicode"/>
              </a:rPr>
              <a:t>sammenst</a:t>
            </a:r>
            <a:r>
              <a:rPr lang="nb-NO" sz="1400" spc="-32" dirty="0">
                <a:solidFill>
                  <a:srgbClr val="22373A"/>
                </a:solidFill>
                <a:cs typeface="Lucida Sans Unicode"/>
              </a:rPr>
              <a:t>øt</a:t>
            </a:r>
            <a:r>
              <a:rPr lang="nb-NO" sz="1400" spc="-63" dirty="0">
                <a:solidFill>
                  <a:srgbClr val="22373A"/>
                </a:solidFill>
                <a:cs typeface="Lucida Sans Unicode"/>
              </a:rPr>
              <a:t> </a:t>
            </a:r>
            <a:r>
              <a:rPr lang="nb-NO" sz="1400" spc="-10" dirty="0">
                <a:solidFill>
                  <a:srgbClr val="22373A"/>
                </a:solidFill>
                <a:cs typeface="Lucida Sans Unicode"/>
              </a:rPr>
              <a:t>el</a:t>
            </a:r>
            <a:r>
              <a:rPr lang="nb-NO" sz="1400" spc="-21" dirty="0">
                <a:solidFill>
                  <a:srgbClr val="22373A"/>
                </a:solidFill>
                <a:cs typeface="Lucida Sans Unicode"/>
              </a:rPr>
              <a:t>ler  </a:t>
            </a:r>
            <a:r>
              <a:rPr lang="nb-NO" sz="1400" spc="-95" dirty="0">
                <a:solidFill>
                  <a:srgbClr val="22373A"/>
                </a:solidFill>
                <a:cs typeface="Lucida Sans Unicode"/>
              </a:rPr>
              <a:t>k</a:t>
            </a:r>
            <a:r>
              <a:rPr lang="nb-NO" sz="1400" spc="-42" dirty="0">
                <a:solidFill>
                  <a:srgbClr val="22373A"/>
                </a:solidFill>
                <a:cs typeface="Lucida Sans Unicode"/>
              </a:rPr>
              <a:t>onf</a:t>
            </a:r>
            <a:r>
              <a:rPr lang="nb-NO" sz="1400" spc="-52" dirty="0">
                <a:solidFill>
                  <a:srgbClr val="22373A"/>
                </a:solidFill>
                <a:cs typeface="Lucida Sans Unicode"/>
              </a:rPr>
              <a:t>r</a:t>
            </a:r>
            <a:r>
              <a:rPr lang="nb-NO" sz="1400" spc="-32" dirty="0">
                <a:solidFill>
                  <a:srgbClr val="22373A"/>
                </a:solidFill>
                <a:cs typeface="Lucida Sans Unicode"/>
              </a:rPr>
              <a:t>ontasjoner</a:t>
            </a:r>
            <a:r>
              <a:rPr lang="nb-NO" sz="1400" spc="-63" dirty="0">
                <a:solidFill>
                  <a:srgbClr val="22373A"/>
                </a:solidFill>
                <a:cs typeface="Lucida Sans Unicode"/>
              </a:rPr>
              <a:t> </a:t>
            </a:r>
            <a:r>
              <a:rPr lang="nb-NO" sz="1400" spc="-32" dirty="0">
                <a:solidFill>
                  <a:srgbClr val="22373A"/>
                </a:solidFill>
                <a:cs typeface="Lucida Sans Unicode"/>
              </a:rPr>
              <a:t>mell</a:t>
            </a:r>
            <a:r>
              <a:rPr lang="nb-NO" sz="1400" spc="-63" dirty="0">
                <a:solidFill>
                  <a:srgbClr val="22373A"/>
                </a:solidFill>
                <a:cs typeface="Lucida Sans Unicode"/>
              </a:rPr>
              <a:t>om </a:t>
            </a:r>
            <a:r>
              <a:rPr lang="nb-NO" sz="1400" spc="-42" dirty="0">
                <a:solidFill>
                  <a:srgbClr val="22373A"/>
                </a:solidFill>
                <a:cs typeface="Lucida Sans Unicode"/>
              </a:rPr>
              <a:t>pe</a:t>
            </a:r>
            <a:r>
              <a:rPr lang="nb-NO" sz="1400" spc="-52" dirty="0">
                <a:solidFill>
                  <a:srgbClr val="22373A"/>
                </a:solidFill>
                <a:cs typeface="Lucida Sans Unicode"/>
              </a:rPr>
              <a:t>r</a:t>
            </a:r>
            <a:r>
              <a:rPr lang="nb-NO" sz="1400" spc="-42" dirty="0">
                <a:solidFill>
                  <a:srgbClr val="22373A"/>
                </a:solidFill>
                <a:cs typeface="Lucida Sans Unicode"/>
              </a:rPr>
              <a:t>soner</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52" dirty="0">
                <a:solidFill>
                  <a:srgbClr val="22373A"/>
                </a:solidFill>
                <a:cs typeface="Lucida Sans Unicode"/>
              </a:rPr>
              <a:t>min</a:t>
            </a:r>
            <a:r>
              <a:rPr lang="nb-NO" sz="1400" spc="-63" dirty="0">
                <a:solidFill>
                  <a:srgbClr val="22373A"/>
                </a:solidFill>
                <a:cs typeface="Lucida Sans Unicode"/>
              </a:rPr>
              <a:t> </a:t>
            </a:r>
            <a:r>
              <a:rPr lang="nb-NO" sz="1400" spc="-32" dirty="0">
                <a:solidFill>
                  <a:srgbClr val="22373A"/>
                </a:solidFill>
                <a:cs typeface="Lucida Sans Unicode"/>
              </a:rPr>
              <a:t>enhet</a:t>
            </a:r>
            <a:endParaRPr lang="nb-NO" sz="1400" dirty="0">
              <a:cs typeface="Lucida Sans Unicode"/>
            </a:endParaRPr>
          </a:p>
          <a:p>
            <a:pPr marL="178139" marR="10715" indent="-150012">
              <a:lnSpc>
                <a:spcPct val="114599"/>
              </a:lnSpc>
              <a:buChar char="•"/>
              <a:tabLst>
                <a:tab pos="179477" algn="l"/>
              </a:tabLst>
            </a:pPr>
            <a:r>
              <a:rPr lang="nb-NO" sz="1400" spc="-52" dirty="0">
                <a:solidFill>
                  <a:srgbClr val="22373A"/>
                </a:solidFill>
                <a:cs typeface="Lucida Sans Unicode"/>
              </a:rPr>
              <a:t>Det</a:t>
            </a:r>
            <a:r>
              <a:rPr lang="nb-NO" sz="1400" spc="-63" dirty="0">
                <a:solidFill>
                  <a:srgbClr val="22373A"/>
                </a:solidFill>
                <a:cs typeface="Lucida Sans Unicode"/>
              </a:rPr>
              <a:t> </a:t>
            </a:r>
            <a:r>
              <a:rPr lang="nb-NO" sz="1400" spc="-42" dirty="0">
                <a:solidFill>
                  <a:srgbClr val="22373A"/>
                </a:solidFill>
                <a:cs typeface="Lucida Sans Unicode"/>
              </a:rPr>
              <a:t>hender</a:t>
            </a:r>
            <a:r>
              <a:rPr lang="nb-NO" sz="1400" spc="-63" dirty="0">
                <a:solidFill>
                  <a:srgbClr val="22373A"/>
                </a:solidFill>
                <a:cs typeface="Lucida Sans Unicode"/>
              </a:rPr>
              <a:t> </a:t>
            </a:r>
            <a:r>
              <a:rPr lang="nb-NO" sz="1400" spc="-21" dirty="0">
                <a:solidFill>
                  <a:srgbClr val="22373A"/>
                </a:solidFill>
                <a:cs typeface="Lucida Sans Unicode"/>
              </a:rPr>
              <a:t>at</a:t>
            </a:r>
            <a:r>
              <a:rPr lang="nb-NO" sz="1400" spc="-52" dirty="0">
                <a:solidFill>
                  <a:srgbClr val="22373A"/>
                </a:solidFill>
                <a:cs typeface="Lucida Sans Unicode"/>
              </a:rPr>
              <a:t> </a:t>
            </a:r>
            <a:r>
              <a:rPr lang="nb-NO" sz="1400" spc="-42" dirty="0">
                <a:solidFill>
                  <a:srgbClr val="22373A"/>
                </a:solidFill>
                <a:cs typeface="Lucida Sans Unicode"/>
              </a:rPr>
              <a:t>personer</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52" dirty="0">
                <a:solidFill>
                  <a:srgbClr val="22373A"/>
                </a:solidFill>
                <a:cs typeface="Lucida Sans Unicode"/>
              </a:rPr>
              <a:t> min</a:t>
            </a:r>
            <a:r>
              <a:rPr lang="nb-NO" sz="1400" spc="-63" dirty="0">
                <a:solidFill>
                  <a:srgbClr val="22373A"/>
                </a:solidFill>
                <a:cs typeface="Lucida Sans Unicode"/>
              </a:rPr>
              <a:t> </a:t>
            </a:r>
            <a:r>
              <a:rPr lang="nb-NO" sz="1400" spc="-32" dirty="0">
                <a:solidFill>
                  <a:srgbClr val="22373A"/>
                </a:solidFill>
                <a:cs typeface="Lucida Sans Unicode"/>
              </a:rPr>
              <a:t>enhet</a:t>
            </a:r>
            <a:r>
              <a:rPr lang="nb-NO" sz="1400" spc="-52" dirty="0">
                <a:solidFill>
                  <a:srgbClr val="22373A"/>
                </a:solidFill>
                <a:cs typeface="Lucida Sans Unicode"/>
              </a:rPr>
              <a:t> </a:t>
            </a:r>
            <a:r>
              <a:rPr lang="nb-NO" sz="1400" spc="-32" dirty="0">
                <a:solidFill>
                  <a:srgbClr val="22373A"/>
                </a:solidFill>
                <a:cs typeface="Lucida Sans Unicode"/>
              </a:rPr>
              <a:t>blir</a:t>
            </a:r>
            <a:r>
              <a:rPr lang="nb-NO" sz="1400" spc="-63" dirty="0">
                <a:solidFill>
                  <a:srgbClr val="22373A"/>
                </a:solidFill>
                <a:cs typeface="Lucida Sans Unicode"/>
              </a:rPr>
              <a:t> </a:t>
            </a:r>
            <a:r>
              <a:rPr lang="nb-NO" sz="1400" spc="-42" dirty="0">
                <a:solidFill>
                  <a:srgbClr val="22373A"/>
                </a:solidFill>
                <a:cs typeface="Lucida Sans Unicode"/>
              </a:rPr>
              <a:t>sinte</a:t>
            </a:r>
            <a:r>
              <a:rPr lang="nb-NO" sz="1400" spc="-52" dirty="0">
                <a:solidFill>
                  <a:srgbClr val="22373A"/>
                </a:solidFill>
                <a:cs typeface="Lucida Sans Unicode"/>
              </a:rPr>
              <a:t> </a:t>
            </a:r>
            <a:r>
              <a:rPr lang="nb-NO" sz="1400" spc="-21" dirty="0">
                <a:solidFill>
                  <a:srgbClr val="22373A"/>
                </a:solidFill>
                <a:cs typeface="Lucida Sans Unicode"/>
              </a:rPr>
              <a:t>i </a:t>
            </a:r>
            <a:r>
              <a:rPr lang="nb-NO" sz="1400" spc="-306"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orbindelse</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32" dirty="0">
                <a:solidFill>
                  <a:srgbClr val="22373A"/>
                </a:solidFill>
                <a:cs typeface="Lucida Sans Unicode"/>
              </a:rPr>
              <a:t>arbeid</a:t>
            </a:r>
            <a:r>
              <a:rPr lang="nb-NO" sz="1400" spc="-63" dirty="0">
                <a:solidFill>
                  <a:srgbClr val="22373A"/>
                </a:solidFill>
                <a:cs typeface="Lucida Sans Unicode"/>
              </a:rPr>
              <a:t> som </a:t>
            </a:r>
            <a:r>
              <a:rPr lang="nb-NO" sz="1400" spc="-42" dirty="0">
                <a:solidFill>
                  <a:srgbClr val="22373A"/>
                </a:solidFill>
                <a:cs typeface="Lucida Sans Unicode"/>
              </a:rPr>
              <a:t>utfø</a:t>
            </a:r>
            <a:r>
              <a:rPr lang="nb-NO" sz="1400" spc="-52" dirty="0">
                <a:solidFill>
                  <a:srgbClr val="22373A"/>
                </a:solidFill>
                <a:cs typeface="Lucida Sans Unicode"/>
              </a:rPr>
              <a:t>r</a:t>
            </a:r>
            <a:r>
              <a:rPr lang="nb-NO" sz="1400" spc="-32" dirty="0">
                <a:solidFill>
                  <a:srgbClr val="22373A"/>
                </a:solidFill>
                <a:cs typeface="Lucida Sans Unicode"/>
              </a:rPr>
              <a:t>es</a:t>
            </a:r>
            <a:endParaRPr lang="nb-NO" sz="1400" dirty="0">
              <a:cs typeface="Lucida Sans Unicode"/>
            </a:endParaRPr>
          </a:p>
        </p:txBody>
      </p:sp>
      <p:sp>
        <p:nvSpPr>
          <p:cNvPr id="8" name="TekstSylinder 7">
            <a:extLst>
              <a:ext uri="{FF2B5EF4-FFF2-40B4-BE49-F238E27FC236}">
                <a16:creationId xmlns:a16="http://schemas.microsoft.com/office/drawing/2014/main" id="{2C46122D-C3B7-DED8-6D2D-CEF28E819489}"/>
              </a:ext>
            </a:extLst>
          </p:cNvPr>
          <p:cNvSpPr txBox="1"/>
          <p:nvPr/>
        </p:nvSpPr>
        <p:spPr>
          <a:xfrm>
            <a:off x="10019092" y="3439547"/>
            <a:ext cx="2029422" cy="276999"/>
          </a:xfrm>
          <a:prstGeom prst="rect">
            <a:avLst/>
          </a:prstGeom>
          <a:noFill/>
        </p:spPr>
        <p:txBody>
          <a:bodyPr wrap="square" rtlCol="0">
            <a:spAutoFit/>
          </a:bodyPr>
          <a:lstStyle/>
          <a:p>
            <a:r>
              <a:rPr lang="en-US" sz="1200">
                <a:solidFill>
                  <a:schemeClr val="tx1">
                    <a:lumMod val="75000"/>
                    <a:lumOff val="25000"/>
                  </a:schemeClr>
                </a:solidFill>
              </a:rPr>
              <a:t>   1.65 - 1.85         8 - 14%     </a:t>
            </a:r>
            <a:endParaRPr lang="nb-NO" sz="1200">
              <a:solidFill>
                <a:schemeClr val="tx1">
                  <a:lumMod val="75000"/>
                  <a:lumOff val="25000"/>
                </a:schemeClr>
              </a:solidFill>
            </a:endParaRPr>
          </a:p>
        </p:txBody>
      </p:sp>
      <p:sp>
        <p:nvSpPr>
          <p:cNvPr id="9" name="TekstSylinder 8">
            <a:extLst>
              <a:ext uri="{FF2B5EF4-FFF2-40B4-BE49-F238E27FC236}">
                <a16:creationId xmlns:a16="http://schemas.microsoft.com/office/drawing/2014/main" id="{1122CD2E-F77A-C152-3854-585A90FA2675}"/>
              </a:ext>
            </a:extLst>
          </p:cNvPr>
          <p:cNvSpPr txBox="1"/>
          <p:nvPr/>
        </p:nvSpPr>
        <p:spPr>
          <a:xfrm>
            <a:off x="10019092" y="3010941"/>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“Stemmer” (4, 5)</a:t>
            </a:r>
          </a:p>
        </p:txBody>
      </p:sp>
      <p:cxnSp>
        <p:nvCxnSpPr>
          <p:cNvPr id="10" name="Rett linje 9">
            <a:extLst>
              <a:ext uri="{FF2B5EF4-FFF2-40B4-BE49-F238E27FC236}">
                <a16:creationId xmlns:a16="http://schemas.microsoft.com/office/drawing/2014/main" id="{AF361D46-F5B5-114D-09CE-EBEEFB1854A9}"/>
              </a:ext>
            </a:extLst>
          </p:cNvPr>
          <p:cNvCxnSpPr/>
          <p:nvPr/>
        </p:nvCxnSpPr>
        <p:spPr>
          <a:xfrm>
            <a:off x="10467975" y="3272551"/>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TekstSylinder 3">
            <a:extLst>
              <a:ext uri="{FF2B5EF4-FFF2-40B4-BE49-F238E27FC236}">
                <a16:creationId xmlns:a16="http://schemas.microsoft.com/office/drawing/2014/main" id="{8EADE3D9-3D89-4B9C-0B71-C498CCB976A7}"/>
              </a:ext>
            </a:extLst>
          </p:cNvPr>
          <p:cNvSpPr txBox="1"/>
          <p:nvPr/>
        </p:nvSpPr>
        <p:spPr>
          <a:xfrm>
            <a:off x="213057" y="6296281"/>
            <a:ext cx="6542092" cy="253916"/>
          </a:xfrm>
          <a:prstGeom prst="rect">
            <a:avLst/>
          </a:prstGeom>
          <a:noFill/>
        </p:spPr>
        <p:txBody>
          <a:bodyPr wrap="square" rtlCol="0">
            <a:spAutoFit/>
          </a:bodyPr>
          <a:lstStyle/>
          <a:p>
            <a:r>
              <a:rPr lang="en-US" sz="1050" b="1"/>
              <a:t>Merk: </a:t>
            </a:r>
            <a:r>
              <a:rPr lang="en-US" sz="1050" i="1"/>
              <a:t>Konflikt</a:t>
            </a:r>
            <a:r>
              <a:rPr lang="en-US" sz="1050"/>
              <a:t> er målt med “visuell numerisk skala” - uten ordlyd for graderingen av </a:t>
            </a:r>
            <a:r>
              <a:rPr lang="en-US" sz="1050" i="1"/>
              <a:t>enighet</a:t>
            </a:r>
            <a:r>
              <a:rPr lang="en-US" sz="1050"/>
              <a:t> </a:t>
            </a:r>
            <a:r>
              <a:rPr lang="en-US" sz="1050" b="1"/>
              <a:t> </a:t>
            </a:r>
            <a:endParaRPr lang="nb-NO" sz="1050" b="1"/>
          </a:p>
        </p:txBody>
      </p:sp>
    </p:spTree>
    <p:extLst>
      <p:ext uri="{BB962C8B-B14F-4D97-AF65-F5344CB8AC3E}">
        <p14:creationId xmlns:p14="http://schemas.microsoft.com/office/powerpoint/2010/main" val="12297255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81645"/>
            <a:ext cx="6239364" cy="472950"/>
          </a:xfrm>
          <a:prstGeom prst="rect">
            <a:avLst/>
          </a:prstGeom>
        </p:spPr>
        <p:txBody>
          <a:bodyPr vert="horz" lIns="0" tIns="45720" rIns="91440" bIns="45720" rtlCol="0" anchor="ctr">
            <a:noAutofit/>
          </a:bodyPr>
          <a:lstStyle/>
          <a:p>
            <a:r>
              <a:rPr lang="nb-NO" b="1" dirty="0"/>
              <a:t>Ulik behandling</a:t>
            </a:r>
          </a:p>
        </p:txBody>
      </p:sp>
      <p:sp>
        <p:nvSpPr>
          <p:cNvPr id="23" name="object 3">
            <a:extLst>
              <a:ext uri="{FF2B5EF4-FFF2-40B4-BE49-F238E27FC236}">
                <a16:creationId xmlns:a16="http://schemas.microsoft.com/office/drawing/2014/main" id="{D1C69209-C31A-854A-9621-3E7BB228DFD6}"/>
              </a:ext>
            </a:extLst>
          </p:cNvPr>
          <p:cNvSpPr txBox="1"/>
          <p:nvPr/>
        </p:nvSpPr>
        <p:spPr>
          <a:xfrm>
            <a:off x="750888" y="1426802"/>
            <a:ext cx="7297488" cy="510719"/>
          </a:xfrm>
          <a:prstGeom prst="rect">
            <a:avLst/>
          </a:prstGeom>
        </p:spPr>
        <p:txBody>
          <a:bodyPr vert="horz" wrap="square" lIns="0" tIns="30800" rIns="0" bIns="0" rtlCol="0">
            <a:spAutoFit/>
          </a:bodyPr>
          <a:lstStyle/>
          <a:p>
            <a:pPr marL="26788">
              <a:spcBef>
                <a:spcPts val="241"/>
              </a:spcBef>
            </a:pPr>
            <a:r>
              <a:rPr lang="nb-NO" sz="1475" b="1" spc="-32" dirty="0">
                <a:solidFill>
                  <a:srgbClr val="263A76"/>
                </a:solidFill>
                <a:cs typeface="Lucida Sans Unicode"/>
              </a:rPr>
              <a:t>Ulik</a:t>
            </a:r>
            <a:r>
              <a:rPr lang="nb-NO" sz="1475" b="1" spc="-74" dirty="0">
                <a:solidFill>
                  <a:srgbClr val="263A76"/>
                </a:solidFill>
                <a:cs typeface="Lucida Sans Unicode"/>
              </a:rPr>
              <a:t> </a:t>
            </a:r>
            <a:r>
              <a:rPr lang="nb-NO" sz="1475" b="1" spc="-42" dirty="0">
                <a:solidFill>
                  <a:srgbClr val="263A76"/>
                </a:solidFill>
                <a:cs typeface="Lucida Sans Unicode"/>
              </a:rPr>
              <a:t>behandling</a:t>
            </a:r>
            <a:r>
              <a:rPr lang="nb-NO" sz="1475" b="1" spc="-74" dirty="0">
                <a:solidFill>
                  <a:srgbClr val="263A76"/>
                </a:solidFill>
                <a:cs typeface="Lucida Sans Unicode"/>
              </a:rPr>
              <a:t> </a:t>
            </a:r>
            <a:r>
              <a:rPr lang="nb-NO" sz="1475" spc="-32" dirty="0">
                <a:solidFill>
                  <a:srgbClr val="22373A"/>
                </a:solidFill>
                <a:cs typeface="Lucida Sans Unicode"/>
              </a:rPr>
              <a:t>måles</a:t>
            </a:r>
            <a:r>
              <a:rPr lang="nb-NO" sz="1475" spc="-74" dirty="0">
                <a:solidFill>
                  <a:srgbClr val="22373A"/>
                </a:solidFill>
                <a:cs typeface="Lucida Sans Unicode"/>
              </a:rPr>
              <a:t> </a:t>
            </a:r>
            <a:r>
              <a:rPr lang="nb-NO" sz="1475" spc="-52" dirty="0">
                <a:solidFill>
                  <a:srgbClr val="22373A"/>
                </a:solidFill>
                <a:cs typeface="Lucida Sans Unicode"/>
              </a:rPr>
              <a:t>med</a:t>
            </a:r>
            <a:r>
              <a:rPr lang="nb-NO" sz="1475" spc="-74" dirty="0">
                <a:solidFill>
                  <a:srgbClr val="22373A"/>
                </a:solidFill>
                <a:cs typeface="Lucida Sans Unicode"/>
              </a:rPr>
              <a:t> </a:t>
            </a:r>
            <a:r>
              <a:rPr lang="nb-NO" sz="1475" spc="-42" dirty="0">
                <a:solidFill>
                  <a:srgbClr val="22373A"/>
                </a:solidFill>
                <a:cs typeface="Lucida Sans Unicode"/>
              </a:rPr>
              <a:t>spørsmålet:</a:t>
            </a:r>
            <a:endParaRPr lang="nb-NO" sz="1475" dirty="0">
              <a:cs typeface="Lucida Sans Unicode"/>
            </a:endParaRPr>
          </a:p>
          <a:p>
            <a:pPr marL="312538" indent="-285750">
              <a:spcBef>
                <a:spcPts val="241"/>
              </a:spcBef>
              <a:buFont typeface="Arial" panose="020B0604020202020204" pitchFamily="34" charset="0"/>
              <a:buChar char="•"/>
            </a:pPr>
            <a:r>
              <a:rPr lang="nb-NO" sz="1475" spc="-32" dirty="0">
                <a:solidFill>
                  <a:srgbClr val="22373A"/>
                </a:solidFill>
                <a:cs typeface="Lucida Sans Unicode"/>
              </a:rPr>
              <a:t>Har</a:t>
            </a:r>
            <a:r>
              <a:rPr lang="nb-NO" sz="1475" spc="-63" dirty="0">
                <a:solidFill>
                  <a:srgbClr val="22373A"/>
                </a:solidFill>
                <a:cs typeface="Lucida Sans Unicode"/>
              </a:rPr>
              <a:t> </a:t>
            </a:r>
            <a:r>
              <a:rPr lang="nb-NO" sz="1475" spc="-42" dirty="0">
                <a:solidFill>
                  <a:srgbClr val="22373A"/>
                </a:solidFill>
                <a:cs typeface="Lucida Sans Unicode"/>
              </a:rPr>
              <a:t>du</a:t>
            </a:r>
            <a:r>
              <a:rPr lang="nb-NO" sz="1475" spc="-63" dirty="0">
                <a:solidFill>
                  <a:srgbClr val="22373A"/>
                </a:solidFill>
                <a:cs typeface="Lucida Sans Unicode"/>
              </a:rPr>
              <a:t> </a:t>
            </a:r>
            <a:r>
              <a:rPr lang="nb-NO" sz="1475" spc="-42" dirty="0">
                <a:solidFill>
                  <a:srgbClr val="22373A"/>
                </a:solidFill>
                <a:cs typeface="Lucida Sans Unicode"/>
              </a:rPr>
              <a:t>lagt</a:t>
            </a:r>
            <a:r>
              <a:rPr lang="nb-NO" sz="1475" spc="-63" dirty="0">
                <a:solidFill>
                  <a:srgbClr val="22373A"/>
                </a:solidFill>
                <a:cs typeface="Lucida Sans Unicode"/>
              </a:rPr>
              <a:t> </a:t>
            </a:r>
            <a:r>
              <a:rPr lang="nb-NO" sz="1475" spc="-52" dirty="0">
                <a:solidFill>
                  <a:srgbClr val="22373A"/>
                </a:solidFill>
                <a:cs typeface="Lucida Sans Unicode"/>
              </a:rPr>
              <a:t>merke</a:t>
            </a:r>
            <a:r>
              <a:rPr lang="nb-NO" sz="1475" spc="-63" dirty="0">
                <a:solidFill>
                  <a:srgbClr val="22373A"/>
                </a:solidFill>
                <a:cs typeface="Lucida Sans Unicode"/>
              </a:rPr>
              <a:t> </a:t>
            </a:r>
            <a:r>
              <a:rPr lang="nb-NO" sz="1475" dirty="0">
                <a:solidFill>
                  <a:srgbClr val="22373A"/>
                </a:solidFill>
                <a:cs typeface="Lucida Sans Unicode"/>
              </a:rPr>
              <a:t>til</a:t>
            </a:r>
            <a:r>
              <a:rPr lang="nb-NO" sz="1475" spc="-63" dirty="0">
                <a:solidFill>
                  <a:srgbClr val="22373A"/>
                </a:solidFill>
                <a:cs typeface="Lucida Sans Unicode"/>
              </a:rPr>
              <a:t> om </a:t>
            </a:r>
            <a:r>
              <a:rPr lang="nb-NO" sz="1475" spc="-21" dirty="0">
                <a:solidFill>
                  <a:srgbClr val="22373A"/>
                </a:solidFill>
                <a:cs typeface="Lucida Sans Unicode"/>
              </a:rPr>
              <a:t>ansatte</a:t>
            </a:r>
            <a:r>
              <a:rPr lang="nb-NO" sz="1475" spc="-63" dirty="0">
                <a:solidFill>
                  <a:srgbClr val="22373A"/>
                </a:solidFill>
                <a:cs typeface="Lucida Sans Unicode"/>
              </a:rPr>
              <a:t> </a:t>
            </a:r>
            <a:r>
              <a:rPr lang="nb-NO" sz="1475" spc="-21" dirty="0">
                <a:solidFill>
                  <a:srgbClr val="22373A"/>
                </a:solidFill>
                <a:cs typeface="Lucida Sans Unicode"/>
              </a:rPr>
              <a:t>blir</a:t>
            </a:r>
            <a:r>
              <a:rPr lang="nb-NO" sz="1475" spc="-63" dirty="0">
                <a:solidFill>
                  <a:srgbClr val="22373A"/>
                </a:solidFill>
                <a:cs typeface="Lucida Sans Unicode"/>
              </a:rPr>
              <a:t> </a:t>
            </a:r>
            <a:r>
              <a:rPr lang="nb-NO" sz="1475" spc="-21" dirty="0">
                <a:solidFill>
                  <a:srgbClr val="22373A"/>
                </a:solidFill>
                <a:cs typeface="Lucida Sans Unicode"/>
              </a:rPr>
              <a:t>behandlet</a:t>
            </a:r>
            <a:r>
              <a:rPr lang="nb-NO" sz="1475" spc="-63" dirty="0">
                <a:solidFill>
                  <a:srgbClr val="22373A"/>
                </a:solidFill>
                <a:cs typeface="Lucida Sans Unicode"/>
              </a:rPr>
              <a:t> </a:t>
            </a:r>
            <a:r>
              <a:rPr lang="nb-NO" sz="1475" spc="-32" dirty="0">
                <a:solidFill>
                  <a:srgbClr val="22373A"/>
                </a:solidFill>
                <a:cs typeface="Lucida Sans Unicode"/>
              </a:rPr>
              <a:t>ulikt</a:t>
            </a:r>
            <a:r>
              <a:rPr lang="nb-NO" sz="1475" spc="-63" dirty="0">
                <a:solidFill>
                  <a:srgbClr val="22373A"/>
                </a:solidFill>
                <a:cs typeface="Lucida Sans Unicode"/>
              </a:rPr>
              <a:t> </a:t>
            </a:r>
            <a:r>
              <a:rPr lang="nb-NO" sz="1475" spc="-32" dirty="0">
                <a:solidFill>
                  <a:srgbClr val="22373A"/>
                </a:solidFill>
                <a:cs typeface="Lucida Sans Unicode"/>
              </a:rPr>
              <a:t>på</a:t>
            </a:r>
            <a:r>
              <a:rPr lang="nb-NO" sz="1475" spc="-63" dirty="0">
                <a:solidFill>
                  <a:srgbClr val="22373A"/>
                </a:solidFill>
                <a:cs typeface="Lucida Sans Unicode"/>
              </a:rPr>
              <a:t> </a:t>
            </a:r>
            <a:r>
              <a:rPr lang="nb-NO" sz="1475" spc="-32" dirty="0">
                <a:solidFill>
                  <a:srgbClr val="22373A"/>
                </a:solidFill>
                <a:cs typeface="Lucida Sans Unicode"/>
              </a:rPr>
              <a:t>arbeidsstedet</a:t>
            </a:r>
            <a:r>
              <a:rPr lang="nb-NO" sz="1475" spc="-63" dirty="0">
                <a:solidFill>
                  <a:srgbClr val="22373A"/>
                </a:solidFill>
                <a:cs typeface="Lucida Sans Unicode"/>
              </a:rPr>
              <a:t> </a:t>
            </a:r>
            <a:r>
              <a:rPr lang="nb-NO" sz="1475" spc="-10" dirty="0">
                <a:solidFill>
                  <a:srgbClr val="22373A"/>
                </a:solidFill>
                <a:cs typeface="Lucida Sans Unicode"/>
              </a:rPr>
              <a:t>ditt?</a:t>
            </a:r>
            <a:endParaRPr lang="nb-NO" sz="1475" dirty="0">
              <a:cs typeface="Lucida Sans Unicode"/>
            </a:endParaRPr>
          </a:p>
        </p:txBody>
      </p:sp>
      <p:sp>
        <p:nvSpPr>
          <p:cNvPr id="26" name="TekstSylinder 25">
            <a:extLst>
              <a:ext uri="{FF2B5EF4-FFF2-40B4-BE49-F238E27FC236}">
                <a16:creationId xmlns:a16="http://schemas.microsoft.com/office/drawing/2014/main" id="{736385F4-3A7E-9E44-A86C-70C009B8E3B7}"/>
              </a:ext>
            </a:extLst>
          </p:cNvPr>
          <p:cNvSpPr txBox="1"/>
          <p:nvPr/>
        </p:nvSpPr>
        <p:spPr>
          <a:xfrm>
            <a:off x="750888" y="2393399"/>
            <a:ext cx="6649438" cy="461665"/>
          </a:xfrm>
          <a:prstGeom prst="rect">
            <a:avLst/>
          </a:prstGeom>
          <a:noFill/>
        </p:spPr>
        <p:txBody>
          <a:bodyPr wrap="square" rtlCol="0">
            <a:spAutoFit/>
          </a:bodyPr>
          <a:lstStyle/>
          <a:p>
            <a:r>
              <a:rPr lang="nb-NO" sz="2400" spc="-137">
                <a:solidFill>
                  <a:srgbClr val="263A76"/>
                </a:solidFill>
                <a:latin typeface="Calibri" panose="020F0502020204030204"/>
                <a:cs typeface="Lucida Sans Unicode"/>
              </a:rPr>
              <a:t>19 %</a:t>
            </a:r>
            <a:r>
              <a:rPr kumimoji="0" lang="nb-NO" sz="2000" b="0" i="0" u="none" strike="noStrike" kern="1200" cap="none" spc="-137" normalizeH="0" baseline="0" noProof="0">
                <a:ln>
                  <a:noFill/>
                </a:ln>
                <a:solidFill>
                  <a:srgbClr val="263A76"/>
                </a:solidFill>
                <a:effectLst/>
                <a:uLnTx/>
                <a:uFillTx/>
                <a:latin typeface="Calibri" panose="020F0502020204030204"/>
                <a:ea typeface="+mn-ea"/>
                <a:cs typeface="Lucida Sans Unicode"/>
              </a:rPr>
              <a:t>    </a:t>
            </a:r>
            <a:r>
              <a:rPr lang="nb-NO" sz="1600" spc="-32" dirty="0">
                <a:cs typeface="Lucida Sans Unicode" panose="020B0602030504020204" pitchFamily="34" charset="0"/>
              </a:rPr>
              <a:t>rapporterer</a:t>
            </a:r>
            <a:r>
              <a:rPr lang="nb-NO" sz="1600" spc="-74" dirty="0">
                <a:cs typeface="Lucida Sans Unicode" panose="020B0602030504020204" pitchFamily="34" charset="0"/>
              </a:rPr>
              <a:t> </a:t>
            </a:r>
            <a:r>
              <a:rPr lang="nb-NO" sz="1600" spc="-10" dirty="0">
                <a:cs typeface="Lucida Sans Unicode" panose="020B0602030504020204" pitchFamily="34" charset="0"/>
              </a:rPr>
              <a:t>at</a:t>
            </a:r>
            <a:r>
              <a:rPr lang="nb-NO" sz="1600" spc="-63" dirty="0">
                <a:cs typeface="Lucida Sans Unicode" panose="020B0602030504020204" pitchFamily="34" charset="0"/>
              </a:rPr>
              <a:t> </a:t>
            </a:r>
            <a:r>
              <a:rPr lang="nb-NO" sz="1600" spc="-21" dirty="0">
                <a:cs typeface="Lucida Sans Unicode" panose="020B0602030504020204" pitchFamily="34" charset="0"/>
              </a:rPr>
              <a:t>de</a:t>
            </a:r>
            <a:r>
              <a:rPr lang="nb-NO" sz="1600" spc="-63" dirty="0">
                <a:cs typeface="Lucida Sans Unicode" panose="020B0602030504020204" pitchFamily="34" charset="0"/>
              </a:rPr>
              <a:t> </a:t>
            </a:r>
            <a:r>
              <a:rPr lang="nb-NO" sz="1600" spc="-32" dirty="0">
                <a:cs typeface="Lucida Sans Unicode" panose="020B0602030504020204" pitchFamily="34" charset="0"/>
              </a:rPr>
              <a:t>har</a:t>
            </a:r>
            <a:r>
              <a:rPr lang="nb-NO" sz="1600" spc="-74" dirty="0">
                <a:cs typeface="Lucida Sans Unicode" panose="020B0602030504020204" pitchFamily="34" charset="0"/>
              </a:rPr>
              <a:t> </a:t>
            </a:r>
            <a:r>
              <a:rPr lang="nb-NO" sz="1600" spc="-42" dirty="0">
                <a:cs typeface="Lucida Sans Unicode" panose="020B0602030504020204" pitchFamily="34" charset="0"/>
              </a:rPr>
              <a:t>lagt</a:t>
            </a:r>
            <a:r>
              <a:rPr lang="nb-NO" sz="1600" spc="-63" dirty="0">
                <a:cs typeface="Lucida Sans Unicode" panose="020B0602030504020204" pitchFamily="34" charset="0"/>
              </a:rPr>
              <a:t> </a:t>
            </a:r>
            <a:r>
              <a:rPr lang="nb-NO" sz="1600" spc="-52" dirty="0">
                <a:cs typeface="Lucida Sans Unicode" panose="020B0602030504020204" pitchFamily="34" charset="0"/>
              </a:rPr>
              <a:t>merke</a:t>
            </a:r>
            <a:r>
              <a:rPr lang="nb-NO" sz="1600" spc="-63" dirty="0">
                <a:cs typeface="Lucida Sans Unicode" panose="020B0602030504020204" pitchFamily="34" charset="0"/>
              </a:rPr>
              <a:t> </a:t>
            </a:r>
            <a:r>
              <a:rPr lang="nb-NO" sz="1600" dirty="0">
                <a:cs typeface="Lucida Sans Unicode" panose="020B0602030504020204" pitchFamily="34" charset="0"/>
              </a:rPr>
              <a:t>til</a:t>
            </a:r>
            <a:r>
              <a:rPr lang="nb-NO" sz="1600" spc="-74" dirty="0">
                <a:cs typeface="Lucida Sans Unicode" panose="020B0602030504020204" pitchFamily="34" charset="0"/>
              </a:rPr>
              <a:t> </a:t>
            </a:r>
            <a:r>
              <a:rPr lang="nb-NO" sz="1600" spc="-10" dirty="0">
                <a:cs typeface="Lucida Sans Unicode" panose="020B0602030504020204" pitchFamily="34" charset="0"/>
              </a:rPr>
              <a:t>at</a:t>
            </a:r>
            <a:r>
              <a:rPr lang="nb-NO" sz="1600" spc="-63" dirty="0">
                <a:cs typeface="Lucida Sans Unicode" panose="020B0602030504020204" pitchFamily="34" charset="0"/>
              </a:rPr>
              <a:t> </a:t>
            </a:r>
            <a:r>
              <a:rPr lang="nb-NO" sz="1600" spc="-21" dirty="0">
                <a:cs typeface="Lucida Sans Unicode" panose="020B0602030504020204" pitchFamily="34" charset="0"/>
              </a:rPr>
              <a:t>ansatte</a:t>
            </a:r>
            <a:r>
              <a:rPr lang="nb-NO" sz="1600" spc="-63" dirty="0">
                <a:cs typeface="Lucida Sans Unicode" panose="020B0602030504020204" pitchFamily="34" charset="0"/>
              </a:rPr>
              <a:t> </a:t>
            </a:r>
            <a:r>
              <a:rPr lang="nb-NO" sz="1600" spc="-21" dirty="0">
                <a:cs typeface="Lucida Sans Unicode" panose="020B0602030504020204" pitchFamily="34" charset="0"/>
              </a:rPr>
              <a:t>blir</a:t>
            </a:r>
            <a:r>
              <a:rPr lang="nb-NO" sz="1600" spc="-63" dirty="0">
                <a:cs typeface="Lucida Sans Unicode" panose="020B0602030504020204" pitchFamily="34" charset="0"/>
              </a:rPr>
              <a:t> </a:t>
            </a:r>
            <a:r>
              <a:rPr lang="nb-NO" sz="1600" spc="-32" dirty="0">
                <a:cs typeface="Lucida Sans Unicode" panose="020B0602030504020204" pitchFamily="34" charset="0"/>
              </a:rPr>
              <a:t>ulikt</a:t>
            </a:r>
            <a:r>
              <a:rPr lang="nb-NO" sz="1600" spc="-74" dirty="0">
                <a:cs typeface="Lucida Sans Unicode" panose="020B0602030504020204" pitchFamily="34" charset="0"/>
              </a:rPr>
              <a:t> </a:t>
            </a:r>
            <a:r>
              <a:rPr lang="nb-NO" sz="1600" spc="-21" dirty="0">
                <a:cs typeface="Lucida Sans Unicode" panose="020B0602030504020204" pitchFamily="34" charset="0"/>
              </a:rPr>
              <a:t>behandlet</a:t>
            </a:r>
            <a:endParaRPr lang="en-GB" sz="1400" spc="-52" dirty="0">
              <a:solidFill>
                <a:srgbClr val="EB811B"/>
              </a:solidFill>
              <a:cs typeface="Lucida Sans Unicode" panose="020B0602030504020204" pitchFamily="34" charset="0"/>
            </a:endParaRPr>
          </a:p>
        </p:txBody>
      </p:sp>
      <p:sp>
        <p:nvSpPr>
          <p:cNvPr id="28" name="Plassholder for tekst 23">
            <a:extLst>
              <a:ext uri="{FF2B5EF4-FFF2-40B4-BE49-F238E27FC236}">
                <a16:creationId xmlns:a16="http://schemas.microsoft.com/office/drawing/2014/main" id="{F03F0597-C4C3-3342-A60E-C18A29315226}"/>
              </a:ext>
            </a:extLst>
          </p:cNvPr>
          <p:cNvSpPr txBox="1"/>
          <p:nvPr/>
        </p:nvSpPr>
        <p:spPr>
          <a:xfrm>
            <a:off x="750888" y="3338917"/>
            <a:ext cx="3457574" cy="656821"/>
          </a:xfrm>
          <a:prstGeom prst="rect">
            <a:avLst/>
          </a:prstGeom>
        </p:spPr>
        <p:txBody>
          <a:bodyPr vert="horz" wrap="square" lIns="91440" tIns="45720" rIns="91440" bIns="45720" rtlCol="0">
            <a:normAutofit/>
          </a:bodyPr>
          <a:lstStyle>
            <a:lvl1pPr marL="228006" indent="-228006" algn="l" defTabSz="912023" rtl="0" eaLnBrk="1" latinLnBrk="0" hangingPunct="1">
              <a:lnSpc>
                <a:spcPct val="90000"/>
              </a:lnSpc>
              <a:spcBef>
                <a:spcPts val="997"/>
              </a:spcBef>
              <a:buFont typeface="Arial" panose="020B0604020202020204" pitchFamily="34" charset="0"/>
              <a:buChar char="•"/>
              <a:defRPr sz="2800" kern="1200">
                <a:solidFill>
                  <a:schemeClr val="tx1"/>
                </a:solidFill>
                <a:latin typeface="+mn-lt"/>
                <a:ea typeface="+mn-ea"/>
                <a:cs typeface="+mn-cs"/>
              </a:defRPr>
            </a:lvl1pPr>
            <a:lvl2pPr marL="684017"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2pPr>
            <a:lvl3pPr marL="1140028"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3pPr>
            <a:lvl4pPr marL="1596039"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4pPr>
            <a:lvl5pPr marL="2052051"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5pPr>
            <a:lvl6pPr marL="2508062"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073"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085"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096"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buFont typeface="Arial" panose="020B0604020202020204" pitchFamily="34" charset="0"/>
              <a:buNone/>
            </a:pPr>
            <a:r>
              <a:rPr lang="nb-NO" sz="2000" spc="-158" dirty="0">
                <a:solidFill>
                  <a:srgbClr val="263A76"/>
                </a:solidFill>
                <a:cs typeface="Arial"/>
              </a:rPr>
              <a:t>Av disse rapporterer*:</a:t>
            </a:r>
            <a:endParaRPr lang="nb-NO" sz="2000" spc="-369" dirty="0">
              <a:solidFill>
                <a:srgbClr val="263A76"/>
              </a:solidFill>
            </a:endParaRPr>
          </a:p>
        </p:txBody>
      </p:sp>
      <p:sp>
        <p:nvSpPr>
          <p:cNvPr id="30" name="TekstSylinder 29">
            <a:extLst>
              <a:ext uri="{FF2B5EF4-FFF2-40B4-BE49-F238E27FC236}">
                <a16:creationId xmlns:a16="http://schemas.microsoft.com/office/drawing/2014/main" id="{CDC81005-25AE-464B-B00F-CB5612413A13}"/>
              </a:ext>
            </a:extLst>
          </p:cNvPr>
          <p:cNvSpPr txBox="1"/>
          <p:nvPr/>
        </p:nvSpPr>
        <p:spPr>
          <a:xfrm>
            <a:off x="750888" y="4039538"/>
            <a:ext cx="4167162" cy="461665"/>
          </a:xfrm>
          <a:prstGeom prst="rect">
            <a:avLst/>
          </a:prstGeom>
          <a:noFill/>
        </p:spPr>
        <p:txBody>
          <a:bodyPr wrap="square" rtlCol="0">
            <a:spAutoFit/>
          </a:bodyPr>
          <a:lstStyle/>
          <a:p>
            <a:r>
              <a:rPr lang="nb-NO" sz="2400" spc="-137">
                <a:solidFill>
                  <a:srgbClr val="263A76"/>
                </a:solidFill>
                <a:latin typeface="Calibri" panose="020F0502020204030204"/>
                <a:cs typeface="Lucida Sans Unicode"/>
              </a:rPr>
              <a:t>29 %</a:t>
            </a:r>
            <a:r>
              <a:rPr kumimoji="0" lang="nb-NO" sz="2000" b="0" i="0" u="none" strike="noStrike" kern="1200" cap="none" spc="-137" normalizeH="0" baseline="0" noProof="0">
                <a:ln>
                  <a:noFill/>
                </a:ln>
                <a:solidFill>
                  <a:srgbClr val="263A76"/>
                </a:solidFill>
                <a:effectLst/>
                <a:uLnTx/>
                <a:uFillTx/>
                <a:latin typeface="Calibri" panose="020F0502020204030204"/>
                <a:ea typeface="+mn-ea"/>
                <a:cs typeface="Lucida Sans Unicode"/>
              </a:rPr>
              <a:t>    </a:t>
            </a:r>
            <a:r>
              <a:rPr lang="nb-NO" sz="1600" spc="-63" dirty="0">
                <a:cs typeface="Lucida Sans Unicode" panose="020B0602030504020204" pitchFamily="34" charset="0"/>
              </a:rPr>
              <a:t>om</a:t>
            </a:r>
            <a:r>
              <a:rPr lang="nb-NO" sz="1600" spc="-74" dirty="0">
                <a:cs typeface="Lucida Sans Unicode" panose="020B0602030504020204" pitchFamily="34" charset="0"/>
              </a:rPr>
              <a:t> </a:t>
            </a:r>
            <a:r>
              <a:rPr lang="nb-NO" sz="1600" spc="-42" dirty="0">
                <a:cs typeface="Lucida Sans Unicode" panose="020B0602030504020204" pitchFamily="34" charset="0"/>
              </a:rPr>
              <a:t>ulik</a:t>
            </a:r>
            <a:r>
              <a:rPr lang="nb-NO" sz="1600" spc="-63" dirty="0">
                <a:cs typeface="Lucida Sans Unicode" panose="020B0602030504020204" pitchFamily="34" charset="0"/>
              </a:rPr>
              <a:t> </a:t>
            </a:r>
            <a:r>
              <a:rPr lang="nb-NO" sz="1600" spc="-42" dirty="0">
                <a:cs typeface="Lucida Sans Unicode" panose="020B0602030504020204" pitchFamily="34" charset="0"/>
              </a:rPr>
              <a:t>behandling</a:t>
            </a:r>
            <a:r>
              <a:rPr lang="nb-NO" sz="1600" spc="-74" dirty="0">
                <a:cs typeface="Lucida Sans Unicode" panose="020B0602030504020204" pitchFamily="34" charset="0"/>
              </a:rPr>
              <a:t> </a:t>
            </a:r>
            <a:r>
              <a:rPr lang="nb-NO" sz="1600" spc="-32" dirty="0">
                <a:cs typeface="Lucida Sans Unicode" panose="020B0602030504020204" pitchFamily="34" charset="0"/>
              </a:rPr>
              <a:t>basert</a:t>
            </a:r>
            <a:r>
              <a:rPr lang="nb-NO" sz="1600" spc="-63" dirty="0">
                <a:cs typeface="Lucida Sans Unicode" panose="020B0602030504020204" pitchFamily="34" charset="0"/>
              </a:rPr>
              <a:t> </a:t>
            </a:r>
            <a:r>
              <a:rPr lang="nb-NO" sz="1600" spc="-32" dirty="0">
                <a:cs typeface="Lucida Sans Unicode" panose="020B0602030504020204" pitchFamily="34" charset="0"/>
              </a:rPr>
              <a:t>på</a:t>
            </a:r>
            <a:r>
              <a:rPr lang="nb-NO" sz="1600" spc="-74" dirty="0">
                <a:cs typeface="Lucida Sans Unicode" panose="020B0602030504020204" pitchFamily="34" charset="0"/>
              </a:rPr>
              <a:t> </a:t>
            </a:r>
            <a:r>
              <a:rPr lang="nb-NO" sz="1600" spc="-52" dirty="0">
                <a:solidFill>
                  <a:srgbClr val="263A76"/>
                </a:solidFill>
                <a:cs typeface="Lucida Sans Unicode" panose="020B0602030504020204" pitchFamily="34" charset="0"/>
              </a:rPr>
              <a:t>kjønn</a:t>
            </a:r>
            <a:endParaRPr lang="en-GB" sz="1400" spc="-52" dirty="0">
              <a:solidFill>
                <a:srgbClr val="263A76"/>
              </a:solidFill>
              <a:cs typeface="Lucida Sans Unicode" panose="020B0602030504020204" pitchFamily="34" charset="0"/>
            </a:endParaRPr>
          </a:p>
        </p:txBody>
      </p:sp>
      <p:sp>
        <p:nvSpPr>
          <p:cNvPr id="32" name="TekstSylinder 31">
            <a:extLst>
              <a:ext uri="{FF2B5EF4-FFF2-40B4-BE49-F238E27FC236}">
                <a16:creationId xmlns:a16="http://schemas.microsoft.com/office/drawing/2014/main" id="{D78C2075-8893-4F48-A5A6-F1DEF87A1F5B}"/>
              </a:ext>
            </a:extLst>
          </p:cNvPr>
          <p:cNvSpPr txBox="1"/>
          <p:nvPr/>
        </p:nvSpPr>
        <p:spPr>
          <a:xfrm>
            <a:off x="750888" y="4597196"/>
            <a:ext cx="4138305" cy="461665"/>
          </a:xfrm>
          <a:prstGeom prst="rect">
            <a:avLst/>
          </a:prstGeom>
          <a:noFill/>
        </p:spPr>
        <p:txBody>
          <a:bodyPr wrap="square" rtlCol="0">
            <a:spAutoFit/>
          </a:bodyPr>
          <a:lstStyle/>
          <a:p>
            <a:r>
              <a:rPr lang="nb-NO" sz="2400" spc="-137">
                <a:solidFill>
                  <a:srgbClr val="263A76"/>
                </a:solidFill>
                <a:cs typeface="Lucida Sans Unicode"/>
              </a:rPr>
              <a:t>29 %</a:t>
            </a:r>
            <a:r>
              <a:rPr lang="nb-NO" sz="2000" spc="-137">
                <a:solidFill>
                  <a:srgbClr val="263A76"/>
                </a:solidFill>
                <a:cs typeface="Lucida Sans Unicode"/>
              </a:rPr>
              <a:t>    </a:t>
            </a:r>
            <a:r>
              <a:rPr lang="nb-NO" sz="1600" spc="-63" dirty="0">
                <a:solidFill>
                  <a:srgbClr val="22373A"/>
                </a:solidFill>
                <a:cs typeface="Lucida Sans Unicode" panose="020B0602030504020204" pitchFamily="34" charset="0"/>
              </a:rPr>
              <a:t>om</a:t>
            </a:r>
            <a:r>
              <a:rPr lang="nb-NO" sz="1600" spc="-74" dirty="0">
                <a:solidFill>
                  <a:srgbClr val="22373A"/>
                </a:solidFill>
                <a:cs typeface="Lucida Sans Unicode" panose="020B0602030504020204" pitchFamily="34" charset="0"/>
              </a:rPr>
              <a:t> </a:t>
            </a:r>
            <a:r>
              <a:rPr lang="nb-NO" sz="1600" spc="-42" dirty="0">
                <a:solidFill>
                  <a:srgbClr val="22373A"/>
                </a:solidFill>
                <a:cs typeface="Lucida Sans Unicode" panose="020B0602030504020204" pitchFamily="34" charset="0"/>
              </a:rPr>
              <a:t>ulik</a:t>
            </a:r>
            <a:r>
              <a:rPr lang="nb-NO" sz="1600" spc="-63" dirty="0">
                <a:solidFill>
                  <a:srgbClr val="22373A"/>
                </a:solidFill>
                <a:cs typeface="Lucida Sans Unicode" panose="020B0602030504020204" pitchFamily="34" charset="0"/>
              </a:rPr>
              <a:t> </a:t>
            </a:r>
            <a:r>
              <a:rPr lang="nb-NO" sz="1600" spc="-42" dirty="0">
                <a:solidFill>
                  <a:srgbClr val="22373A"/>
                </a:solidFill>
                <a:cs typeface="Lucida Sans Unicode" panose="020B0602030504020204" pitchFamily="34" charset="0"/>
              </a:rPr>
              <a:t>behandling</a:t>
            </a:r>
            <a:r>
              <a:rPr lang="nb-NO" sz="1600" spc="-63" dirty="0">
                <a:solidFill>
                  <a:srgbClr val="22373A"/>
                </a:solidFill>
                <a:cs typeface="Lucida Sans Unicode" panose="020B0602030504020204" pitchFamily="34" charset="0"/>
              </a:rPr>
              <a:t> </a:t>
            </a:r>
            <a:r>
              <a:rPr lang="nb-NO" sz="1600" spc="-32" dirty="0">
                <a:solidFill>
                  <a:srgbClr val="22373A"/>
                </a:solidFill>
                <a:cs typeface="Lucida Sans Unicode" panose="020B0602030504020204" pitchFamily="34" charset="0"/>
              </a:rPr>
              <a:t>basert</a:t>
            </a:r>
            <a:r>
              <a:rPr lang="nb-NO" sz="1600" spc="-63" dirty="0">
                <a:solidFill>
                  <a:srgbClr val="22373A"/>
                </a:solidFill>
                <a:cs typeface="Lucida Sans Unicode" panose="020B0602030504020204" pitchFamily="34" charset="0"/>
              </a:rPr>
              <a:t> </a:t>
            </a:r>
            <a:r>
              <a:rPr lang="nb-NO" sz="1600" spc="-32" dirty="0">
                <a:solidFill>
                  <a:srgbClr val="22373A"/>
                </a:solidFill>
                <a:cs typeface="Lucida Sans Unicode" panose="020B0602030504020204" pitchFamily="34" charset="0"/>
              </a:rPr>
              <a:t>på</a:t>
            </a:r>
            <a:r>
              <a:rPr lang="nb-NO" sz="1600" spc="-74" dirty="0">
                <a:solidFill>
                  <a:srgbClr val="22373A"/>
                </a:solidFill>
                <a:cs typeface="Lucida Sans Unicode" panose="020B0602030504020204" pitchFamily="34" charset="0"/>
              </a:rPr>
              <a:t> </a:t>
            </a:r>
            <a:r>
              <a:rPr lang="nb-NO" sz="1600" spc="-21" dirty="0">
                <a:solidFill>
                  <a:srgbClr val="263A76"/>
                </a:solidFill>
                <a:cs typeface="Lucida Sans Unicode" panose="020B0602030504020204" pitchFamily="34" charset="0"/>
              </a:rPr>
              <a:t>alder</a:t>
            </a:r>
            <a:endParaRPr lang="en-GB" sz="1400" spc="-52" dirty="0">
              <a:solidFill>
                <a:srgbClr val="263A76"/>
              </a:solidFill>
              <a:cs typeface="Lucida Sans Unicode" panose="020B0602030504020204" pitchFamily="34" charset="0"/>
            </a:endParaRPr>
          </a:p>
        </p:txBody>
      </p:sp>
      <p:sp>
        <p:nvSpPr>
          <p:cNvPr id="34" name="TekstSylinder 33">
            <a:extLst>
              <a:ext uri="{FF2B5EF4-FFF2-40B4-BE49-F238E27FC236}">
                <a16:creationId xmlns:a16="http://schemas.microsoft.com/office/drawing/2014/main" id="{2D03DF61-9F5A-AF48-8C97-3E90C994F6D3}"/>
              </a:ext>
            </a:extLst>
          </p:cNvPr>
          <p:cNvSpPr txBox="1"/>
          <p:nvPr/>
        </p:nvSpPr>
        <p:spPr>
          <a:xfrm>
            <a:off x="750888" y="5154855"/>
            <a:ext cx="4426272" cy="461665"/>
          </a:xfrm>
          <a:prstGeom prst="rect">
            <a:avLst/>
          </a:prstGeom>
          <a:noFill/>
        </p:spPr>
        <p:txBody>
          <a:bodyPr wrap="square" rtlCol="0">
            <a:spAutoFit/>
          </a:bodyPr>
          <a:lstStyle/>
          <a:p>
            <a:pPr marL="26788">
              <a:spcBef>
                <a:spcPts val="241"/>
              </a:spcBef>
            </a:pPr>
            <a:r>
              <a:rPr lang="nb-NO" sz="2400" spc="-137">
                <a:solidFill>
                  <a:srgbClr val="263A76"/>
                </a:solidFill>
                <a:latin typeface="Calibri" panose="020F0502020204030204"/>
                <a:cs typeface="Lucida Sans Unicode"/>
              </a:rPr>
              <a:t>  5 %</a:t>
            </a:r>
            <a:r>
              <a:rPr kumimoji="0" lang="nb-NO" sz="2000" b="0" i="0" u="none" strike="noStrike" kern="1200" cap="none" spc="-137" normalizeH="0" baseline="0" noProof="0">
                <a:ln>
                  <a:noFill/>
                </a:ln>
                <a:solidFill>
                  <a:srgbClr val="263A76"/>
                </a:solidFill>
                <a:effectLst/>
                <a:uLnTx/>
                <a:uFillTx/>
                <a:latin typeface="Calibri" panose="020F0502020204030204"/>
                <a:ea typeface="+mn-ea"/>
                <a:cs typeface="Lucida Sans Unicode"/>
              </a:rPr>
              <a:t>    </a:t>
            </a:r>
            <a:r>
              <a:rPr lang="nb-NO" sz="1600" spc="-63" dirty="0">
                <a:solidFill>
                  <a:srgbClr val="22373A"/>
                </a:solidFill>
                <a:cs typeface="Lucida Sans Unicode" panose="020B0602030504020204" pitchFamily="34" charset="0"/>
              </a:rPr>
              <a:t>om</a:t>
            </a:r>
            <a:r>
              <a:rPr lang="nb-NO" sz="1600" spc="-74" dirty="0">
                <a:solidFill>
                  <a:srgbClr val="22373A"/>
                </a:solidFill>
                <a:cs typeface="Lucida Sans Unicode" panose="020B0602030504020204" pitchFamily="34" charset="0"/>
              </a:rPr>
              <a:t> </a:t>
            </a:r>
            <a:r>
              <a:rPr lang="nb-NO" sz="1600" spc="-42" dirty="0">
                <a:solidFill>
                  <a:srgbClr val="22373A"/>
                </a:solidFill>
                <a:cs typeface="Lucida Sans Unicode" panose="020B0602030504020204" pitchFamily="34" charset="0"/>
              </a:rPr>
              <a:t>ulik</a:t>
            </a:r>
            <a:r>
              <a:rPr lang="nb-NO" sz="1600" spc="-63" dirty="0">
                <a:solidFill>
                  <a:srgbClr val="22373A"/>
                </a:solidFill>
                <a:cs typeface="Lucida Sans Unicode" panose="020B0602030504020204" pitchFamily="34" charset="0"/>
              </a:rPr>
              <a:t> </a:t>
            </a:r>
            <a:r>
              <a:rPr lang="nb-NO" sz="1600" spc="-42" dirty="0">
                <a:solidFill>
                  <a:srgbClr val="22373A"/>
                </a:solidFill>
                <a:cs typeface="Lucida Sans Unicode" panose="020B0602030504020204" pitchFamily="34" charset="0"/>
              </a:rPr>
              <a:t>behandling</a:t>
            </a:r>
            <a:r>
              <a:rPr lang="nb-NO" sz="1600" spc="-63" dirty="0">
                <a:solidFill>
                  <a:srgbClr val="22373A"/>
                </a:solidFill>
                <a:cs typeface="Lucida Sans Unicode" panose="020B0602030504020204" pitchFamily="34" charset="0"/>
              </a:rPr>
              <a:t> </a:t>
            </a:r>
            <a:r>
              <a:rPr lang="nb-NO" sz="1600" spc="-32" dirty="0">
                <a:solidFill>
                  <a:srgbClr val="22373A"/>
                </a:solidFill>
                <a:cs typeface="Lucida Sans Unicode" panose="020B0602030504020204" pitchFamily="34" charset="0"/>
              </a:rPr>
              <a:t>basert</a:t>
            </a:r>
            <a:r>
              <a:rPr lang="nb-NO" sz="1600" spc="-74" dirty="0">
                <a:solidFill>
                  <a:srgbClr val="22373A"/>
                </a:solidFill>
                <a:cs typeface="Lucida Sans Unicode" panose="020B0602030504020204" pitchFamily="34" charset="0"/>
              </a:rPr>
              <a:t> </a:t>
            </a:r>
            <a:r>
              <a:rPr lang="nb-NO" sz="1600" spc="-32" dirty="0">
                <a:solidFill>
                  <a:srgbClr val="22373A"/>
                </a:solidFill>
                <a:cs typeface="Lucida Sans Unicode" panose="020B0602030504020204" pitchFamily="34" charset="0"/>
              </a:rPr>
              <a:t>på</a:t>
            </a:r>
            <a:r>
              <a:rPr lang="nb-NO" sz="1600" spc="-63" dirty="0">
                <a:solidFill>
                  <a:srgbClr val="22373A"/>
                </a:solidFill>
                <a:cs typeface="Lucida Sans Unicode" panose="020B0602030504020204" pitchFamily="34" charset="0"/>
              </a:rPr>
              <a:t> </a:t>
            </a:r>
            <a:r>
              <a:rPr lang="nb-NO" sz="1600" spc="-21" dirty="0">
                <a:solidFill>
                  <a:srgbClr val="263A76"/>
                </a:solidFill>
                <a:cs typeface="Lucida Sans Unicode" panose="020B0602030504020204" pitchFamily="34" charset="0"/>
              </a:rPr>
              <a:t>etnisitet</a:t>
            </a:r>
            <a:endParaRPr lang="nb-NO" sz="1600" dirty="0">
              <a:solidFill>
                <a:srgbClr val="263A76"/>
              </a:solidFill>
              <a:cs typeface="Lucida Sans Unicode" panose="020B0602030504020204" pitchFamily="34" charset="0"/>
            </a:endParaRPr>
          </a:p>
        </p:txBody>
      </p:sp>
      <p:sp>
        <p:nvSpPr>
          <p:cNvPr id="36" name="TekstSylinder 35">
            <a:extLst>
              <a:ext uri="{FF2B5EF4-FFF2-40B4-BE49-F238E27FC236}">
                <a16:creationId xmlns:a16="http://schemas.microsoft.com/office/drawing/2014/main" id="{0FD24870-2BBE-6440-82C4-6A2582720B45}"/>
              </a:ext>
            </a:extLst>
          </p:cNvPr>
          <p:cNvSpPr txBox="1"/>
          <p:nvPr/>
        </p:nvSpPr>
        <p:spPr>
          <a:xfrm>
            <a:off x="750888" y="5712513"/>
            <a:ext cx="3660939" cy="461665"/>
          </a:xfrm>
          <a:prstGeom prst="rect">
            <a:avLst/>
          </a:prstGeom>
          <a:noFill/>
        </p:spPr>
        <p:txBody>
          <a:bodyPr wrap="none" rtlCol="0">
            <a:spAutoFit/>
          </a:bodyPr>
          <a:lstStyle/>
          <a:p>
            <a:pPr marL="26788">
              <a:spcBef>
                <a:spcPts val="241"/>
              </a:spcBef>
            </a:pPr>
            <a:r>
              <a:rPr lang="nb-NO" sz="2400" spc="-137">
                <a:solidFill>
                  <a:srgbClr val="263A76"/>
                </a:solidFill>
                <a:cs typeface="Lucida Sans Unicode"/>
              </a:rPr>
              <a:t>69 %</a:t>
            </a:r>
            <a:r>
              <a:rPr lang="nb-NO" sz="2000" spc="-137">
                <a:solidFill>
                  <a:srgbClr val="263A76"/>
                </a:solidFill>
                <a:cs typeface="Lucida Sans Unicode"/>
              </a:rPr>
              <a:t>    </a:t>
            </a:r>
            <a:r>
              <a:rPr lang="nb-NO" sz="1600" spc="-63" dirty="0">
                <a:solidFill>
                  <a:srgbClr val="22373A"/>
                </a:solidFill>
                <a:cs typeface="Lucida Sans Unicode" panose="020B0602030504020204" pitchFamily="34" charset="0"/>
              </a:rPr>
              <a:t>om</a:t>
            </a:r>
            <a:r>
              <a:rPr lang="nb-NO" sz="1600" spc="-74" dirty="0">
                <a:solidFill>
                  <a:srgbClr val="22373A"/>
                </a:solidFill>
                <a:cs typeface="Lucida Sans Unicode" panose="020B0602030504020204" pitchFamily="34" charset="0"/>
              </a:rPr>
              <a:t> </a:t>
            </a:r>
            <a:r>
              <a:rPr lang="nb-NO" sz="1600" spc="-42" dirty="0">
                <a:solidFill>
                  <a:srgbClr val="22373A"/>
                </a:solidFill>
                <a:cs typeface="Lucida Sans Unicode" panose="020B0602030504020204" pitchFamily="34" charset="0"/>
              </a:rPr>
              <a:t>ulik</a:t>
            </a:r>
            <a:r>
              <a:rPr lang="nb-NO" sz="1600" spc="-74" dirty="0">
                <a:solidFill>
                  <a:srgbClr val="22373A"/>
                </a:solidFill>
                <a:cs typeface="Lucida Sans Unicode" panose="020B0602030504020204" pitchFamily="34" charset="0"/>
              </a:rPr>
              <a:t> </a:t>
            </a:r>
            <a:r>
              <a:rPr lang="nb-NO" sz="1600" spc="-42" dirty="0">
                <a:solidFill>
                  <a:srgbClr val="22373A"/>
                </a:solidFill>
                <a:cs typeface="Lucida Sans Unicode" panose="020B0602030504020204" pitchFamily="34" charset="0"/>
              </a:rPr>
              <a:t>behandling</a:t>
            </a:r>
            <a:r>
              <a:rPr lang="nb-NO" sz="1600" spc="-63" dirty="0">
                <a:solidFill>
                  <a:srgbClr val="22373A"/>
                </a:solidFill>
                <a:cs typeface="Lucida Sans Unicode" panose="020B0602030504020204" pitchFamily="34" charset="0"/>
              </a:rPr>
              <a:t> </a:t>
            </a:r>
            <a:r>
              <a:rPr lang="nb-NO" sz="1600" spc="-32" dirty="0">
                <a:solidFill>
                  <a:srgbClr val="22373A"/>
                </a:solidFill>
                <a:cs typeface="Lucida Sans Unicode" panose="020B0602030504020204" pitchFamily="34" charset="0"/>
              </a:rPr>
              <a:t>basert</a:t>
            </a:r>
            <a:r>
              <a:rPr lang="nb-NO" sz="1600" spc="-74" dirty="0">
                <a:solidFill>
                  <a:srgbClr val="22373A"/>
                </a:solidFill>
                <a:cs typeface="Lucida Sans Unicode" panose="020B0602030504020204" pitchFamily="34" charset="0"/>
              </a:rPr>
              <a:t> </a:t>
            </a:r>
            <a:r>
              <a:rPr lang="nb-NO" sz="1600" spc="-32" dirty="0">
                <a:solidFill>
                  <a:srgbClr val="22373A"/>
                </a:solidFill>
                <a:cs typeface="Lucida Sans Unicode" panose="020B0602030504020204" pitchFamily="34" charset="0"/>
              </a:rPr>
              <a:t>på</a:t>
            </a:r>
            <a:r>
              <a:rPr lang="nb-NO" sz="1600" spc="-63" dirty="0">
                <a:solidFill>
                  <a:srgbClr val="22373A"/>
                </a:solidFill>
                <a:cs typeface="Lucida Sans Unicode" panose="020B0602030504020204" pitchFamily="34" charset="0"/>
              </a:rPr>
              <a:t> </a:t>
            </a:r>
            <a:r>
              <a:rPr lang="nb-NO" sz="1600" spc="-21" dirty="0">
                <a:solidFill>
                  <a:srgbClr val="263A76"/>
                </a:solidFill>
                <a:cs typeface="Lucida Sans Unicode" panose="020B0602030504020204" pitchFamily="34" charset="0"/>
              </a:rPr>
              <a:t>annet</a:t>
            </a:r>
            <a:endParaRPr lang="nb-NO" sz="1600" dirty="0">
              <a:solidFill>
                <a:srgbClr val="263A76"/>
              </a:solidFill>
              <a:cs typeface="Lucida Sans Unicode" panose="020B0602030504020204" pitchFamily="34" charset="0"/>
            </a:endParaRPr>
          </a:p>
        </p:txBody>
      </p:sp>
      <p:sp>
        <p:nvSpPr>
          <p:cNvPr id="15" name="object 12">
            <a:extLst>
              <a:ext uri="{FF2B5EF4-FFF2-40B4-BE49-F238E27FC236}">
                <a16:creationId xmlns:a16="http://schemas.microsoft.com/office/drawing/2014/main" id="{B9CA85C6-404B-4F9A-950C-D5333C73F935}"/>
              </a:ext>
            </a:extLst>
          </p:cNvPr>
          <p:cNvSpPr txBox="1"/>
          <p:nvPr/>
        </p:nvSpPr>
        <p:spPr>
          <a:xfrm>
            <a:off x="750888" y="6270172"/>
            <a:ext cx="4338892" cy="355663"/>
          </a:xfrm>
          <a:prstGeom prst="rect">
            <a:avLst/>
          </a:prstGeom>
        </p:spPr>
        <p:txBody>
          <a:bodyPr vert="horz" wrap="square" lIns="0" tIns="26785" rIns="0" bIns="0" rtlCol="0">
            <a:spAutoFit/>
          </a:bodyPr>
          <a:lstStyle/>
          <a:p>
            <a:pPr marL="26788" marR="10715">
              <a:lnSpc>
                <a:spcPct val="116100"/>
              </a:lnSpc>
              <a:spcBef>
                <a:spcPts val="211"/>
              </a:spcBef>
            </a:pPr>
            <a:r>
              <a:rPr lang="nb-NO" sz="949" spc="-42" dirty="0">
                <a:solidFill>
                  <a:srgbClr val="22373A"/>
                </a:solidFill>
                <a:cs typeface="Lucida Sans Unicode"/>
              </a:rPr>
              <a:t>*</a:t>
            </a:r>
            <a:r>
              <a:rPr sz="949" b="1" spc="-42" dirty="0">
                <a:solidFill>
                  <a:srgbClr val="22373A"/>
                </a:solidFill>
                <a:cs typeface="Lucida Sans Unicode"/>
              </a:rPr>
              <a:t>Merk</a:t>
            </a:r>
            <a:r>
              <a:rPr lang="nb-NO" sz="949" b="1" spc="-42" dirty="0">
                <a:solidFill>
                  <a:srgbClr val="22373A"/>
                </a:solidFill>
                <a:cs typeface="Lucida Sans Unicode"/>
              </a:rPr>
              <a:t>! D</a:t>
            </a:r>
            <a:r>
              <a:rPr lang="nb-NO" sz="949" spc="-42" dirty="0">
                <a:solidFill>
                  <a:srgbClr val="22373A"/>
                </a:solidFill>
                <a:cs typeface="Lucida Sans Unicode"/>
              </a:rPr>
              <a:t>et er mulig å velge mer enn et svaralternativ. Derfor kan summen av de ulike svaralternativene bli mer enn 100%.  </a:t>
            </a:r>
            <a:endParaRPr lang="nb-NO" sz="949" spc="-32" dirty="0">
              <a:solidFill>
                <a:srgbClr val="22373A"/>
              </a:solidFill>
              <a:cs typeface="Lucida Sans Unicode"/>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81645"/>
            <a:ext cx="2706893" cy="472950"/>
          </a:xfrm>
          <a:prstGeom prst="rect">
            <a:avLst/>
          </a:prstGeom>
        </p:spPr>
        <p:txBody>
          <a:bodyPr vert="horz" lIns="0" tIns="45720" rIns="91440" bIns="45720" rtlCol="0" anchor="ctr">
            <a:noAutofit/>
          </a:bodyPr>
          <a:lstStyle/>
          <a:p>
            <a:r>
              <a:rPr lang="nb-NO" b="1" dirty="0"/>
              <a:t>Trakassering</a:t>
            </a:r>
          </a:p>
        </p:txBody>
      </p:sp>
      <p:sp>
        <p:nvSpPr>
          <p:cNvPr id="3" name="object 3"/>
          <p:cNvSpPr txBox="1"/>
          <p:nvPr/>
        </p:nvSpPr>
        <p:spPr>
          <a:xfrm>
            <a:off x="750888" y="1295235"/>
            <a:ext cx="3301348" cy="1601580"/>
          </a:xfrm>
          <a:prstGeom prst="rect">
            <a:avLst/>
          </a:prstGeom>
        </p:spPr>
        <p:txBody>
          <a:bodyPr vert="horz" wrap="square" lIns="0" tIns="26785" rIns="0" bIns="0" rtlCol="0">
            <a:spAutoFit/>
          </a:bodyPr>
          <a:lstStyle/>
          <a:p>
            <a:pPr marL="26788" marR="62951" algn="just">
              <a:lnSpc>
                <a:spcPct val="114599"/>
              </a:lnSpc>
              <a:spcBef>
                <a:spcPts val="211"/>
              </a:spcBef>
            </a:pPr>
            <a:r>
              <a:rPr lang="nb-NO" sz="1400" b="1" spc="-63" dirty="0">
                <a:solidFill>
                  <a:srgbClr val="263A76"/>
                </a:solidFill>
                <a:cs typeface="Lucida Sans Unicode"/>
              </a:rPr>
              <a:t>Mobbing</a:t>
            </a:r>
            <a:r>
              <a:rPr lang="nb-NO" sz="1400" spc="-63" dirty="0">
                <a:solidFill>
                  <a:srgbClr val="EB811B"/>
                </a:solidFill>
                <a:cs typeface="Lucida Sans Unicode"/>
              </a:rPr>
              <a:t> </a:t>
            </a:r>
            <a:r>
              <a:rPr lang="nb-NO" sz="1400" spc="-42" dirty="0">
                <a:solidFill>
                  <a:srgbClr val="22373A"/>
                </a:solidFill>
                <a:cs typeface="Lucida Sans Unicode"/>
              </a:rPr>
              <a:t>måles</a:t>
            </a:r>
            <a:r>
              <a:rPr lang="nb-NO" sz="1400" spc="-63" dirty="0">
                <a:solidFill>
                  <a:srgbClr val="22373A"/>
                </a:solidFill>
                <a:cs typeface="Lucida Sans Unicode"/>
              </a:rPr>
              <a:t> </a:t>
            </a:r>
            <a:r>
              <a:rPr lang="nb-NO" sz="1400" spc="-42" dirty="0">
                <a:solidFill>
                  <a:srgbClr val="22373A"/>
                </a:solidFill>
                <a:cs typeface="Lucida Sans Unicode"/>
              </a:rPr>
              <a:t>ved</a:t>
            </a:r>
            <a:r>
              <a:rPr lang="nb-NO" sz="1400" spc="-63" dirty="0">
                <a:solidFill>
                  <a:srgbClr val="22373A"/>
                </a:solidFill>
                <a:cs typeface="Lucida Sans Unicode"/>
              </a:rPr>
              <a:t> </a:t>
            </a:r>
            <a:r>
              <a:rPr lang="nb-NO" sz="1400" spc="-21" dirty="0">
                <a:solidFill>
                  <a:srgbClr val="22373A"/>
                </a:solidFill>
                <a:cs typeface="Lucida Sans Unicode"/>
              </a:rPr>
              <a:t>at</a:t>
            </a:r>
            <a:r>
              <a:rPr lang="nb-NO" sz="1400" spc="-52" dirty="0">
                <a:solidFill>
                  <a:srgbClr val="22373A"/>
                </a:solidFill>
                <a:cs typeface="Lucida Sans Unicode"/>
              </a:rPr>
              <a:t> man</a:t>
            </a:r>
            <a:r>
              <a:rPr lang="nb-NO" sz="1400" spc="-63" dirty="0">
                <a:solidFill>
                  <a:srgbClr val="22373A"/>
                </a:solidFill>
                <a:cs typeface="Lucida Sans Unicode"/>
              </a:rPr>
              <a:t> </a:t>
            </a:r>
            <a:r>
              <a:rPr lang="nb-NO" sz="1400" spc="-42" dirty="0">
                <a:solidFill>
                  <a:srgbClr val="22373A"/>
                </a:solidFill>
                <a:cs typeface="Lucida Sans Unicode"/>
              </a:rPr>
              <a:t>først</a:t>
            </a:r>
            <a:r>
              <a:rPr lang="nb-NO" sz="1400" spc="-63" dirty="0">
                <a:solidFill>
                  <a:srgbClr val="22373A"/>
                </a:solidFill>
                <a:cs typeface="Lucida Sans Unicode"/>
              </a:rPr>
              <a:t> </a:t>
            </a:r>
            <a:r>
              <a:rPr lang="nb-NO" sz="1400" spc="-32" dirty="0">
                <a:solidFill>
                  <a:srgbClr val="22373A"/>
                </a:solidFill>
                <a:cs typeface="Lucida Sans Unicode"/>
              </a:rPr>
              <a:t>får</a:t>
            </a:r>
            <a:r>
              <a:rPr lang="nb-NO" sz="1400" spc="-52" dirty="0">
                <a:solidFill>
                  <a:srgbClr val="22373A"/>
                </a:solidFill>
                <a:cs typeface="Lucida Sans Unicode"/>
              </a:rPr>
              <a:t> </a:t>
            </a:r>
            <a:r>
              <a:rPr lang="nb-NO" sz="1400" spc="-42" dirty="0">
                <a:solidFill>
                  <a:srgbClr val="22373A"/>
                </a:solidFill>
                <a:cs typeface="Lucida Sans Unicode"/>
              </a:rPr>
              <a:t>presentert</a:t>
            </a:r>
            <a:r>
              <a:rPr lang="nb-NO" sz="1400" spc="-63" dirty="0">
                <a:solidFill>
                  <a:srgbClr val="22373A"/>
                </a:solidFill>
                <a:cs typeface="Lucida Sans Unicode"/>
              </a:rPr>
              <a:t> </a:t>
            </a:r>
            <a:r>
              <a:rPr lang="nb-NO" sz="1400" spc="-32" dirty="0">
                <a:solidFill>
                  <a:srgbClr val="22373A"/>
                </a:solidFill>
                <a:cs typeface="Lucida Sans Unicode"/>
              </a:rPr>
              <a:t>en </a:t>
            </a:r>
            <a:r>
              <a:rPr lang="nb-NO" sz="1400" spc="-306" dirty="0">
                <a:solidFill>
                  <a:srgbClr val="22373A"/>
                </a:solidFill>
                <a:cs typeface="Lucida Sans Unicode"/>
              </a:rPr>
              <a:t> </a:t>
            </a:r>
            <a:r>
              <a:rPr lang="nb-NO" sz="1400" spc="-42" dirty="0">
                <a:solidFill>
                  <a:srgbClr val="22373A"/>
                </a:solidFill>
                <a:cs typeface="Lucida Sans Unicode"/>
              </a:rPr>
              <a:t>definisjon</a:t>
            </a:r>
            <a:r>
              <a:rPr lang="nb-NO" sz="1400" spc="-63" dirty="0">
                <a:solidFill>
                  <a:srgbClr val="22373A"/>
                </a:solidFill>
                <a:cs typeface="Lucida Sans Unicode"/>
              </a:rPr>
              <a:t> p</a:t>
            </a:r>
            <a:r>
              <a:rPr lang="nb-NO" sz="1400" spc="-21" dirty="0">
                <a:solidFill>
                  <a:srgbClr val="22373A"/>
                </a:solidFill>
                <a:cs typeface="Lucida Sans Unicode"/>
              </a:rPr>
              <a:t>å</a:t>
            </a:r>
            <a:r>
              <a:rPr lang="nb-NO" sz="1400" spc="-63" dirty="0">
                <a:solidFill>
                  <a:srgbClr val="22373A"/>
                </a:solidFill>
                <a:cs typeface="Lucida Sans Unicode"/>
              </a:rPr>
              <a:t> mobbin</a:t>
            </a:r>
            <a:r>
              <a:rPr lang="nb-NO" sz="1400" spc="-42" dirty="0">
                <a:solidFill>
                  <a:srgbClr val="22373A"/>
                </a:solidFill>
                <a:cs typeface="Lucida Sans Unicode"/>
              </a:rPr>
              <a:t>g*</a:t>
            </a:r>
            <a:r>
              <a:rPr lang="nb-NO" sz="1400" spc="-84" dirty="0">
                <a:solidFill>
                  <a:srgbClr val="22373A"/>
                </a:solidFill>
                <a:cs typeface="Lucida Sans Unicode"/>
              </a:rPr>
              <a:t>,</a:t>
            </a:r>
            <a:r>
              <a:rPr lang="nb-NO" sz="1400" spc="-63"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42" dirty="0">
                <a:solidFill>
                  <a:srgbClr val="22373A"/>
                </a:solidFill>
                <a:cs typeface="Lucida Sans Unicode"/>
              </a:rPr>
              <a:t>de</a:t>
            </a:r>
            <a:r>
              <a:rPr lang="nb-NO" sz="1400" spc="-52" dirty="0">
                <a:solidFill>
                  <a:srgbClr val="22373A"/>
                </a:solidFill>
                <a:cs typeface="Lucida Sans Unicode"/>
              </a:rPr>
              <a:t>r</a:t>
            </a:r>
            <a:r>
              <a:rPr lang="nb-NO" sz="1400" spc="-21" dirty="0">
                <a:solidFill>
                  <a:srgbClr val="22373A"/>
                </a:solidFill>
                <a:cs typeface="Lucida Sans Unicode"/>
              </a:rPr>
              <a:t>et</a:t>
            </a:r>
            <a:r>
              <a:rPr lang="nb-NO" sz="1400" spc="-42" dirty="0">
                <a:solidFill>
                  <a:srgbClr val="22373A"/>
                </a:solidFill>
                <a:cs typeface="Lucida Sans Unicode"/>
              </a:rPr>
              <a:t>t</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32" dirty="0">
                <a:solidFill>
                  <a:srgbClr val="22373A"/>
                </a:solidFill>
                <a:cs typeface="Lucida Sans Unicode"/>
              </a:rPr>
              <a:t>blir</a:t>
            </a:r>
            <a:r>
              <a:rPr lang="nb-NO" sz="1400" spc="-63" dirty="0">
                <a:solidFill>
                  <a:srgbClr val="22373A"/>
                </a:solidFill>
                <a:cs typeface="Lucida Sans Unicode"/>
              </a:rPr>
              <a:t> </a:t>
            </a:r>
            <a:r>
              <a:rPr lang="nb-NO" sz="1400" spc="-32" dirty="0">
                <a:solidFill>
                  <a:srgbClr val="22373A"/>
                </a:solidFill>
                <a:cs typeface="Lucida Sans Unicode"/>
              </a:rPr>
              <a:t>bedt</a:t>
            </a:r>
            <a:r>
              <a:rPr lang="nb-NO" sz="1400" spc="-63" dirty="0">
                <a:solidFill>
                  <a:srgbClr val="22373A"/>
                </a:solidFill>
                <a:cs typeface="Lucida Sans Unicode"/>
              </a:rPr>
              <a:t> om </a:t>
            </a:r>
            <a:r>
              <a:rPr lang="nb-NO" sz="1400" spc="-21" dirty="0">
                <a:solidFill>
                  <a:srgbClr val="22373A"/>
                </a:solidFill>
                <a:cs typeface="Lucida Sans Unicode"/>
              </a:rPr>
              <a:t>å  </a:t>
            </a:r>
            <a:r>
              <a:rPr lang="nb-NO" sz="1400" spc="-42" dirty="0">
                <a:solidFill>
                  <a:srgbClr val="22373A"/>
                </a:solidFill>
                <a:cs typeface="Lucida Sans Unicode"/>
              </a:rPr>
              <a:t>be</a:t>
            </a:r>
            <a:r>
              <a:rPr lang="nb-NO" sz="1400" spc="-52" dirty="0">
                <a:solidFill>
                  <a:srgbClr val="22373A"/>
                </a:solidFill>
                <a:cs typeface="Lucida Sans Unicode"/>
              </a:rPr>
              <a:t>s</a:t>
            </a:r>
            <a:r>
              <a:rPr lang="nb-NO" sz="1400" spc="-42" dirty="0">
                <a:solidFill>
                  <a:srgbClr val="22373A"/>
                </a:solidFill>
                <a:cs typeface="Lucida Sans Unicode"/>
              </a:rPr>
              <a:t>v</a:t>
            </a:r>
            <a:r>
              <a:rPr lang="nb-NO" sz="1400" spc="-32" dirty="0">
                <a:solidFill>
                  <a:srgbClr val="22373A"/>
                </a:solidFill>
                <a:cs typeface="Lucida Sans Unicode"/>
              </a:rPr>
              <a:t>a</a:t>
            </a:r>
            <a:r>
              <a:rPr lang="nb-NO" sz="1400" spc="-4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42" dirty="0">
                <a:solidFill>
                  <a:srgbClr val="22373A"/>
                </a:solidFill>
                <a:cs typeface="Lucida Sans Unicode"/>
              </a:rPr>
              <a:t>ølgende</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dirty="0">
                <a:solidFill>
                  <a:srgbClr val="22373A"/>
                </a:solidFill>
                <a:cs typeface="Lucida Sans Unicode"/>
              </a:rPr>
              <a:t>l</a:t>
            </a:r>
            <a:r>
              <a:rPr lang="nb-NO" sz="1400" spc="-84" dirty="0">
                <a:solidFill>
                  <a:srgbClr val="22373A"/>
                </a:solidFill>
                <a:cs typeface="Lucida Sans Unicode"/>
              </a:rPr>
              <a:t>:</a:t>
            </a:r>
            <a:endParaRPr lang="nb-NO" sz="1400" dirty="0">
              <a:cs typeface="Lucida Sans Unicode"/>
            </a:endParaRPr>
          </a:p>
          <a:p>
            <a:pPr marL="178139" marR="10715" indent="-150012">
              <a:lnSpc>
                <a:spcPct val="114599"/>
              </a:lnSpc>
              <a:spcBef>
                <a:spcPts val="832"/>
              </a:spcBef>
              <a:buChar char="•"/>
              <a:tabLst>
                <a:tab pos="179477" algn="l"/>
              </a:tabLst>
            </a:pPr>
            <a:r>
              <a:rPr lang="nb-NO" sz="1400" spc="-42" dirty="0">
                <a:solidFill>
                  <a:srgbClr val="22373A"/>
                </a:solidFill>
                <a:cs typeface="Lucida Sans Unicode"/>
              </a:rPr>
              <a:t>Har</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42" dirty="0">
                <a:solidFill>
                  <a:srgbClr val="22373A"/>
                </a:solidFill>
                <a:cs typeface="Lucida Sans Unicode"/>
              </a:rPr>
              <a:t>v</a:t>
            </a:r>
            <a:r>
              <a:rPr lang="nb-NO" sz="1400" spc="-21" dirty="0">
                <a:solidFill>
                  <a:srgbClr val="22373A"/>
                </a:solidFill>
                <a:cs typeface="Lucida Sans Unicode"/>
              </a:rPr>
              <a:t>ært</a:t>
            </a:r>
            <a:r>
              <a:rPr lang="nb-NO" sz="1400" spc="-63" dirty="0">
                <a:solidFill>
                  <a:srgbClr val="22373A"/>
                </a:solidFill>
                <a:cs typeface="Lucida Sans Unicode"/>
              </a:rPr>
              <a:t> </a:t>
            </a:r>
            <a:r>
              <a:rPr lang="nb-NO" sz="1400" spc="-32" dirty="0">
                <a:solidFill>
                  <a:srgbClr val="22373A"/>
                </a:solidFill>
                <a:cs typeface="Lucida Sans Unicode"/>
              </a:rPr>
              <a:t>utsatt</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a:t>
            </a:r>
            <a:r>
              <a:rPr lang="nb-NO" sz="1400" spc="-63" dirty="0">
                <a:solidFill>
                  <a:srgbClr val="22373A"/>
                </a:solidFill>
                <a:cs typeface="Lucida Sans Unicode"/>
              </a:rPr>
              <a:t> mobbing p</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din  </a:t>
            </a:r>
            <a:r>
              <a:rPr lang="nb-NO" sz="1400" spc="-42" dirty="0">
                <a:solidFill>
                  <a:srgbClr val="22373A"/>
                </a:solidFill>
                <a:cs typeface="Lucida Sans Unicode"/>
              </a:rPr>
              <a:t>arbeidsplass</a:t>
            </a:r>
            <a:r>
              <a:rPr lang="nb-NO" sz="1400" spc="-52" dirty="0">
                <a:solidFill>
                  <a:srgbClr val="22373A"/>
                </a:solidFill>
                <a:cs typeface="Lucida Sans Unicode"/>
              </a:rPr>
              <a:t> </a:t>
            </a:r>
            <a:r>
              <a:rPr lang="nb-NO" sz="1400" spc="-21" dirty="0">
                <a:solidFill>
                  <a:srgbClr val="22373A"/>
                </a:solidFill>
                <a:cs typeface="Lucida Sans Unicode"/>
              </a:rPr>
              <a:t>i</a:t>
            </a:r>
            <a:r>
              <a:rPr lang="nb-NO" sz="1400" spc="-52" dirty="0">
                <a:solidFill>
                  <a:srgbClr val="22373A"/>
                </a:solidFill>
                <a:cs typeface="Lucida Sans Unicode"/>
              </a:rPr>
              <a:t> </a:t>
            </a:r>
            <a:r>
              <a:rPr lang="nb-NO" sz="1400" spc="-32" dirty="0">
                <a:solidFill>
                  <a:srgbClr val="22373A"/>
                </a:solidFill>
                <a:cs typeface="Lucida Sans Unicode"/>
              </a:rPr>
              <a:t>løpet</a:t>
            </a:r>
            <a:r>
              <a:rPr lang="nb-NO" sz="1400" spc="-52" dirty="0">
                <a:solidFill>
                  <a:srgbClr val="22373A"/>
                </a:solidFill>
                <a:cs typeface="Lucida Sans Unicode"/>
              </a:rPr>
              <a:t> </a:t>
            </a:r>
            <a:r>
              <a:rPr lang="nb-NO" sz="1400" spc="-32" dirty="0">
                <a:solidFill>
                  <a:srgbClr val="22373A"/>
                </a:solidFill>
                <a:cs typeface="Lucida Sans Unicode"/>
              </a:rPr>
              <a:t>av</a:t>
            </a:r>
            <a:r>
              <a:rPr lang="nb-NO" sz="1400" spc="-52" dirty="0">
                <a:solidFill>
                  <a:srgbClr val="22373A"/>
                </a:solidFill>
                <a:cs typeface="Lucida Sans Unicode"/>
              </a:rPr>
              <a:t> </a:t>
            </a:r>
            <a:r>
              <a:rPr lang="nb-NO" sz="1400" spc="-32" dirty="0">
                <a:solidFill>
                  <a:srgbClr val="22373A"/>
                </a:solidFill>
                <a:cs typeface="Lucida Sans Unicode"/>
              </a:rPr>
              <a:t>de</a:t>
            </a:r>
            <a:r>
              <a:rPr lang="nb-NO" sz="1400" spc="-52" dirty="0">
                <a:solidFill>
                  <a:srgbClr val="22373A"/>
                </a:solidFill>
                <a:cs typeface="Lucida Sans Unicode"/>
              </a:rPr>
              <a:t> </a:t>
            </a:r>
            <a:r>
              <a:rPr lang="nb-NO" sz="1400" spc="-42" dirty="0">
                <a:solidFill>
                  <a:srgbClr val="22373A"/>
                </a:solidFill>
                <a:cs typeface="Lucida Sans Unicode"/>
              </a:rPr>
              <a:t>siste </a:t>
            </a:r>
            <a:r>
              <a:rPr lang="nb-NO" sz="1400" spc="-52" dirty="0">
                <a:solidFill>
                  <a:srgbClr val="22373A"/>
                </a:solidFill>
                <a:cs typeface="Lucida Sans Unicode"/>
              </a:rPr>
              <a:t>seks </a:t>
            </a:r>
            <a:r>
              <a:rPr lang="nb-NO" sz="1400" spc="-42" dirty="0">
                <a:solidFill>
                  <a:srgbClr val="22373A"/>
                </a:solidFill>
                <a:cs typeface="Lucida Sans Unicode"/>
              </a:rPr>
              <a:t>månedene?</a:t>
            </a:r>
            <a:endParaRPr lang="nb-NO" sz="1400" dirty="0">
              <a:cs typeface="Lucida Sans Unicode"/>
            </a:endParaRPr>
          </a:p>
        </p:txBody>
      </p:sp>
      <p:sp>
        <p:nvSpPr>
          <p:cNvPr id="12" name="TekstSylinder 23">
            <a:extLst>
              <a:ext uri="{FF2B5EF4-FFF2-40B4-BE49-F238E27FC236}">
                <a16:creationId xmlns:a16="http://schemas.microsoft.com/office/drawing/2014/main" id="{A137AF35-B4AD-4A84-AB90-E50F01A38E4F}"/>
              </a:ext>
            </a:extLst>
          </p:cNvPr>
          <p:cNvSpPr txBox="1"/>
          <p:nvPr/>
        </p:nvSpPr>
        <p:spPr>
          <a:xfrm>
            <a:off x="4701536" y="1380391"/>
            <a:ext cx="3766733" cy="461665"/>
          </a:xfrm>
          <a:prstGeom prst="rect">
            <a:avLst/>
          </a:prstGeom>
          <a:noFill/>
        </p:spPr>
        <p:txBody>
          <a:bodyPr wrap="square" rtlCol="0">
            <a:spAutoFit/>
          </a:bodyPr>
          <a:lstStyle/>
          <a:p>
            <a:pPr marL="26788">
              <a:spcBef>
                <a:spcPts val="241"/>
              </a:spcBef>
            </a:pPr>
            <a:r>
              <a:rPr lang="nb-NO" sz="2400" spc="-137">
                <a:solidFill>
                  <a:srgbClr val="263A76"/>
                </a:solidFill>
                <a:latin typeface="Lucida Sans Unicode"/>
                <a:cs typeface="Lucida Sans Unicode"/>
              </a:rPr>
              <a:t>4.3 %</a:t>
            </a:r>
            <a:r>
              <a:rPr kumimoji="0" lang="nb-NO" sz="2000" b="0" i="0" u="none" strike="noStrike" kern="1200" cap="none" spc="-137" normalizeH="0" baseline="0" noProof="0">
                <a:ln>
                  <a:noFill/>
                </a:ln>
                <a:solidFill>
                  <a:srgbClr val="263A76"/>
                </a:solidFill>
                <a:effectLst/>
                <a:uLnTx/>
                <a:uFillTx/>
                <a:latin typeface="Lucida Sans Unicode"/>
                <a:ea typeface="+mn-ea"/>
                <a:cs typeface="Lucida Sans Unicode"/>
              </a:rPr>
              <a:t>    </a:t>
            </a:r>
            <a:r>
              <a:rPr lang="nb-NO" sz="1400" spc="-52" dirty="0">
                <a:solidFill>
                  <a:srgbClr val="22373A"/>
                </a:solidFill>
                <a:cs typeface="Lucida Sans Unicode"/>
              </a:rPr>
              <a:t>r</a:t>
            </a:r>
            <a:r>
              <a:rPr lang="nb-NO" sz="1400" spc="-42" dirty="0">
                <a:solidFill>
                  <a:srgbClr val="22373A"/>
                </a:solidFill>
                <a:cs typeface="Lucida Sans Unicode"/>
              </a:rPr>
              <a:t>appor</a:t>
            </a:r>
            <a:r>
              <a:rPr lang="nb-NO" sz="1400" spc="-52" dirty="0">
                <a:solidFill>
                  <a:srgbClr val="22373A"/>
                </a:solidFill>
                <a:cs typeface="Lucida Sans Unicode"/>
              </a:rPr>
              <a:t>t</a:t>
            </a:r>
            <a:r>
              <a:rPr lang="nb-NO" sz="1400" spc="-32" dirty="0">
                <a:solidFill>
                  <a:srgbClr val="22373A"/>
                </a:solidFill>
                <a:cs typeface="Lucida Sans Unicode"/>
              </a:rPr>
              <a:t>e</a:t>
            </a:r>
            <a:r>
              <a:rPr lang="nb-NO" sz="1400" spc="-42" dirty="0">
                <a:solidFill>
                  <a:srgbClr val="22373A"/>
                </a:solidFill>
                <a:cs typeface="Lucida Sans Unicode"/>
              </a:rPr>
              <a:t>r</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21" dirty="0">
                <a:solidFill>
                  <a:srgbClr val="22373A"/>
                </a:solidFill>
                <a:cs typeface="Lucida Sans Unicode"/>
              </a:rPr>
              <a:t>å </a:t>
            </a:r>
            <a:r>
              <a:rPr lang="nb-NO" sz="1400" spc="-32" dirty="0">
                <a:solidFill>
                  <a:srgbClr val="22373A"/>
                </a:solidFill>
                <a:cs typeface="Lucida Sans Unicode"/>
              </a:rPr>
              <a:t>ha</a:t>
            </a:r>
            <a:r>
              <a:rPr lang="nb-NO" sz="1400" spc="-63" dirty="0">
                <a:solidFill>
                  <a:srgbClr val="22373A"/>
                </a:solidFill>
                <a:cs typeface="Lucida Sans Unicode"/>
              </a:rPr>
              <a:t> </a:t>
            </a:r>
            <a:r>
              <a:rPr lang="nb-NO" sz="1400" spc="-21" dirty="0">
                <a:solidFill>
                  <a:srgbClr val="22373A"/>
                </a:solidFill>
                <a:cs typeface="Lucida Sans Unicode"/>
              </a:rPr>
              <a:t>blitt</a:t>
            </a:r>
            <a:r>
              <a:rPr lang="nb-NO" sz="1400" spc="-63" dirty="0">
                <a:solidFill>
                  <a:srgbClr val="22373A"/>
                </a:solidFill>
                <a:cs typeface="Lucida Sans Unicode"/>
              </a:rPr>
              <a:t> </a:t>
            </a:r>
            <a:r>
              <a:rPr lang="nb-NO" sz="1400" spc="-42" dirty="0">
                <a:solidFill>
                  <a:srgbClr val="22373A"/>
                </a:solidFill>
                <a:cs typeface="Lucida Sans Unicode"/>
              </a:rPr>
              <a:t>mobbet</a:t>
            </a:r>
            <a:endParaRPr lang="nb-NO" sz="1400" dirty="0">
              <a:cs typeface="Lucida Sans Unicode"/>
            </a:endParaRPr>
          </a:p>
        </p:txBody>
      </p:sp>
      <p:sp>
        <p:nvSpPr>
          <p:cNvPr id="14" name="object 4">
            <a:extLst>
              <a:ext uri="{FF2B5EF4-FFF2-40B4-BE49-F238E27FC236}">
                <a16:creationId xmlns:a16="http://schemas.microsoft.com/office/drawing/2014/main" id="{66094737-6F9C-4F81-806D-EBDCAB914886}"/>
              </a:ext>
            </a:extLst>
          </p:cNvPr>
          <p:cNvSpPr txBox="1"/>
          <p:nvPr/>
        </p:nvSpPr>
        <p:spPr>
          <a:xfrm>
            <a:off x="750888" y="3097732"/>
            <a:ext cx="3457575" cy="2891677"/>
          </a:xfrm>
          <a:prstGeom prst="rect">
            <a:avLst/>
          </a:prstGeom>
        </p:spPr>
        <p:txBody>
          <a:bodyPr vert="horz" wrap="square" lIns="0" tIns="26785" rIns="0" bIns="0" rtlCol="0">
            <a:spAutoFit/>
          </a:bodyPr>
          <a:lstStyle/>
          <a:p>
            <a:pPr marL="26788" marR="10715">
              <a:lnSpc>
                <a:spcPct val="114599"/>
              </a:lnSpc>
              <a:spcBef>
                <a:spcPts val="211"/>
              </a:spcBef>
            </a:pPr>
            <a:r>
              <a:rPr lang="nb-NO" sz="1400" b="1" spc="-42" dirty="0">
                <a:solidFill>
                  <a:srgbClr val="263A76"/>
                </a:solidFill>
                <a:cs typeface="Lucida Sans Unicode"/>
              </a:rPr>
              <a:t>Uønsket</a:t>
            </a:r>
            <a:r>
              <a:rPr lang="nb-NO" sz="1400" b="1" spc="-63" dirty="0">
                <a:solidFill>
                  <a:srgbClr val="263A76"/>
                </a:solidFill>
                <a:cs typeface="Lucida Sans Unicode"/>
              </a:rPr>
              <a:t> </a:t>
            </a:r>
            <a:r>
              <a:rPr lang="nb-NO" sz="1400" b="1" spc="-42" dirty="0">
                <a:solidFill>
                  <a:srgbClr val="263A76"/>
                </a:solidFill>
                <a:cs typeface="Lucida Sans Unicode"/>
              </a:rPr>
              <a:t>seksuell</a:t>
            </a:r>
            <a:r>
              <a:rPr lang="nb-NO" sz="1400" b="1" spc="-63" dirty="0">
                <a:solidFill>
                  <a:srgbClr val="263A76"/>
                </a:solidFill>
                <a:cs typeface="Lucida Sans Unicode"/>
              </a:rPr>
              <a:t> </a:t>
            </a:r>
            <a:r>
              <a:rPr lang="nb-NO" sz="1400" b="1" spc="-52" dirty="0">
                <a:solidFill>
                  <a:srgbClr val="263A76"/>
                </a:solidFill>
                <a:cs typeface="Lucida Sans Unicode"/>
              </a:rPr>
              <a:t>oppmerksomhet</a:t>
            </a:r>
            <a:r>
              <a:rPr lang="nb-NO" sz="1400" b="1" spc="-63" dirty="0">
                <a:solidFill>
                  <a:srgbClr val="263A76"/>
                </a:solidFill>
                <a:cs typeface="Lucida Sans Unicode"/>
              </a:rPr>
              <a:t> </a:t>
            </a:r>
            <a:r>
              <a:rPr lang="nb-NO" sz="1400" spc="-42" dirty="0">
                <a:solidFill>
                  <a:srgbClr val="22373A"/>
                </a:solidFill>
                <a:cs typeface="Lucida Sans Unicode"/>
              </a:rPr>
              <a:t>måles</a:t>
            </a:r>
            <a:r>
              <a:rPr lang="nb-NO" sz="1400" spc="-63" dirty="0">
                <a:solidFill>
                  <a:srgbClr val="22373A"/>
                </a:solidFill>
                <a:cs typeface="Lucida Sans Unicode"/>
              </a:rPr>
              <a:t> </a:t>
            </a:r>
            <a:r>
              <a:rPr lang="nb-NO" sz="1400" spc="-42" dirty="0">
                <a:solidFill>
                  <a:srgbClr val="22373A"/>
                </a:solidFill>
                <a:cs typeface="Lucida Sans Unicode"/>
              </a:rPr>
              <a:t>på</a:t>
            </a:r>
            <a:r>
              <a:rPr lang="nb-NO" sz="1400" spc="-52" dirty="0">
                <a:solidFill>
                  <a:srgbClr val="22373A"/>
                </a:solidFill>
                <a:cs typeface="Lucida Sans Unicode"/>
              </a:rPr>
              <a:t> </a:t>
            </a:r>
            <a:r>
              <a:rPr lang="nb-NO" sz="1400" spc="-42" dirty="0">
                <a:solidFill>
                  <a:srgbClr val="22373A"/>
                </a:solidFill>
                <a:cs typeface="Lucida Sans Unicode"/>
              </a:rPr>
              <a:t>følgende </a:t>
            </a:r>
            <a:r>
              <a:rPr lang="nb-NO" sz="1400" spc="-306" dirty="0">
                <a:solidFill>
                  <a:srgbClr val="22373A"/>
                </a:solidFill>
                <a:cs typeface="Lucida Sans Unicode"/>
              </a:rPr>
              <a:t> </a:t>
            </a:r>
            <a:r>
              <a:rPr lang="nb-NO" sz="1400" spc="-52" dirty="0">
                <a:solidFill>
                  <a:srgbClr val="22373A"/>
                </a:solidFill>
                <a:cs typeface="Lucida Sans Unicode"/>
              </a:rPr>
              <a:t>måte:</a:t>
            </a:r>
            <a:endParaRPr lang="nb-NO" sz="1400" dirty="0">
              <a:cs typeface="Lucida Sans Unicode"/>
            </a:endParaRPr>
          </a:p>
          <a:p>
            <a:pPr marL="178139" marR="121885" indent="-150012" algn="just">
              <a:lnSpc>
                <a:spcPct val="114599"/>
              </a:lnSpc>
              <a:spcBef>
                <a:spcPts val="832"/>
              </a:spcBef>
              <a:buChar char="•"/>
              <a:tabLst>
                <a:tab pos="179477" algn="l"/>
              </a:tabLst>
            </a:pPr>
            <a:r>
              <a:rPr lang="nb-NO" sz="1400" spc="-42" dirty="0">
                <a:solidFill>
                  <a:srgbClr val="22373A"/>
                </a:solidFill>
                <a:cs typeface="Lucida Sans Unicode"/>
              </a:rPr>
              <a:t>Hender </a:t>
            </a:r>
            <a:r>
              <a:rPr lang="nb-NO" sz="1400" spc="-32" dirty="0">
                <a:solidFill>
                  <a:srgbClr val="22373A"/>
                </a:solidFill>
                <a:cs typeface="Lucida Sans Unicode"/>
              </a:rPr>
              <a:t>det </a:t>
            </a:r>
            <a:r>
              <a:rPr lang="nb-NO" sz="1400" spc="-21" dirty="0">
                <a:solidFill>
                  <a:srgbClr val="22373A"/>
                </a:solidFill>
                <a:cs typeface="Lucida Sans Unicode"/>
              </a:rPr>
              <a:t>at </a:t>
            </a:r>
            <a:r>
              <a:rPr lang="nb-NO" sz="1400" spc="-52" dirty="0">
                <a:solidFill>
                  <a:srgbClr val="22373A"/>
                </a:solidFill>
                <a:cs typeface="Lucida Sans Unicode"/>
              </a:rPr>
              <a:t>du </a:t>
            </a:r>
            <a:r>
              <a:rPr lang="nb-NO" sz="1400" spc="-32" dirty="0">
                <a:solidFill>
                  <a:srgbClr val="22373A"/>
                </a:solidFill>
                <a:cs typeface="Lucida Sans Unicode"/>
              </a:rPr>
              <a:t>blir utsatt </a:t>
            </a:r>
            <a:r>
              <a:rPr lang="nb-NO" sz="1400" spc="-42" dirty="0">
                <a:solidFill>
                  <a:srgbClr val="22373A"/>
                </a:solidFill>
                <a:cs typeface="Lucida Sans Unicode"/>
              </a:rPr>
              <a:t>for </a:t>
            </a:r>
            <a:r>
              <a:rPr lang="nb-NO" sz="1400" spc="-52" dirty="0">
                <a:solidFill>
                  <a:srgbClr val="22373A"/>
                </a:solidFill>
                <a:cs typeface="Lucida Sans Unicode"/>
              </a:rPr>
              <a:t>uønsket </a:t>
            </a:r>
            <a:r>
              <a:rPr lang="nb-NO" sz="1400" spc="-42" dirty="0">
                <a:solidFill>
                  <a:srgbClr val="22373A"/>
                </a:solidFill>
                <a:cs typeface="Lucida Sans Unicode"/>
              </a:rPr>
              <a:t>seksuell </a:t>
            </a:r>
            <a:r>
              <a:rPr lang="nb-NO" sz="1400" spc="-306" dirty="0">
                <a:solidFill>
                  <a:srgbClr val="22373A"/>
                </a:solidFill>
                <a:cs typeface="Lucida Sans Unicode"/>
              </a:rPr>
              <a:t> </a:t>
            </a:r>
            <a:r>
              <a:rPr lang="nb-NO" sz="1400" spc="-52" dirty="0">
                <a:solidFill>
                  <a:srgbClr val="22373A"/>
                </a:solidFill>
                <a:cs typeface="Lucida Sans Unicode"/>
              </a:rPr>
              <a:t>oppmerksomhet, kommentarer </a:t>
            </a:r>
            <a:r>
              <a:rPr lang="nb-NO" sz="1400" spc="-21" dirty="0">
                <a:solidFill>
                  <a:srgbClr val="22373A"/>
                </a:solidFill>
                <a:cs typeface="Lucida Sans Unicode"/>
              </a:rPr>
              <a:t>eller </a:t>
            </a:r>
            <a:r>
              <a:rPr lang="nb-NO" sz="1400" spc="-42" dirty="0">
                <a:solidFill>
                  <a:srgbClr val="22373A"/>
                </a:solidFill>
                <a:cs typeface="Lucida Sans Unicode"/>
              </a:rPr>
              <a:t>lignende på </a:t>
            </a:r>
            <a:r>
              <a:rPr lang="nb-NO" sz="1400" spc="-316" dirty="0">
                <a:solidFill>
                  <a:srgbClr val="22373A"/>
                </a:solidFill>
                <a:cs typeface="Lucida Sans Unicode"/>
              </a:rPr>
              <a:t> </a:t>
            </a:r>
            <a:r>
              <a:rPr lang="nb-NO" sz="1400" spc="-42" dirty="0">
                <a:solidFill>
                  <a:srgbClr val="22373A"/>
                </a:solidFill>
                <a:cs typeface="Lucida Sans Unicode"/>
              </a:rPr>
              <a:t>jobb?</a:t>
            </a:r>
            <a:endParaRPr lang="nb-NO" sz="1400" dirty="0">
              <a:cs typeface="Lucida Sans Unicode"/>
            </a:endParaRPr>
          </a:p>
          <a:p>
            <a:pPr marL="178139" marR="218319" indent="-150012" algn="just">
              <a:lnSpc>
                <a:spcPct val="114599"/>
              </a:lnSpc>
              <a:buChar char="•"/>
              <a:tabLst>
                <a:tab pos="179477" algn="l"/>
              </a:tabLst>
            </a:pPr>
            <a:r>
              <a:rPr lang="nb-NO" sz="1400" spc="-42" dirty="0">
                <a:solidFill>
                  <a:srgbClr val="22373A"/>
                </a:solidFill>
                <a:cs typeface="Lucida Sans Unicode"/>
              </a:rPr>
              <a:t>Hvis ”Ja”, </a:t>
            </a:r>
            <a:r>
              <a:rPr lang="nb-NO" sz="1400" spc="-32" dirty="0">
                <a:solidFill>
                  <a:srgbClr val="22373A"/>
                </a:solidFill>
                <a:cs typeface="Lucida Sans Unicode"/>
              </a:rPr>
              <a:t>ble </a:t>
            </a:r>
            <a:r>
              <a:rPr lang="nb-NO" sz="1400" spc="-52" dirty="0">
                <a:solidFill>
                  <a:srgbClr val="22373A"/>
                </a:solidFill>
                <a:cs typeface="Lucida Sans Unicode"/>
              </a:rPr>
              <a:t>du </a:t>
            </a:r>
            <a:r>
              <a:rPr lang="nb-NO" sz="1400" spc="-32" dirty="0">
                <a:solidFill>
                  <a:srgbClr val="22373A"/>
                </a:solidFill>
                <a:cs typeface="Lucida Sans Unicode"/>
              </a:rPr>
              <a:t>utsatt </a:t>
            </a:r>
            <a:r>
              <a:rPr lang="nb-NO" sz="1400" spc="-42" dirty="0">
                <a:solidFill>
                  <a:srgbClr val="22373A"/>
                </a:solidFill>
                <a:cs typeface="Lucida Sans Unicode"/>
              </a:rPr>
              <a:t>for </a:t>
            </a:r>
            <a:r>
              <a:rPr lang="nb-NO" sz="1400" spc="-32" dirty="0">
                <a:solidFill>
                  <a:srgbClr val="22373A"/>
                </a:solidFill>
                <a:cs typeface="Lucida Sans Unicode"/>
              </a:rPr>
              <a:t>dette </a:t>
            </a:r>
            <a:r>
              <a:rPr lang="nb-NO" sz="1400" spc="-105" dirty="0">
                <a:solidFill>
                  <a:srgbClr val="22373A"/>
                </a:solidFill>
                <a:cs typeface="Lucida Sans Unicode"/>
              </a:rPr>
              <a:t>fra… </a:t>
            </a:r>
            <a:r>
              <a:rPr lang="nb-NO" sz="1400" i="1" spc="-32" dirty="0">
                <a:solidFill>
                  <a:srgbClr val="22373A"/>
                </a:solidFill>
                <a:cs typeface="Lucida Sans Unicode"/>
              </a:rPr>
              <a:t>(flere </a:t>
            </a:r>
            <a:r>
              <a:rPr lang="nb-NO" sz="1400" i="1" spc="-42" dirty="0">
                <a:solidFill>
                  <a:srgbClr val="22373A"/>
                </a:solidFill>
                <a:cs typeface="Lucida Sans Unicode"/>
              </a:rPr>
              <a:t>svar </a:t>
            </a:r>
            <a:r>
              <a:rPr lang="nb-NO" sz="1400" i="1" spc="-316" dirty="0">
                <a:solidFill>
                  <a:srgbClr val="22373A"/>
                </a:solidFill>
                <a:cs typeface="Lucida Sans Unicode"/>
              </a:rPr>
              <a:t> </a:t>
            </a:r>
            <a:r>
              <a:rPr lang="nb-NO" sz="1400" i="1" spc="-52" dirty="0">
                <a:solidFill>
                  <a:srgbClr val="22373A"/>
                </a:solidFill>
                <a:cs typeface="Lucida Sans Unicode"/>
              </a:rPr>
              <a:t>mulig)</a:t>
            </a:r>
            <a:r>
              <a:rPr lang="nb-NO" sz="1400" spc="-52" dirty="0">
                <a:solidFill>
                  <a:srgbClr val="22373A"/>
                </a:solidFill>
                <a:cs typeface="Lucida Sans Unicode"/>
              </a:rPr>
              <a:t>:</a:t>
            </a:r>
            <a:endParaRPr lang="nb-NO" sz="1400" dirty="0">
              <a:cs typeface="Lucida Sans Unicode"/>
            </a:endParaRPr>
          </a:p>
          <a:p>
            <a:pPr marL="937570" marR="53575" lvl="1" indent="-150012">
              <a:lnSpc>
                <a:spcPct val="114599"/>
              </a:lnSpc>
              <a:spcBef>
                <a:spcPts val="422"/>
              </a:spcBef>
              <a:buChar char="•"/>
              <a:tabLst>
                <a:tab pos="938907" algn="l"/>
              </a:tabLst>
            </a:pPr>
            <a:r>
              <a:rPr lang="nb-NO" sz="1400" spc="-32" dirty="0">
                <a:solidFill>
                  <a:srgbClr val="22373A"/>
                </a:solidFill>
                <a:cs typeface="Lucida Sans Unicode"/>
              </a:rPr>
              <a:t>en</a:t>
            </a:r>
            <a:r>
              <a:rPr lang="nb-NO" sz="1400" spc="-63" dirty="0">
                <a:solidFill>
                  <a:srgbClr val="22373A"/>
                </a:solidFill>
                <a:cs typeface="Lucida Sans Unicode"/>
              </a:rPr>
              <a:t> </a:t>
            </a:r>
            <a:r>
              <a:rPr lang="nb-NO" sz="1400" spc="-52" dirty="0">
                <a:solidFill>
                  <a:srgbClr val="22373A"/>
                </a:solidFill>
                <a:cs typeface="Lucida Sans Unicode"/>
              </a:rPr>
              <a:t>o</a:t>
            </a:r>
            <a:r>
              <a:rPr lang="nb-NO" sz="1400" spc="-42" dirty="0">
                <a:solidFill>
                  <a:srgbClr val="22373A"/>
                </a:solidFill>
                <a:cs typeface="Lucida Sans Unicode"/>
              </a:rPr>
              <a:t>v</a:t>
            </a:r>
            <a:r>
              <a:rPr lang="nb-NO" sz="1400" spc="-32" dirty="0">
                <a:solidFill>
                  <a:srgbClr val="22373A"/>
                </a:solidFill>
                <a:cs typeface="Lucida Sans Unicode"/>
              </a:rPr>
              <a:t>e</a:t>
            </a:r>
            <a:r>
              <a:rPr lang="nb-NO" sz="1400" spc="-42" dirty="0">
                <a:solidFill>
                  <a:srgbClr val="22373A"/>
                </a:solidFill>
                <a:cs typeface="Lucida Sans Unicode"/>
              </a:rPr>
              <a:t>ro</a:t>
            </a:r>
            <a:r>
              <a:rPr lang="nb-NO" sz="1400" spc="-52" dirty="0">
                <a:solidFill>
                  <a:srgbClr val="22373A"/>
                </a:solidFill>
                <a:cs typeface="Lucida Sans Unicode"/>
              </a:rPr>
              <a:t>r</a:t>
            </a:r>
            <a:r>
              <a:rPr lang="nb-NO" sz="1400" spc="-32" dirty="0">
                <a:solidFill>
                  <a:srgbClr val="22373A"/>
                </a:solidFill>
                <a:cs typeface="Lucida Sans Unicode"/>
              </a:rPr>
              <a:t>dnet</a:t>
            </a:r>
            <a:r>
              <a:rPr lang="nb-NO" sz="1400" spc="-63" dirty="0">
                <a:solidFill>
                  <a:srgbClr val="22373A"/>
                </a:solidFill>
                <a:cs typeface="Lucida Sans Unicode"/>
              </a:rPr>
              <a:t> p</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arbeidspl</a:t>
            </a:r>
            <a:r>
              <a:rPr lang="nb-NO" sz="1400" spc="-42" dirty="0">
                <a:solidFill>
                  <a:srgbClr val="22373A"/>
                </a:solidFill>
                <a:cs typeface="Lucida Sans Unicode"/>
              </a:rPr>
              <a:t>as</a:t>
            </a:r>
            <a:r>
              <a:rPr lang="nb-NO" sz="1400" spc="-52" dirty="0">
                <a:solidFill>
                  <a:srgbClr val="22373A"/>
                </a:solidFill>
                <a:cs typeface="Lucida Sans Unicode"/>
              </a:rPr>
              <a:t>sen,</a:t>
            </a:r>
            <a:r>
              <a:rPr lang="nb-NO" sz="1400" spc="-63" dirty="0">
                <a:solidFill>
                  <a:srgbClr val="22373A"/>
                </a:solidFill>
                <a:cs typeface="Lucida Sans Unicode"/>
              </a:rPr>
              <a:t> </a:t>
            </a:r>
            <a:r>
              <a:rPr lang="nb-NO" sz="1400" spc="-32" dirty="0">
                <a:solidFill>
                  <a:srgbClr val="22373A"/>
                </a:solidFill>
                <a:cs typeface="Lucida Sans Unicode"/>
              </a:rPr>
              <a:t>en  </a:t>
            </a:r>
            <a:r>
              <a:rPr lang="nb-NO" sz="1400" spc="-95" dirty="0">
                <a:solidFill>
                  <a:srgbClr val="22373A"/>
                </a:solidFill>
                <a:cs typeface="Lucida Sans Unicode"/>
              </a:rPr>
              <a:t>k</a:t>
            </a:r>
            <a:r>
              <a:rPr lang="nb-NO" sz="1400" spc="-10" dirty="0">
                <a:solidFill>
                  <a:srgbClr val="22373A"/>
                </a:solidFill>
                <a:cs typeface="Lucida Sans Unicode"/>
              </a:rPr>
              <a:t>ol</a:t>
            </a:r>
            <a:r>
              <a:rPr lang="nb-NO" sz="1400" spc="-21" dirty="0">
                <a:solidFill>
                  <a:srgbClr val="22373A"/>
                </a:solidFill>
                <a:cs typeface="Lucida Sans Unicode"/>
              </a:rPr>
              <a:t>l</a:t>
            </a:r>
            <a:r>
              <a:rPr lang="nb-NO" sz="1400" spc="-52" dirty="0">
                <a:solidFill>
                  <a:srgbClr val="22373A"/>
                </a:solidFill>
                <a:cs typeface="Lucida Sans Unicode"/>
              </a:rPr>
              <a:t>ega</a:t>
            </a:r>
            <a:r>
              <a:rPr lang="nb-NO" sz="1400" spc="-63" dirty="0">
                <a:solidFill>
                  <a:srgbClr val="22373A"/>
                </a:solidFill>
                <a:cs typeface="Lucida Sans Unicode"/>
              </a:rPr>
              <a:t> p</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arbeidspl</a:t>
            </a:r>
            <a:r>
              <a:rPr lang="nb-NO" sz="1400" spc="-42" dirty="0">
                <a:solidFill>
                  <a:srgbClr val="22373A"/>
                </a:solidFill>
                <a:cs typeface="Lucida Sans Unicode"/>
              </a:rPr>
              <a:t>assen</a:t>
            </a:r>
            <a:r>
              <a:rPr lang="nb-NO" sz="1400" spc="-63" dirty="0">
                <a:solidFill>
                  <a:srgbClr val="22373A"/>
                </a:solidFill>
                <a:cs typeface="Lucida Sans Unicode"/>
              </a:rPr>
              <a:t> </a:t>
            </a:r>
            <a:r>
              <a:rPr lang="nb-NO" sz="1400" spc="-74" dirty="0">
                <a:solidFill>
                  <a:srgbClr val="22373A"/>
                </a:solidFill>
                <a:cs typeface="Lucida Sans Unicode"/>
              </a:rPr>
              <a:t>og</a:t>
            </a:r>
            <a:r>
              <a:rPr lang="nb-NO" sz="1400" spc="-63" dirty="0">
                <a:solidFill>
                  <a:srgbClr val="22373A"/>
                </a:solidFill>
                <a:cs typeface="Lucida Sans Unicode"/>
              </a:rPr>
              <a:t> </a:t>
            </a:r>
            <a:r>
              <a:rPr lang="nb-NO" sz="1400" spc="-52" dirty="0">
                <a:solidFill>
                  <a:srgbClr val="22373A"/>
                </a:solidFill>
                <a:cs typeface="Lucida Sans Unicode"/>
              </a:rPr>
              <a:t>kunde</a:t>
            </a:r>
            <a:r>
              <a:rPr lang="nb-NO" sz="1400" spc="-127" dirty="0">
                <a:solidFill>
                  <a:srgbClr val="22373A"/>
                </a:solidFill>
                <a:cs typeface="Lucida Sans Unicode"/>
              </a:rPr>
              <a:t>r</a:t>
            </a:r>
            <a:r>
              <a:rPr lang="nb-NO" sz="1400" spc="-84" dirty="0">
                <a:solidFill>
                  <a:srgbClr val="22373A"/>
                </a:solidFill>
                <a:cs typeface="Lucida Sans Unicode"/>
              </a:rPr>
              <a:t>,  </a:t>
            </a:r>
            <a:r>
              <a:rPr lang="nb-NO" sz="1400" spc="-52" dirty="0">
                <a:solidFill>
                  <a:srgbClr val="22373A"/>
                </a:solidFill>
                <a:cs typeface="Lucida Sans Unicode"/>
              </a:rPr>
              <a:t>klienter, </a:t>
            </a:r>
            <a:r>
              <a:rPr lang="nb-NO" sz="1400" spc="-32" dirty="0">
                <a:solidFill>
                  <a:srgbClr val="22373A"/>
                </a:solidFill>
                <a:cs typeface="Lucida Sans Unicode"/>
              </a:rPr>
              <a:t>elever </a:t>
            </a:r>
            <a:r>
              <a:rPr lang="nb-NO" sz="1400" spc="-21" dirty="0">
                <a:solidFill>
                  <a:srgbClr val="22373A"/>
                </a:solidFill>
                <a:cs typeface="Lucida Sans Unicode"/>
              </a:rPr>
              <a:t>eller </a:t>
            </a:r>
            <a:r>
              <a:rPr lang="nb-NO" sz="1400" spc="-42" dirty="0">
                <a:solidFill>
                  <a:srgbClr val="22373A"/>
                </a:solidFill>
                <a:cs typeface="Lucida Sans Unicode"/>
              </a:rPr>
              <a:t>andre </a:t>
            </a:r>
            <a:r>
              <a:rPr lang="nb-NO" sz="1400" spc="-63" dirty="0">
                <a:solidFill>
                  <a:srgbClr val="22373A"/>
                </a:solidFill>
                <a:cs typeface="Lucida Sans Unicode"/>
              </a:rPr>
              <a:t>som </a:t>
            </a:r>
            <a:r>
              <a:rPr lang="nb-NO" sz="1400" spc="-52" dirty="0">
                <a:solidFill>
                  <a:srgbClr val="22373A"/>
                </a:solidFill>
                <a:cs typeface="Lucida Sans Unicode"/>
              </a:rPr>
              <a:t>ikke </a:t>
            </a:r>
            <a:r>
              <a:rPr lang="nb-NO" sz="1400" spc="-42" dirty="0">
                <a:solidFill>
                  <a:srgbClr val="22373A"/>
                </a:solidFill>
                <a:cs typeface="Lucida Sans Unicode"/>
              </a:rPr>
              <a:t> </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32" dirty="0">
                <a:solidFill>
                  <a:srgbClr val="22373A"/>
                </a:solidFill>
                <a:cs typeface="Lucida Sans Unicode"/>
              </a:rPr>
              <a:t>ansatt</a:t>
            </a:r>
            <a:r>
              <a:rPr lang="nb-NO" sz="1400" spc="-63" dirty="0">
                <a:solidFill>
                  <a:srgbClr val="22373A"/>
                </a:solidFill>
                <a:cs typeface="Lucida Sans Unicode"/>
              </a:rPr>
              <a:t> p</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42" dirty="0">
                <a:solidFill>
                  <a:srgbClr val="22373A"/>
                </a:solidFill>
                <a:cs typeface="Lucida Sans Unicode"/>
              </a:rPr>
              <a:t>din</a:t>
            </a:r>
            <a:r>
              <a:rPr lang="nb-NO" sz="1400" spc="-63" dirty="0">
                <a:solidFill>
                  <a:srgbClr val="22373A"/>
                </a:solidFill>
                <a:cs typeface="Lucida Sans Unicode"/>
              </a:rPr>
              <a:t> </a:t>
            </a:r>
            <a:r>
              <a:rPr lang="nb-NO" sz="1400" spc="-32" dirty="0">
                <a:solidFill>
                  <a:srgbClr val="22373A"/>
                </a:solidFill>
                <a:cs typeface="Lucida Sans Unicode"/>
              </a:rPr>
              <a:t>arbeidspl</a:t>
            </a:r>
            <a:r>
              <a:rPr lang="nb-NO" sz="1400" spc="-42" dirty="0">
                <a:solidFill>
                  <a:srgbClr val="22373A"/>
                </a:solidFill>
                <a:cs typeface="Lucida Sans Unicode"/>
              </a:rPr>
              <a:t>as</a:t>
            </a:r>
            <a:r>
              <a:rPr lang="nb-NO" sz="1400" spc="-52" dirty="0">
                <a:solidFill>
                  <a:srgbClr val="22373A"/>
                </a:solidFill>
                <a:cs typeface="Lucida Sans Unicode"/>
              </a:rPr>
              <a:t>s</a:t>
            </a:r>
            <a:endParaRPr lang="nb-NO" sz="1400" dirty="0">
              <a:cs typeface="Lucida Sans Unicode"/>
            </a:endParaRPr>
          </a:p>
        </p:txBody>
      </p:sp>
      <p:sp>
        <p:nvSpPr>
          <p:cNvPr id="16" name="TekstSylinder 25">
            <a:extLst>
              <a:ext uri="{FF2B5EF4-FFF2-40B4-BE49-F238E27FC236}">
                <a16:creationId xmlns:a16="http://schemas.microsoft.com/office/drawing/2014/main" id="{21D13C05-881D-4BE3-91E8-88A73DF01BAD}"/>
              </a:ext>
            </a:extLst>
          </p:cNvPr>
          <p:cNvSpPr txBox="1"/>
          <p:nvPr/>
        </p:nvSpPr>
        <p:spPr>
          <a:xfrm>
            <a:off x="4711700" y="2048669"/>
            <a:ext cx="6191960" cy="461665"/>
          </a:xfrm>
          <a:prstGeom prst="rect">
            <a:avLst/>
          </a:prstGeom>
          <a:noFill/>
        </p:spPr>
        <p:txBody>
          <a:bodyPr wrap="square" rtlCol="0">
            <a:spAutoFit/>
          </a:bodyPr>
          <a:lstStyle/>
          <a:p>
            <a:pPr marL="26788">
              <a:spcBef>
                <a:spcPts val="241"/>
              </a:spcBef>
            </a:pPr>
            <a:r>
              <a:rPr lang="nb-NO" sz="2400" spc="-137">
                <a:solidFill>
                  <a:srgbClr val="263A76"/>
                </a:solidFill>
                <a:latin typeface="Lucida Sans Unicode"/>
                <a:cs typeface="Lucida Sans Unicode"/>
              </a:rPr>
              <a:t>0.4 %</a:t>
            </a:r>
            <a:r>
              <a:rPr kumimoji="0" lang="nb-NO" sz="2000" b="0" i="0" u="none" strike="noStrike" kern="1200" cap="none" spc="-137" normalizeH="0" baseline="0" noProof="0">
                <a:ln>
                  <a:noFill/>
                </a:ln>
                <a:solidFill>
                  <a:srgbClr val="263A76"/>
                </a:solidFill>
                <a:effectLst/>
                <a:uLnTx/>
                <a:uFillTx/>
                <a:latin typeface="Lucida Sans Unicode"/>
                <a:ea typeface="+mn-ea"/>
                <a:cs typeface="Lucida Sans Unicode"/>
              </a:rPr>
              <a:t>    </a:t>
            </a:r>
            <a:r>
              <a:rPr lang="nb-NO" sz="1400" spc="-52" dirty="0">
                <a:solidFill>
                  <a:srgbClr val="22373A"/>
                </a:solidFill>
                <a:cs typeface="Lucida Sans Unicode"/>
              </a:rPr>
              <a:t>r</a:t>
            </a:r>
            <a:r>
              <a:rPr lang="nb-NO" sz="1400" spc="-42" dirty="0">
                <a:solidFill>
                  <a:srgbClr val="22373A"/>
                </a:solidFill>
                <a:cs typeface="Lucida Sans Unicode"/>
              </a:rPr>
              <a:t>appor</a:t>
            </a:r>
            <a:r>
              <a:rPr lang="nb-NO" sz="1400" spc="-52" dirty="0">
                <a:solidFill>
                  <a:srgbClr val="22373A"/>
                </a:solidFill>
                <a:cs typeface="Lucida Sans Unicode"/>
              </a:rPr>
              <a:t>t</a:t>
            </a:r>
            <a:r>
              <a:rPr lang="nb-NO" sz="1400" spc="-32" dirty="0">
                <a:solidFill>
                  <a:srgbClr val="22373A"/>
                </a:solidFill>
                <a:cs typeface="Lucida Sans Unicode"/>
              </a:rPr>
              <a:t>e</a:t>
            </a:r>
            <a:r>
              <a:rPr lang="nb-NO" sz="1400" spc="-42" dirty="0">
                <a:solidFill>
                  <a:srgbClr val="22373A"/>
                </a:solidFill>
                <a:cs typeface="Lucida Sans Unicode"/>
              </a:rPr>
              <a:t>r</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ha</a:t>
            </a:r>
            <a:r>
              <a:rPr lang="nb-NO" sz="1400" spc="-63" dirty="0">
                <a:solidFill>
                  <a:srgbClr val="22373A"/>
                </a:solidFill>
                <a:cs typeface="Lucida Sans Unicode"/>
              </a:rPr>
              <a:t> </a:t>
            </a:r>
            <a:r>
              <a:rPr lang="nb-NO" sz="1400" spc="-21" dirty="0">
                <a:solidFill>
                  <a:srgbClr val="22373A"/>
                </a:solidFill>
                <a:cs typeface="Lucida Sans Unicode"/>
              </a:rPr>
              <a:t>blitt</a:t>
            </a:r>
            <a:r>
              <a:rPr lang="nb-NO" sz="1400" spc="-63" dirty="0">
                <a:solidFill>
                  <a:srgbClr val="22373A"/>
                </a:solidFill>
                <a:cs typeface="Lucida Sans Unicode"/>
              </a:rPr>
              <a:t> </a:t>
            </a:r>
            <a:r>
              <a:rPr lang="nb-NO" sz="1400" spc="-32" dirty="0">
                <a:solidFill>
                  <a:srgbClr val="22373A"/>
                </a:solidFill>
                <a:cs typeface="Lucida Sans Unicode"/>
              </a:rPr>
              <a:t>utsatt</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 </a:t>
            </a:r>
            <a:r>
              <a:rPr lang="nb-NO" sz="1400" spc="-52" dirty="0">
                <a:solidFill>
                  <a:srgbClr val="22373A"/>
                </a:solidFill>
                <a:cs typeface="Lucida Sans Unicode"/>
              </a:rPr>
              <a:t>uønsket</a:t>
            </a:r>
            <a:r>
              <a:rPr lang="nb-NO" sz="1400" spc="-63" dirty="0">
                <a:solidFill>
                  <a:srgbClr val="22373A"/>
                </a:solidFill>
                <a:cs typeface="Lucida Sans Unicode"/>
              </a:rPr>
              <a:t> </a:t>
            </a:r>
            <a:r>
              <a:rPr lang="nb-NO" sz="1400" spc="-42" dirty="0">
                <a:solidFill>
                  <a:srgbClr val="22373A"/>
                </a:solidFill>
                <a:cs typeface="Lucida Sans Unicode"/>
              </a:rPr>
              <a:t>seksuell</a:t>
            </a:r>
            <a:r>
              <a:rPr lang="nb-NO" sz="1400" spc="-63" dirty="0">
                <a:solidFill>
                  <a:srgbClr val="22373A"/>
                </a:solidFill>
                <a:cs typeface="Lucida Sans Unicode"/>
              </a:rPr>
              <a:t> </a:t>
            </a:r>
            <a:r>
              <a:rPr lang="nb-NO" sz="1400" spc="-52" dirty="0">
                <a:solidFill>
                  <a:srgbClr val="22373A"/>
                </a:solidFill>
                <a:cs typeface="Lucida Sans Unicode"/>
              </a:rPr>
              <a:t>oppmerksomhet</a:t>
            </a:r>
            <a:endParaRPr lang="nb-NO" sz="1400" dirty="0">
              <a:cs typeface="Lucida Sans Unicode"/>
            </a:endParaRPr>
          </a:p>
        </p:txBody>
      </p:sp>
      <p:sp>
        <p:nvSpPr>
          <p:cNvPr id="17" name="object 8">
            <a:extLst>
              <a:ext uri="{FF2B5EF4-FFF2-40B4-BE49-F238E27FC236}">
                <a16:creationId xmlns:a16="http://schemas.microsoft.com/office/drawing/2014/main" id="{DC71FC87-2DE8-4BA1-95FC-D18721445842}"/>
              </a:ext>
            </a:extLst>
          </p:cNvPr>
          <p:cNvSpPr txBox="1"/>
          <p:nvPr/>
        </p:nvSpPr>
        <p:spPr>
          <a:xfrm>
            <a:off x="4711699" y="2581690"/>
            <a:ext cx="6191961" cy="395026"/>
          </a:xfrm>
          <a:prstGeom prst="rect">
            <a:avLst/>
          </a:prstGeom>
        </p:spPr>
        <p:txBody>
          <a:bodyPr vert="horz" wrap="square" lIns="0" tIns="25446" rIns="0" bIns="0" rtlCol="0">
            <a:spAutoFit/>
          </a:bodyPr>
          <a:lstStyle/>
          <a:p>
            <a:pPr marL="26788">
              <a:spcBef>
                <a:spcPts val="201"/>
              </a:spcBef>
            </a:pPr>
            <a:r>
              <a:rPr lang="nb-NO" sz="1200" spc="-52" dirty="0">
                <a:solidFill>
                  <a:srgbClr val="22373A"/>
                </a:solidFill>
                <a:cs typeface="Lucida Sans Unicode"/>
              </a:rPr>
              <a:t>Andel </a:t>
            </a:r>
            <a:r>
              <a:rPr lang="nb-NO" sz="1200" i="1" spc="-10" dirty="0">
                <a:solidFill>
                  <a:srgbClr val="22373A"/>
                </a:solidFill>
                <a:cs typeface="Arial"/>
              </a:rPr>
              <a:t>av de</a:t>
            </a:r>
            <a:r>
              <a:rPr lang="nb-NO" sz="1200" i="1" dirty="0">
                <a:solidFill>
                  <a:srgbClr val="22373A"/>
                </a:solidFill>
                <a:cs typeface="Arial"/>
              </a:rPr>
              <a:t> </a:t>
            </a:r>
            <a:r>
              <a:rPr lang="nb-NO" sz="1200" i="1" spc="-10" dirty="0">
                <a:solidFill>
                  <a:srgbClr val="22373A"/>
                </a:solidFill>
                <a:cs typeface="Arial"/>
              </a:rPr>
              <a:t>som </a:t>
            </a:r>
            <a:r>
              <a:rPr lang="nb-NO" sz="1200" i="1" spc="10" dirty="0">
                <a:solidFill>
                  <a:srgbClr val="22373A"/>
                </a:solidFill>
                <a:cs typeface="Arial"/>
              </a:rPr>
              <a:t>rapporterer</a:t>
            </a:r>
            <a:r>
              <a:rPr lang="nb-NO" sz="1200" i="1" spc="-10" dirty="0">
                <a:solidFill>
                  <a:srgbClr val="22373A"/>
                </a:solidFill>
                <a:cs typeface="Arial"/>
              </a:rPr>
              <a:t> </a:t>
            </a:r>
            <a:r>
              <a:rPr lang="nb-NO" sz="1200" i="1" spc="10" dirty="0">
                <a:solidFill>
                  <a:srgbClr val="22373A"/>
                </a:solidFill>
                <a:cs typeface="Arial"/>
              </a:rPr>
              <a:t>å</a:t>
            </a:r>
            <a:r>
              <a:rPr lang="nb-NO" sz="1200" i="1" dirty="0">
                <a:solidFill>
                  <a:srgbClr val="22373A"/>
                </a:solidFill>
                <a:cs typeface="Arial"/>
              </a:rPr>
              <a:t> </a:t>
            </a:r>
            <a:r>
              <a:rPr lang="nb-NO" sz="1200" i="1" spc="10" dirty="0">
                <a:solidFill>
                  <a:srgbClr val="22373A"/>
                </a:solidFill>
                <a:cs typeface="Arial"/>
              </a:rPr>
              <a:t>ha</a:t>
            </a:r>
            <a:r>
              <a:rPr lang="nb-NO" sz="1200" i="1" dirty="0">
                <a:solidFill>
                  <a:srgbClr val="22373A"/>
                </a:solidFill>
                <a:cs typeface="Arial"/>
              </a:rPr>
              <a:t> opplevd</a:t>
            </a:r>
            <a:r>
              <a:rPr lang="nb-NO" sz="1200" i="1" spc="-21" dirty="0">
                <a:solidFill>
                  <a:srgbClr val="22373A"/>
                </a:solidFill>
                <a:cs typeface="Arial"/>
              </a:rPr>
              <a:t> </a:t>
            </a:r>
            <a:r>
              <a:rPr lang="nb-NO" sz="1200" i="1" dirty="0">
                <a:solidFill>
                  <a:srgbClr val="22373A"/>
                </a:solidFill>
                <a:cs typeface="Arial"/>
              </a:rPr>
              <a:t>uønsket seksuell </a:t>
            </a:r>
            <a:r>
              <a:rPr lang="nb-NO" sz="1200" i="1" spc="10" dirty="0">
                <a:solidFill>
                  <a:srgbClr val="22373A"/>
                </a:solidFill>
                <a:cs typeface="Arial"/>
              </a:rPr>
              <a:t>oppmerksomhet</a:t>
            </a:r>
            <a:r>
              <a:rPr lang="nb-NO" sz="1200" i="1" spc="-10" dirty="0">
                <a:solidFill>
                  <a:srgbClr val="22373A"/>
                </a:solidFill>
                <a:cs typeface="Arial"/>
              </a:rPr>
              <a:t> </a:t>
            </a:r>
            <a:r>
              <a:rPr lang="nb-NO" sz="1200" spc="-63" dirty="0">
                <a:solidFill>
                  <a:srgbClr val="22373A"/>
                </a:solidFill>
                <a:cs typeface="Lucida Sans Unicode"/>
              </a:rPr>
              <a:t>som</a:t>
            </a:r>
            <a:r>
              <a:rPr lang="nb-NO" sz="1200" spc="-42" dirty="0">
                <a:solidFill>
                  <a:srgbClr val="22373A"/>
                </a:solidFill>
                <a:cs typeface="Lucida Sans Unicode"/>
              </a:rPr>
              <a:t> rapporterer </a:t>
            </a:r>
            <a:r>
              <a:rPr lang="nb-NO" sz="1200" spc="-21" dirty="0">
                <a:solidFill>
                  <a:srgbClr val="22373A"/>
                </a:solidFill>
                <a:cs typeface="Lucida Sans Unicode"/>
              </a:rPr>
              <a:t>at</a:t>
            </a:r>
            <a:r>
              <a:rPr lang="nb-NO" sz="1200" spc="-42" dirty="0">
                <a:solidFill>
                  <a:srgbClr val="22373A"/>
                </a:solidFill>
                <a:cs typeface="Lucida Sans Unicode"/>
              </a:rPr>
              <a:t> handlingen</a:t>
            </a:r>
            <a:r>
              <a:rPr lang="nb-NO" sz="1200" spc="-52" dirty="0">
                <a:solidFill>
                  <a:srgbClr val="22373A"/>
                </a:solidFill>
                <a:cs typeface="Lucida Sans Unicode"/>
              </a:rPr>
              <a:t> </a:t>
            </a:r>
            <a:r>
              <a:rPr lang="nb-NO" sz="1200" spc="-32" dirty="0">
                <a:solidFill>
                  <a:srgbClr val="22373A"/>
                </a:solidFill>
                <a:cs typeface="Lucida Sans Unicode"/>
              </a:rPr>
              <a:t>ble</a:t>
            </a:r>
            <a:r>
              <a:rPr lang="nb-NO" sz="1200" spc="-42" dirty="0">
                <a:solidFill>
                  <a:srgbClr val="22373A"/>
                </a:solidFill>
                <a:cs typeface="Lucida Sans Unicode"/>
              </a:rPr>
              <a:t> </a:t>
            </a:r>
            <a:r>
              <a:rPr lang="nb-NO" sz="1200" spc="-32" dirty="0">
                <a:solidFill>
                  <a:srgbClr val="22373A"/>
                </a:solidFill>
                <a:cs typeface="Lucida Sans Unicode"/>
              </a:rPr>
              <a:t>utført</a:t>
            </a:r>
            <a:r>
              <a:rPr lang="nb-NO" sz="1200" spc="-42" dirty="0">
                <a:solidFill>
                  <a:srgbClr val="22373A"/>
                </a:solidFill>
                <a:cs typeface="Lucida Sans Unicode"/>
              </a:rPr>
              <a:t> </a:t>
            </a:r>
            <a:r>
              <a:rPr lang="nb-NO" sz="1200" spc="-116" dirty="0">
                <a:solidFill>
                  <a:srgbClr val="22373A"/>
                </a:solidFill>
                <a:cs typeface="Lucida Sans Unicode"/>
              </a:rPr>
              <a:t>av…:</a:t>
            </a:r>
            <a:endParaRPr lang="nb-NO" sz="1200" dirty="0">
              <a:cs typeface="Lucida Sans Unicode"/>
            </a:endParaRPr>
          </a:p>
        </p:txBody>
      </p:sp>
      <p:sp>
        <p:nvSpPr>
          <p:cNvPr id="18" name="object 12">
            <a:extLst>
              <a:ext uri="{FF2B5EF4-FFF2-40B4-BE49-F238E27FC236}">
                <a16:creationId xmlns:a16="http://schemas.microsoft.com/office/drawing/2014/main" id="{188DBB79-331A-4630-9D62-B55D424EBC3B}"/>
              </a:ext>
            </a:extLst>
          </p:cNvPr>
          <p:cNvSpPr txBox="1"/>
          <p:nvPr/>
        </p:nvSpPr>
        <p:spPr>
          <a:xfrm>
            <a:off x="4711700" y="3004603"/>
            <a:ext cx="5908041" cy="186257"/>
          </a:xfrm>
          <a:prstGeom prst="rect">
            <a:avLst/>
          </a:prstGeom>
        </p:spPr>
        <p:txBody>
          <a:bodyPr vert="horz" wrap="square" lIns="0" tIns="26785" rIns="0" bIns="0" rtlCol="0">
            <a:spAutoFit/>
          </a:bodyPr>
          <a:lstStyle/>
          <a:p>
            <a:pPr marL="26788" marR="10715">
              <a:lnSpc>
                <a:spcPct val="116100"/>
              </a:lnSpc>
              <a:spcBef>
                <a:spcPts val="211"/>
              </a:spcBef>
            </a:pPr>
            <a:r>
              <a:rPr sz="949" b="1" spc="-42" dirty="0">
                <a:solidFill>
                  <a:srgbClr val="22373A"/>
                </a:solidFill>
                <a:cs typeface="Lucida Sans Unicode"/>
              </a:rPr>
              <a:t>Merk</a:t>
            </a:r>
            <a:r>
              <a:rPr lang="nb-NO" sz="949" b="1" spc="-42" dirty="0">
                <a:solidFill>
                  <a:srgbClr val="22373A"/>
                </a:solidFill>
                <a:cs typeface="Lucida Sans Unicode"/>
              </a:rPr>
              <a:t>! </a:t>
            </a:r>
            <a:r>
              <a:rPr lang="nb-NO" sz="949" spc="-42" dirty="0">
                <a:solidFill>
                  <a:srgbClr val="22373A"/>
                </a:solidFill>
                <a:cs typeface="Lucida Sans Unicode"/>
              </a:rPr>
              <a:t>Fordi det er mulig å velge mer enn et svaralternativ her kan summen av de ulike svaralternativene bli mer enn 100%.  </a:t>
            </a:r>
            <a:endParaRPr lang="nb-NO" sz="949" spc="-32" dirty="0">
              <a:solidFill>
                <a:srgbClr val="22373A"/>
              </a:solidFill>
              <a:cs typeface="Lucida Sans Unicode"/>
            </a:endParaRPr>
          </a:p>
        </p:txBody>
      </p:sp>
      <p:graphicFrame>
        <p:nvGraphicFramePr>
          <p:cNvPr id="19" name="Diagram 28" descr="Resultat for Hvem utsatte deg for den uønskede seksuelle oppmerksomheten. En overordnet på arbeidsplassen  0% En kollega på arbeidsplassen  100% Kunder, klienter, elever eller andre som ikke er ansatt på din arbeidsplass 0%">
            <a:extLst>
              <a:ext uri="{FF2B5EF4-FFF2-40B4-BE49-F238E27FC236}">
                <a16:creationId xmlns:a16="http://schemas.microsoft.com/office/drawing/2014/main" id="{5921A301-684A-450F-85BE-A492ACB71091}"/>
              </a:ext>
            </a:extLst>
          </p:cNvPr>
          <p:cNvGraphicFramePr/>
          <p:nvPr>
            <p:extLst>
              <p:ext uri="{D42A27DB-BD31-4B8C-83A1-F6EECF244321}">
                <p14:modId xmlns:p14="http://schemas.microsoft.com/office/powerpoint/2010/main" val="2132859220"/>
              </p:ext>
            </p:extLst>
          </p:nvPr>
        </p:nvGraphicFramePr>
        <p:xfrm>
          <a:off x="4797778" y="3158513"/>
          <a:ext cx="6920033" cy="3004956"/>
        </p:xfrm>
        <a:graphic>
          <a:graphicData uri="http://schemas.openxmlformats.org/drawingml/2006/chart">
            <c:chart xmlns:c="http://schemas.openxmlformats.org/drawingml/2006/chart" xmlns:r="http://schemas.openxmlformats.org/officeDocument/2006/relationships" r:id="rId2"/>
          </a:graphicData>
        </a:graphic>
      </p:graphicFrame>
      <p:sp>
        <p:nvSpPr>
          <p:cNvPr id="20" name="TekstSylinder 29">
            <a:extLst>
              <a:ext uri="{FF2B5EF4-FFF2-40B4-BE49-F238E27FC236}">
                <a16:creationId xmlns:a16="http://schemas.microsoft.com/office/drawing/2014/main" id="{4E8AD9E3-0A98-45D2-8586-DFEE1C4841CD}"/>
              </a:ext>
            </a:extLst>
          </p:cNvPr>
          <p:cNvSpPr txBox="1"/>
          <p:nvPr/>
        </p:nvSpPr>
        <p:spPr>
          <a:xfrm>
            <a:off x="750888" y="6132652"/>
            <a:ext cx="9868853" cy="707886"/>
          </a:xfrm>
          <a:prstGeom prst="rect">
            <a:avLst/>
          </a:prstGeom>
          <a:noFill/>
        </p:spPr>
        <p:txBody>
          <a:bodyPr wrap="square" rtlCol="0">
            <a:spAutoFit/>
          </a:bodyPr>
          <a:lstStyle/>
          <a:p>
            <a:r>
              <a:rPr lang="nb-NO" sz="1000" dirty="0"/>
              <a:t>*</a:t>
            </a:r>
            <a:r>
              <a:rPr lang="nb-NO" sz="1000" b="1" dirty="0">
                <a:solidFill>
                  <a:srgbClr val="000000"/>
                </a:solidFill>
                <a:effectLst/>
                <a:ea typeface="Times New Roman" panose="02020603050405020304" pitchFamily="18" charset="0"/>
                <a:cs typeface="Calibri" panose="020F0502020204030204" pitchFamily="34" charset="0"/>
              </a:rPr>
              <a:t>Mobbing på jobben definerer vi slik:</a:t>
            </a:r>
            <a:r>
              <a:rPr lang="nb-NO" sz="1000" dirty="0">
                <a:solidFill>
                  <a:srgbClr val="000000"/>
                </a:solidFill>
                <a:effectLst/>
                <a:ea typeface="Times New Roman" panose="02020603050405020304" pitchFamily="18" charset="0"/>
                <a:cs typeface="Calibri" panose="020F0502020204030204" pitchFamily="34" charset="0"/>
              </a:rPr>
              <a:t> Mobbing (for eksempel trakassering, plaging, utfrysing eller sårende erting og fleiping) forekommer når en person gjentatte ganger blir utsatt for ubehagelige, nedverdigende eller sårende behandling. Mobbing kan også foregå digitalt. For at vi skal kunne kalle noe mobbing må det foregå over en viss tidsperiode, og den som blir mobbet må ha vansker med å forsvare seg. Det er ikke mobbing dersom to omtrent like ”sterke” personer kommer i konflikt eller det kun dreier seg om en enkeltstående episode.</a:t>
            </a:r>
            <a:endParaRPr lang="nb-NO" sz="1000" dirty="0">
              <a:effectLst/>
            </a:endParaRPr>
          </a:p>
          <a:p>
            <a:endParaRPr lang="nb-NO" sz="1000" dirty="0">
              <a:effectLst/>
            </a:endParaRPr>
          </a:p>
        </p:txBody>
      </p:sp>
    </p:spTree>
    <p:extLst>
      <p:ext uri="{BB962C8B-B14F-4D97-AF65-F5344CB8AC3E}">
        <p14:creationId xmlns:p14="http://schemas.microsoft.com/office/powerpoint/2010/main" val="3638255872"/>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6" y="267997"/>
            <a:ext cx="10664674" cy="472950"/>
          </a:xfrm>
          <a:prstGeom prst="rect">
            <a:avLst/>
          </a:prstGeom>
        </p:spPr>
        <p:txBody>
          <a:bodyPr vert="horz" lIns="0" tIns="45720" rIns="91440" bIns="45720" rtlCol="0" anchor="ctr">
            <a:noAutofit/>
          </a:bodyPr>
          <a:lstStyle/>
          <a:p>
            <a:r>
              <a:rPr lang="nb-NO" b="1" dirty="0"/>
              <a:t>Tilfredshet med </a:t>
            </a:r>
            <a:r>
              <a:rPr lang="nb-NO" b="1" dirty="0" err="1"/>
              <a:t>kontorordningen</a:t>
            </a:r>
            <a:r>
              <a:rPr lang="nb-NO" b="1" dirty="0"/>
              <a:t> man oftest jobber i </a:t>
            </a:r>
          </a:p>
        </p:txBody>
      </p:sp>
      <p:sp>
        <p:nvSpPr>
          <p:cNvPr id="29" name="TekstSylinder 19">
            <a:extLst>
              <a:ext uri="{FF2B5EF4-FFF2-40B4-BE49-F238E27FC236}">
                <a16:creationId xmlns:a16="http://schemas.microsoft.com/office/drawing/2014/main" id="{282477BD-EB03-D5DE-0CED-2F0640633C58}"/>
              </a:ext>
            </a:extLst>
          </p:cNvPr>
          <p:cNvSpPr txBox="1"/>
          <p:nvPr/>
        </p:nvSpPr>
        <p:spPr>
          <a:xfrm>
            <a:off x="750888" y="1010611"/>
            <a:ext cx="4201791" cy="400110"/>
          </a:xfrm>
          <a:prstGeom prst="rect">
            <a:avLst/>
          </a:prstGeom>
          <a:noFill/>
        </p:spPr>
        <p:txBody>
          <a:bodyPr wrap="none" rtlCol="0">
            <a:spAutoFit/>
          </a:bodyPr>
          <a:lstStyle/>
          <a:p>
            <a:r>
              <a:rPr lang="nb-NO" sz="2000" dirty="0">
                <a:cs typeface="Lucida Sans Unicode" panose="020B0602030504020204" pitchFamily="34" charset="0"/>
              </a:rPr>
              <a:t>Tilfredshet med kontorordning samlet:</a:t>
            </a:r>
          </a:p>
        </p:txBody>
      </p:sp>
      <p:sp>
        <p:nvSpPr>
          <p:cNvPr id="30" name="TekstSylinder 20">
            <a:extLst>
              <a:ext uri="{FF2B5EF4-FFF2-40B4-BE49-F238E27FC236}">
                <a16:creationId xmlns:a16="http://schemas.microsoft.com/office/drawing/2014/main" id="{6162186E-9D2E-B083-5A9A-A1B56738400E}"/>
              </a:ext>
            </a:extLst>
          </p:cNvPr>
          <p:cNvSpPr txBox="1"/>
          <p:nvPr/>
        </p:nvSpPr>
        <p:spPr>
          <a:xfrm>
            <a:off x="176631" y="1531858"/>
            <a:ext cx="2179531" cy="400110"/>
          </a:xfrm>
          <a:prstGeom prst="rect">
            <a:avLst/>
          </a:prstGeom>
          <a:noFill/>
        </p:spPr>
        <p:txBody>
          <a:bodyPr wrap="square" rtlCol="0">
            <a:spAutoFit/>
          </a:bodyPr>
          <a:lstStyle/>
          <a:p>
            <a:pPr marL="0" marR="0" lvl="0" indent="0" defTabSz="1898934" rtl="0" eaLnBrk="1" fontAlgn="auto" latinLnBrk="0" hangingPunct="1">
              <a:lnSpc>
                <a:spcPct val="100000"/>
              </a:lnSpc>
              <a:spcBef>
                <a:spcPct val="0"/>
              </a:spcBef>
              <a:spcAft>
                <a:spcPct val="0"/>
              </a:spcAft>
              <a:buClrTx/>
              <a:buSzTx/>
              <a:buFontTx/>
              <a:buNone/>
              <a:defRPr/>
            </a:pPr>
            <a:r>
              <a:rPr lang="nb-NO" sz="2000" spc="-137">
                <a:solidFill>
                  <a:srgbClr val="263A76"/>
                </a:solidFill>
                <a:latin typeface="Lucida Sans Unicode"/>
                <a:cs typeface="Lucida Sans Unicode"/>
              </a:rPr>
              <a:t>4 %</a:t>
            </a:r>
            <a:r>
              <a:rPr lang="en-GB" sz="1800">
                <a:solidFill>
                  <a:srgbClr val="263A76"/>
                </a:solidFill>
                <a:latin typeface="Calibri" panose="020F0502020204030204"/>
              </a:rPr>
              <a:t>   </a:t>
            </a:r>
            <a:r>
              <a:rPr lang="nb-NO" sz="1200" spc="-52">
                <a:solidFill>
                  <a:srgbClr val="22373A"/>
                </a:solidFill>
                <a:latin typeface="Lucida Sans Unicode"/>
                <a:cs typeface="Lucida Sans Unicode"/>
              </a:rPr>
              <a:t>Svært </a:t>
            </a:r>
            <a:r>
              <a:rPr lang="nb-NO" sz="1200" spc="-52" dirty="0">
                <a:solidFill>
                  <a:srgbClr val="22373A"/>
                </a:solidFill>
                <a:latin typeface="Lucida Sans Unicode"/>
                <a:cs typeface="Lucida Sans Unicode"/>
              </a:rPr>
              <a:t>misfornøyd</a:t>
            </a:r>
            <a:endParaRPr lang="nb-NO" sz="1200" dirty="0">
              <a:latin typeface="Lucida Sans Unicode" panose="020B0602030504020204" pitchFamily="34" charset="0"/>
              <a:cs typeface="Lucida Sans Unicode" panose="020B0602030504020204" pitchFamily="34" charset="0"/>
            </a:endParaRPr>
          </a:p>
        </p:txBody>
      </p:sp>
      <p:sp>
        <p:nvSpPr>
          <p:cNvPr id="31" name="TekstSylinder 20">
            <a:extLst>
              <a:ext uri="{FF2B5EF4-FFF2-40B4-BE49-F238E27FC236}">
                <a16:creationId xmlns:a16="http://schemas.microsoft.com/office/drawing/2014/main" id="{FDD24310-9255-EC73-101F-0FDAA4044E93}"/>
              </a:ext>
            </a:extLst>
          </p:cNvPr>
          <p:cNvSpPr txBox="1"/>
          <p:nvPr/>
        </p:nvSpPr>
        <p:spPr>
          <a:xfrm>
            <a:off x="2156048" y="1576741"/>
            <a:ext cx="2267712" cy="400110"/>
          </a:xfrm>
          <a:prstGeom prst="rect">
            <a:avLst/>
          </a:prstGeom>
          <a:noFill/>
        </p:spPr>
        <p:txBody>
          <a:bodyPr wrap="square" rtlCol="0">
            <a:spAutoFit/>
          </a:bodyPr>
          <a:lstStyle/>
          <a:p>
            <a:pPr marL="0" marR="0" lvl="0" indent="0" defTabSz="1898934" rtl="0" eaLnBrk="1" fontAlgn="auto" latinLnBrk="0" hangingPunct="1">
              <a:lnSpc>
                <a:spcPct val="100000"/>
              </a:lnSpc>
              <a:spcBef>
                <a:spcPct val="0"/>
              </a:spcBef>
              <a:spcAft>
                <a:spcPct val="0"/>
              </a:spcAft>
              <a:buClrTx/>
              <a:buSzTx/>
              <a:buFontTx/>
              <a:buNone/>
              <a:defRPr/>
            </a:pPr>
            <a:r>
              <a:rPr lang="nb-NO" sz="2000" spc="-137">
                <a:solidFill>
                  <a:srgbClr val="263A76"/>
                </a:solidFill>
                <a:latin typeface="Lucida Sans Unicode"/>
                <a:cs typeface="Lucida Sans Unicode"/>
              </a:rPr>
              <a:t>7 %</a:t>
            </a:r>
            <a:r>
              <a:rPr lang="en-GB" sz="1800">
                <a:solidFill>
                  <a:srgbClr val="263A76"/>
                </a:solidFill>
                <a:latin typeface="Calibri" panose="020F0502020204030204"/>
              </a:rPr>
              <a:t>    </a:t>
            </a:r>
            <a:r>
              <a:rPr lang="nb-NO" sz="1200" spc="-52" dirty="0">
                <a:solidFill>
                  <a:srgbClr val="22373A"/>
                </a:solidFill>
                <a:latin typeface="Lucida Sans Unicode"/>
                <a:cs typeface="Lucida Sans Unicode"/>
              </a:rPr>
              <a:t>Nokså misfornøyd</a:t>
            </a:r>
            <a:endParaRPr lang="nb-NO" sz="1200" dirty="0">
              <a:latin typeface="Lucida Sans Unicode" panose="020B0602030504020204" pitchFamily="34" charset="0"/>
              <a:cs typeface="Lucida Sans Unicode" panose="020B0602030504020204" pitchFamily="34" charset="0"/>
            </a:endParaRPr>
          </a:p>
        </p:txBody>
      </p:sp>
      <p:sp>
        <p:nvSpPr>
          <p:cNvPr id="32" name="TekstSylinder 20">
            <a:extLst>
              <a:ext uri="{FF2B5EF4-FFF2-40B4-BE49-F238E27FC236}">
                <a16:creationId xmlns:a16="http://schemas.microsoft.com/office/drawing/2014/main" id="{D2E07D7E-D5F7-DBBA-80FF-89D6723F6CB6}"/>
              </a:ext>
            </a:extLst>
          </p:cNvPr>
          <p:cNvSpPr txBox="1"/>
          <p:nvPr/>
        </p:nvSpPr>
        <p:spPr>
          <a:xfrm>
            <a:off x="4289951" y="1591914"/>
            <a:ext cx="2841680" cy="400110"/>
          </a:xfrm>
          <a:prstGeom prst="rect">
            <a:avLst/>
          </a:prstGeom>
          <a:noFill/>
        </p:spPr>
        <p:txBody>
          <a:bodyPr wrap="square" rtlCol="0">
            <a:spAutoFit/>
          </a:bodyPr>
          <a:lstStyle/>
          <a:p>
            <a:pPr marL="26788">
              <a:spcBef>
                <a:spcPts val="241"/>
              </a:spcBef>
            </a:pPr>
            <a:r>
              <a:rPr lang="nb-NO" sz="2000" spc="-137">
                <a:solidFill>
                  <a:srgbClr val="263A76"/>
                </a:solidFill>
                <a:latin typeface="Lucida Sans Unicode"/>
                <a:cs typeface="Lucida Sans Unicode"/>
              </a:rPr>
              <a:t>11 %</a:t>
            </a:r>
            <a:r>
              <a:rPr kumimoji="0" lang="nb-NO" sz="1800" b="0" i="0" u="none" strike="noStrike" kern="1200" cap="none" spc="-137" normalizeH="0" baseline="0" noProof="0">
                <a:ln>
                  <a:noFill/>
                </a:ln>
                <a:solidFill>
                  <a:srgbClr val="263A76"/>
                </a:solidFill>
                <a:effectLst/>
                <a:uLnTx/>
                <a:uFillTx/>
                <a:latin typeface="Lucida Sans Unicode"/>
                <a:ea typeface="+mn-ea"/>
                <a:cs typeface="Lucida Sans Unicode"/>
              </a:rPr>
              <a:t>  </a:t>
            </a:r>
            <a:r>
              <a:rPr lang="nb-NO" sz="1200" spc="-52" dirty="0">
                <a:solidFill>
                  <a:srgbClr val="22373A"/>
                </a:solidFill>
                <a:latin typeface="Lucida Sans Unicode"/>
                <a:cs typeface="Lucida Sans Unicode"/>
              </a:rPr>
              <a:t>Verken fornøyd/misfornøyd</a:t>
            </a:r>
            <a:endParaRPr lang="nb-NO" sz="1200" dirty="0">
              <a:latin typeface="Lucida Sans Unicode" panose="020B0602030504020204" pitchFamily="34" charset="0"/>
              <a:cs typeface="Lucida Sans Unicode" panose="020B0602030504020204" pitchFamily="34" charset="0"/>
            </a:endParaRPr>
          </a:p>
        </p:txBody>
      </p:sp>
      <p:sp>
        <p:nvSpPr>
          <p:cNvPr id="33" name="TekstSylinder 20">
            <a:extLst>
              <a:ext uri="{FF2B5EF4-FFF2-40B4-BE49-F238E27FC236}">
                <a16:creationId xmlns:a16="http://schemas.microsoft.com/office/drawing/2014/main" id="{ABDCC08F-4254-A61D-04F6-74F6E56CF206}"/>
              </a:ext>
            </a:extLst>
          </p:cNvPr>
          <p:cNvSpPr txBox="1"/>
          <p:nvPr/>
        </p:nvSpPr>
        <p:spPr>
          <a:xfrm>
            <a:off x="6923088" y="1612489"/>
            <a:ext cx="2028671" cy="400110"/>
          </a:xfrm>
          <a:prstGeom prst="rect">
            <a:avLst/>
          </a:prstGeom>
          <a:noFill/>
        </p:spPr>
        <p:txBody>
          <a:bodyPr wrap="square" rtlCol="0">
            <a:spAutoFit/>
          </a:bodyPr>
          <a:lstStyle/>
          <a:p>
            <a:pPr marL="26788">
              <a:spcBef>
                <a:spcPts val="241"/>
              </a:spcBef>
            </a:pPr>
            <a:r>
              <a:rPr lang="nb-NO" sz="2000" spc="-137">
                <a:solidFill>
                  <a:srgbClr val="263A76"/>
                </a:solidFill>
                <a:latin typeface="Lucida Sans Unicode"/>
                <a:cs typeface="Lucida Sans Unicode"/>
              </a:rPr>
              <a:t>27 %</a:t>
            </a:r>
            <a:r>
              <a:rPr kumimoji="0" lang="nb-NO" sz="1800" b="0" i="0" u="none" strike="noStrike" kern="1200" cap="none" spc="-137" normalizeH="0" baseline="0" noProof="0">
                <a:ln>
                  <a:noFill/>
                </a:ln>
                <a:solidFill>
                  <a:srgbClr val="263A76"/>
                </a:solidFill>
                <a:effectLst/>
                <a:uLnTx/>
                <a:uFillTx/>
                <a:latin typeface="Lucida Sans Unicode"/>
                <a:ea typeface="+mn-ea"/>
                <a:cs typeface="Lucida Sans Unicode"/>
              </a:rPr>
              <a:t>   </a:t>
            </a:r>
            <a:r>
              <a:rPr lang="nb-NO" sz="1200" spc="-52" dirty="0">
                <a:solidFill>
                  <a:srgbClr val="22373A"/>
                </a:solidFill>
                <a:latin typeface="Lucida Sans Unicode"/>
                <a:cs typeface="Lucida Sans Unicode"/>
              </a:rPr>
              <a:t>Nokså fornøyd</a:t>
            </a:r>
            <a:endParaRPr lang="nb-NO" sz="1200" dirty="0">
              <a:latin typeface="Lucida Sans Unicode" panose="020B0602030504020204" pitchFamily="34" charset="0"/>
              <a:cs typeface="Lucida Sans Unicode" panose="020B0602030504020204" pitchFamily="34" charset="0"/>
            </a:endParaRPr>
          </a:p>
        </p:txBody>
      </p:sp>
      <p:sp>
        <p:nvSpPr>
          <p:cNvPr id="34" name="TekstSylinder 40">
            <a:extLst>
              <a:ext uri="{FF2B5EF4-FFF2-40B4-BE49-F238E27FC236}">
                <a16:creationId xmlns:a16="http://schemas.microsoft.com/office/drawing/2014/main" id="{38CF4950-0350-53AC-6F4A-2C33812DE439}"/>
              </a:ext>
            </a:extLst>
          </p:cNvPr>
          <p:cNvSpPr txBox="1"/>
          <p:nvPr/>
        </p:nvSpPr>
        <p:spPr>
          <a:xfrm>
            <a:off x="8750432" y="1625372"/>
            <a:ext cx="2028671" cy="400110"/>
          </a:xfrm>
          <a:prstGeom prst="rect">
            <a:avLst/>
          </a:prstGeom>
          <a:noFill/>
        </p:spPr>
        <p:txBody>
          <a:bodyPr wrap="square" rtlCol="0">
            <a:spAutoFit/>
          </a:bodyPr>
          <a:lstStyle/>
          <a:p>
            <a:pPr marL="26788">
              <a:spcBef>
                <a:spcPts val="241"/>
              </a:spcBef>
            </a:pPr>
            <a:r>
              <a:rPr lang="nb-NO" sz="2000" spc="-137">
                <a:solidFill>
                  <a:srgbClr val="263A76"/>
                </a:solidFill>
                <a:latin typeface="Lucida Sans Unicode"/>
                <a:cs typeface="Lucida Sans Unicode"/>
              </a:rPr>
              <a:t>50 %</a:t>
            </a:r>
            <a:r>
              <a:rPr kumimoji="0" lang="nb-NO" sz="1800" b="0" i="0" u="none" strike="noStrike" kern="1200" cap="none" spc="-137" normalizeH="0" baseline="0" noProof="0">
                <a:ln>
                  <a:noFill/>
                </a:ln>
                <a:solidFill>
                  <a:srgbClr val="263A76"/>
                </a:solidFill>
                <a:effectLst/>
                <a:uLnTx/>
                <a:uFillTx/>
                <a:latin typeface="Lucida Sans Unicode"/>
                <a:ea typeface="+mn-ea"/>
                <a:cs typeface="Lucida Sans Unicode"/>
              </a:rPr>
              <a:t>   </a:t>
            </a:r>
            <a:r>
              <a:rPr lang="nb-NO" sz="1200" spc="-52" dirty="0">
                <a:solidFill>
                  <a:srgbClr val="22373A"/>
                </a:solidFill>
                <a:latin typeface="Lucida Sans Unicode"/>
                <a:cs typeface="Lucida Sans Unicode"/>
              </a:rPr>
              <a:t>Svært fornøyd</a:t>
            </a:r>
            <a:endParaRPr lang="nb-NO" sz="1200" dirty="0">
              <a:latin typeface="Lucida Sans Unicode" panose="020B0602030504020204" pitchFamily="34" charset="0"/>
              <a:cs typeface="Lucida Sans Unicode" panose="020B0602030504020204" pitchFamily="34" charset="0"/>
            </a:endParaRPr>
          </a:p>
        </p:txBody>
      </p:sp>
      <p:sp>
        <p:nvSpPr>
          <p:cNvPr id="35" name="TekstSylinder 19">
            <a:extLst>
              <a:ext uri="{FF2B5EF4-FFF2-40B4-BE49-F238E27FC236}">
                <a16:creationId xmlns:a16="http://schemas.microsoft.com/office/drawing/2014/main" id="{919792E3-F008-AC5C-43C1-3B8371EC5C1E}"/>
              </a:ext>
            </a:extLst>
          </p:cNvPr>
          <p:cNvSpPr txBox="1"/>
          <p:nvPr/>
        </p:nvSpPr>
        <p:spPr>
          <a:xfrm>
            <a:off x="750888" y="2081790"/>
            <a:ext cx="6172200" cy="707886"/>
          </a:xfrm>
          <a:prstGeom prst="rect">
            <a:avLst/>
          </a:prstGeom>
          <a:noFill/>
        </p:spPr>
        <p:txBody>
          <a:bodyPr wrap="square" rtlCol="0">
            <a:spAutoFit/>
          </a:bodyPr>
          <a:lstStyle/>
          <a:p>
            <a:r>
              <a:rPr lang="nb-NO" sz="2000" dirty="0">
                <a:cs typeface="Lucida Sans Unicode" panose="020B0602030504020204" pitchFamily="34" charset="0"/>
              </a:rPr>
              <a:t>Tilfredshet per kontorordning:</a:t>
            </a:r>
          </a:p>
          <a:p>
            <a:pPr lvl="0"/>
            <a:r>
              <a:rPr lang="nb-NO" sz="1000" b="1" spc="-52" dirty="0">
                <a:solidFill>
                  <a:srgbClr val="22373A"/>
                </a:solidFill>
                <a:cs typeface="Lucida Sans Unicode"/>
              </a:rPr>
              <a:t>Merk! </a:t>
            </a:r>
            <a:r>
              <a:rPr lang="nb-NO" sz="1000" spc="-52" dirty="0">
                <a:solidFill>
                  <a:srgbClr val="22373A"/>
                </a:solidFill>
                <a:cs typeface="Lucida Sans Unicode"/>
              </a:rPr>
              <a:t>Grafene viser gjennomsnittstall. (Hvis ingen graf - færre enn 6 har avgitt vurdering  om </a:t>
            </a:r>
            <a:r>
              <a:rPr lang="nb-NO" sz="1000" spc="-52" dirty="0" err="1">
                <a:solidFill>
                  <a:srgbClr val="22373A"/>
                </a:solidFill>
                <a:cs typeface="Lucida Sans Unicode"/>
              </a:rPr>
              <a:t>kontorordningen</a:t>
            </a:r>
            <a:r>
              <a:rPr lang="nb-NO" sz="1000" spc="-52" dirty="0">
                <a:solidFill>
                  <a:srgbClr val="22373A"/>
                </a:solidFill>
                <a:cs typeface="Lucida Sans Unicode"/>
              </a:rPr>
              <a:t>)</a:t>
            </a:r>
            <a:endParaRPr lang="nb-NO" sz="1000" dirty="0">
              <a:solidFill>
                <a:srgbClr val="000000"/>
              </a:solidFill>
              <a:cs typeface="Lucida Sans Unicode" panose="020B0602030504020204" pitchFamily="34" charset="0"/>
            </a:endParaRPr>
          </a:p>
          <a:p>
            <a:endParaRPr lang="nb-NO" sz="1000" dirty="0">
              <a:cs typeface="Lucida Sans Unicode" panose="020B0602030504020204" pitchFamily="34" charset="0"/>
            </a:endParaRPr>
          </a:p>
        </p:txBody>
      </p:sp>
      <p:graphicFrame>
        <p:nvGraphicFramePr>
          <p:cNvPr id="36" name="Diagram 45" descr="Resultat for Tilfredshet per kontorordning. Aktivitetsbasert arbeid (mulighet til å veksle mellom ulike soner på arbeidsstedet) Færre enn 6 Fleksikontor (for eksempel &quot;shared seating&quot;, &quot;hot desk&quot;, etc.) Færre enn 6 Kontor med 2-3 arbeidsstasjoner Færre enn 6 Kontor med kun èn arbeidsstasjon Gjennomsnitt4.33 Åpent kontorlandskap Gjennomsnitt3.44 Hjemmekontor Gjennomsnitt3.71 Fjernarbeid Færre enn 6">
            <a:extLst>
              <a:ext uri="{FF2B5EF4-FFF2-40B4-BE49-F238E27FC236}">
                <a16:creationId xmlns:a16="http://schemas.microsoft.com/office/drawing/2014/main" id="{B8FC577D-B604-EA36-C38D-D05D3EC48D60}"/>
              </a:ext>
            </a:extLst>
          </p:cNvPr>
          <p:cNvGraphicFramePr/>
          <p:nvPr>
            <p:extLst>
              <p:ext uri="{D42A27DB-BD31-4B8C-83A1-F6EECF244321}">
                <p14:modId xmlns:p14="http://schemas.microsoft.com/office/powerpoint/2010/main" val="952466402"/>
              </p:ext>
            </p:extLst>
          </p:nvPr>
        </p:nvGraphicFramePr>
        <p:xfrm>
          <a:off x="672026" y="2782936"/>
          <a:ext cx="9864937" cy="3661826"/>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6E245FBC-BFC3-D21B-4BAC-A47F47858F7A}"/>
              </a:ext>
            </a:extLst>
          </p:cNvPr>
          <p:cNvSpPr txBox="1"/>
          <p:nvPr/>
        </p:nvSpPr>
        <p:spPr>
          <a:xfrm>
            <a:off x="10681782" y="3043367"/>
            <a:ext cx="1048308" cy="2970044"/>
          </a:xfrm>
          <a:prstGeom prst="rect">
            <a:avLst/>
          </a:prstGeom>
          <a:noFill/>
        </p:spPr>
        <p:txBody>
          <a:bodyPr wrap="square" rtlCol="0">
            <a:spAutoFit/>
          </a:bodyPr>
          <a:lstStyle/>
          <a:p>
            <a:r>
              <a:rPr lang="en-US" sz="1200">
                <a:solidFill>
                  <a:schemeClr val="tx1">
                    <a:lumMod val="75000"/>
                    <a:lumOff val="25000"/>
                  </a:schemeClr>
                </a:solidFill>
              </a:rPr>
              <a:t>    3.26 - 3.54</a:t>
            </a:r>
          </a:p>
          <a:p>
            <a:endParaRPr lang="en-US" sz="1400">
              <a:solidFill>
                <a:schemeClr val="tx1">
                  <a:lumMod val="75000"/>
                  <a:lumOff val="25000"/>
                </a:schemeClr>
              </a:solidFill>
            </a:endParaRPr>
          </a:p>
          <a:p>
            <a:r>
              <a:rPr lang="en-US" sz="1200">
                <a:solidFill>
                  <a:schemeClr val="tx1">
                    <a:lumMod val="75000"/>
                    <a:lumOff val="25000"/>
                  </a:schemeClr>
                </a:solidFill>
              </a:rPr>
              <a:t>             -   *  </a:t>
            </a:r>
          </a:p>
          <a:p>
            <a:endParaRPr lang="en-US" sz="300">
              <a:solidFill>
                <a:schemeClr val="tx1">
                  <a:lumMod val="75000"/>
                  <a:lumOff val="25000"/>
                </a:schemeClr>
              </a:solidFill>
            </a:endParaRPr>
          </a:p>
          <a:p>
            <a:r>
              <a:rPr lang="en-US" sz="1050">
                <a:solidFill>
                  <a:schemeClr val="tx1">
                    <a:lumMod val="75000"/>
                    <a:lumOff val="25000"/>
                  </a:schemeClr>
                </a:solidFill>
              </a:rPr>
              <a:t>	</a:t>
            </a:r>
            <a:r>
              <a:rPr lang="en-US" sz="1200">
                <a:solidFill>
                  <a:schemeClr val="tx1">
                    <a:lumMod val="75000"/>
                    <a:lumOff val="25000"/>
                  </a:schemeClr>
                </a:solidFill>
              </a:rPr>
              <a:t>        3.50 - 4.00</a:t>
            </a:r>
          </a:p>
          <a:p>
            <a:endParaRPr lang="en-US" sz="1600">
              <a:solidFill>
                <a:schemeClr val="tx1">
                  <a:lumMod val="75000"/>
                  <a:lumOff val="25000"/>
                </a:schemeClr>
              </a:solidFill>
            </a:endParaRPr>
          </a:p>
          <a:p>
            <a:r>
              <a:rPr lang="en-US" sz="1200">
                <a:solidFill>
                  <a:schemeClr val="tx1">
                    <a:lumMod val="75000"/>
                    <a:lumOff val="25000"/>
                  </a:schemeClr>
                </a:solidFill>
              </a:rPr>
              <a:t>   4.44 - 4.68</a:t>
            </a:r>
          </a:p>
          <a:p>
            <a:endParaRPr lang="en-US" sz="1400">
              <a:solidFill>
                <a:schemeClr val="tx1">
                  <a:lumMod val="75000"/>
                  <a:lumOff val="25000"/>
                </a:schemeClr>
              </a:solidFill>
            </a:endParaRPr>
          </a:p>
          <a:p>
            <a:r>
              <a:rPr lang="en-US" sz="1200">
                <a:solidFill>
                  <a:schemeClr val="tx1">
                    <a:lumMod val="75000"/>
                    <a:lumOff val="25000"/>
                  </a:schemeClr>
                </a:solidFill>
              </a:rPr>
              <a:t>   3.18 - 3.65</a:t>
            </a:r>
          </a:p>
          <a:p>
            <a:endParaRPr lang="en-US" sz="1500">
              <a:solidFill>
                <a:schemeClr val="tx1">
                  <a:lumMod val="75000"/>
                  <a:lumOff val="25000"/>
                </a:schemeClr>
              </a:solidFill>
            </a:endParaRPr>
          </a:p>
          <a:p>
            <a:r>
              <a:rPr lang="en-US" sz="1200">
                <a:solidFill>
                  <a:schemeClr val="tx1">
                    <a:lumMod val="75000"/>
                    <a:lumOff val="25000"/>
                  </a:schemeClr>
                </a:solidFill>
              </a:rPr>
              <a:t>   4.52 - 4.80</a:t>
            </a:r>
          </a:p>
          <a:p>
            <a:endParaRPr lang="en-US" sz="1500">
              <a:solidFill>
                <a:schemeClr val="tx1">
                  <a:lumMod val="75000"/>
                  <a:lumOff val="25000"/>
                </a:schemeClr>
              </a:solidFill>
            </a:endParaRPr>
          </a:p>
          <a:p>
            <a:r>
              <a:rPr lang="en-US" sz="1200">
                <a:solidFill>
                  <a:schemeClr val="tx1">
                    <a:lumMod val="75000"/>
                    <a:lumOff val="25000"/>
                  </a:schemeClr>
                </a:solidFill>
              </a:rPr>
              <a:t>   4.08 - 4-53</a:t>
            </a:r>
          </a:p>
          <a:p>
            <a:r>
              <a:rPr lang="en-US" sz="1200">
                <a:solidFill>
                  <a:schemeClr val="tx1">
                    <a:lumMod val="75000"/>
                    <a:lumOff val="25000"/>
                  </a:schemeClr>
                </a:solidFill>
              </a:rPr>
              <a:t> </a:t>
            </a:r>
            <a:endParaRPr lang="nb-NO" sz="1200">
              <a:solidFill>
                <a:schemeClr val="tx1">
                  <a:lumMod val="75000"/>
                  <a:lumOff val="25000"/>
                </a:schemeClr>
              </a:solidFill>
            </a:endParaRPr>
          </a:p>
        </p:txBody>
      </p:sp>
      <p:sp>
        <p:nvSpPr>
          <p:cNvPr id="4" name="TekstSylinder 3">
            <a:extLst>
              <a:ext uri="{FF2B5EF4-FFF2-40B4-BE49-F238E27FC236}">
                <a16:creationId xmlns:a16="http://schemas.microsoft.com/office/drawing/2014/main" id="{AAB0D230-E7BD-B376-C2F0-57C42E1814CA}"/>
              </a:ext>
            </a:extLst>
          </p:cNvPr>
          <p:cNvSpPr txBox="1"/>
          <p:nvPr/>
        </p:nvSpPr>
        <p:spPr>
          <a:xfrm>
            <a:off x="10681782" y="1130465"/>
            <a:ext cx="1301837" cy="646331"/>
          </a:xfrm>
          <a:prstGeom prst="rect">
            <a:avLst/>
          </a:prstGeom>
          <a:noFill/>
        </p:spPr>
        <p:txBody>
          <a:bodyPr wrap="square" rtlCol="0">
            <a:spAutoFit/>
          </a:bodyPr>
          <a:lstStyle/>
          <a:p>
            <a:r>
              <a:rPr lang="en-US" sz="1200" dirty="0"/>
              <a:t>     </a:t>
            </a:r>
            <a:r>
              <a:rPr lang="en-US" sz="1200" dirty="0">
                <a:solidFill>
                  <a:schemeClr val="tx1">
                    <a:lumMod val="50000"/>
                    <a:lumOff val="50000"/>
                  </a:schemeClr>
                </a:solidFill>
              </a:rPr>
              <a:t>            </a:t>
            </a:r>
          </a:p>
          <a:p>
            <a:r>
              <a:rPr lang="en-US" sz="1200" dirty="0">
                <a:solidFill>
                  <a:schemeClr val="tx1">
                    <a:lumMod val="50000"/>
                    <a:lumOff val="50000"/>
                  </a:schemeClr>
                </a:solidFill>
              </a:rPr>
              <a:t>MUST P25 - P75</a:t>
            </a:r>
            <a:endParaRPr lang="en-US" sz="400" dirty="0">
              <a:solidFill>
                <a:schemeClr val="tx1">
                  <a:lumMod val="50000"/>
                  <a:lumOff val="50000"/>
                </a:schemeClr>
              </a:solidFill>
            </a:endParaRPr>
          </a:p>
          <a:p>
            <a:r>
              <a:rPr lang="en-US" sz="1200" dirty="0">
                <a:solidFill>
                  <a:schemeClr val="tx1">
                    <a:lumMod val="50000"/>
                    <a:lumOff val="50000"/>
                  </a:schemeClr>
                </a:solidFill>
              </a:rPr>
              <a:t>   </a:t>
            </a:r>
            <a:r>
              <a:rPr lang="en-US" sz="1200" dirty="0" err="1">
                <a:solidFill>
                  <a:schemeClr val="tx1">
                    <a:lumMod val="50000"/>
                    <a:lumOff val="50000"/>
                  </a:schemeClr>
                </a:solidFill>
              </a:rPr>
              <a:t>Fornøyd</a:t>
            </a:r>
            <a:r>
              <a:rPr lang="en-US" sz="1200" dirty="0">
                <a:solidFill>
                  <a:schemeClr val="tx1">
                    <a:lumMod val="50000"/>
                    <a:lumOff val="50000"/>
                  </a:schemeClr>
                </a:solidFill>
              </a:rPr>
              <a:t> (4, 5)</a:t>
            </a:r>
          </a:p>
        </p:txBody>
      </p:sp>
      <p:sp>
        <p:nvSpPr>
          <p:cNvPr id="5" name="TekstSylinder 4">
            <a:extLst>
              <a:ext uri="{FF2B5EF4-FFF2-40B4-BE49-F238E27FC236}">
                <a16:creationId xmlns:a16="http://schemas.microsoft.com/office/drawing/2014/main" id="{4AC29DBB-83CB-BC65-F37A-F011B1CDFE53}"/>
              </a:ext>
            </a:extLst>
          </p:cNvPr>
          <p:cNvSpPr txBox="1"/>
          <p:nvPr/>
        </p:nvSpPr>
        <p:spPr>
          <a:xfrm>
            <a:off x="10536963" y="2272875"/>
            <a:ext cx="1421029" cy="646331"/>
          </a:xfrm>
          <a:prstGeom prst="rect">
            <a:avLst/>
          </a:prstGeom>
          <a:noFill/>
        </p:spPr>
        <p:txBody>
          <a:bodyPr wrap="square" rtlCol="0">
            <a:spAutoFit/>
          </a:bodyPr>
          <a:lstStyle/>
          <a:p>
            <a:r>
              <a:rPr lang="en-US" sz="1200" dirty="0"/>
              <a:t>     </a:t>
            </a:r>
            <a:r>
              <a:rPr lang="en-US" sz="1200" dirty="0">
                <a:solidFill>
                  <a:schemeClr val="tx1">
                    <a:lumMod val="50000"/>
                    <a:lumOff val="50000"/>
                  </a:schemeClr>
                </a:solidFill>
              </a:rPr>
              <a:t>            </a:t>
            </a:r>
          </a:p>
          <a:p>
            <a:r>
              <a:rPr lang="en-US" sz="1200" dirty="0">
                <a:solidFill>
                  <a:schemeClr val="tx1">
                    <a:lumMod val="50000"/>
                    <a:lumOff val="50000"/>
                  </a:schemeClr>
                </a:solidFill>
              </a:rPr>
              <a:t>   MUST P25 - P75</a:t>
            </a:r>
            <a:endParaRPr lang="en-US" sz="400" dirty="0">
              <a:solidFill>
                <a:schemeClr val="tx1">
                  <a:lumMod val="50000"/>
                  <a:lumOff val="50000"/>
                </a:schemeClr>
              </a:solidFill>
            </a:endParaRPr>
          </a:p>
          <a:p>
            <a:r>
              <a:rPr lang="en-US" sz="1200" dirty="0">
                <a:solidFill>
                  <a:schemeClr val="tx1">
                    <a:lumMod val="50000"/>
                    <a:lumOff val="50000"/>
                  </a:schemeClr>
                </a:solidFill>
              </a:rPr>
              <a:t>      </a:t>
            </a:r>
            <a:r>
              <a:rPr lang="en-US" sz="1200" dirty="0" err="1">
                <a:solidFill>
                  <a:schemeClr val="tx1">
                    <a:lumMod val="50000"/>
                    <a:lumOff val="50000"/>
                  </a:schemeClr>
                </a:solidFill>
              </a:rPr>
              <a:t>Gjennomsnitt</a:t>
            </a:r>
            <a:endParaRPr lang="en-US" sz="1200" dirty="0">
              <a:solidFill>
                <a:schemeClr val="tx1">
                  <a:lumMod val="50000"/>
                  <a:lumOff val="50000"/>
                </a:schemeClr>
              </a:solidFill>
            </a:endParaRPr>
          </a:p>
        </p:txBody>
      </p:sp>
      <p:sp>
        <p:nvSpPr>
          <p:cNvPr id="6" name="TekstSylinder 5">
            <a:extLst>
              <a:ext uri="{FF2B5EF4-FFF2-40B4-BE49-F238E27FC236}">
                <a16:creationId xmlns:a16="http://schemas.microsoft.com/office/drawing/2014/main" id="{AD9BE9C5-247D-3568-7A65-E6701BCA3A20}"/>
              </a:ext>
            </a:extLst>
          </p:cNvPr>
          <p:cNvSpPr txBox="1"/>
          <p:nvPr/>
        </p:nvSpPr>
        <p:spPr>
          <a:xfrm>
            <a:off x="10827409" y="1709489"/>
            <a:ext cx="2029422" cy="276999"/>
          </a:xfrm>
          <a:prstGeom prst="rect">
            <a:avLst/>
          </a:prstGeom>
          <a:noFill/>
        </p:spPr>
        <p:txBody>
          <a:bodyPr wrap="square" rtlCol="0">
            <a:spAutoFit/>
          </a:bodyPr>
          <a:lstStyle/>
          <a:p>
            <a:r>
              <a:rPr lang="en-US" sz="1200">
                <a:solidFill>
                  <a:schemeClr val="tx1">
                    <a:lumMod val="75000"/>
                    <a:lumOff val="25000"/>
                  </a:schemeClr>
                </a:solidFill>
              </a:rPr>
              <a:t>     67 - 90%</a:t>
            </a:r>
            <a:endParaRPr lang="nb-NO" sz="1200">
              <a:solidFill>
                <a:schemeClr val="tx1">
                  <a:lumMod val="75000"/>
                  <a:lumOff val="25000"/>
                </a:schemeClr>
              </a:solidFill>
            </a:endParaRPr>
          </a:p>
        </p:txBody>
      </p:sp>
      <p:sp>
        <p:nvSpPr>
          <p:cNvPr id="7" name="TekstSylinder 6">
            <a:extLst>
              <a:ext uri="{FF2B5EF4-FFF2-40B4-BE49-F238E27FC236}">
                <a16:creationId xmlns:a16="http://schemas.microsoft.com/office/drawing/2014/main" id="{41EAF814-0086-A34F-05FC-2447431B2E0E}"/>
              </a:ext>
            </a:extLst>
          </p:cNvPr>
          <p:cNvSpPr txBox="1"/>
          <p:nvPr/>
        </p:nvSpPr>
        <p:spPr>
          <a:xfrm>
            <a:off x="432197" y="6385766"/>
            <a:ext cx="6542092" cy="253916"/>
          </a:xfrm>
          <a:prstGeom prst="rect">
            <a:avLst/>
          </a:prstGeom>
          <a:noFill/>
        </p:spPr>
        <p:txBody>
          <a:bodyPr wrap="square" rtlCol="0">
            <a:spAutoFit/>
          </a:bodyPr>
          <a:lstStyle/>
          <a:p>
            <a:r>
              <a:rPr lang="en-US" sz="1050"/>
              <a:t>* Ingen referansetall grunnet få besvarelser</a:t>
            </a:r>
            <a:endParaRPr lang="nb-NO" sz="1050"/>
          </a:p>
        </p:txBody>
      </p:sp>
    </p:spTree>
    <p:extLst>
      <p:ext uri="{BB962C8B-B14F-4D97-AF65-F5344CB8AC3E}">
        <p14:creationId xmlns:p14="http://schemas.microsoft.com/office/powerpoint/2010/main" val="1500387293"/>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70768" y="281619"/>
            <a:ext cx="11485018" cy="445250"/>
          </a:xfrm>
          <a:prstGeom prst="rect">
            <a:avLst/>
          </a:prstGeom>
        </p:spPr>
        <p:txBody>
          <a:bodyPr vert="horz" lIns="0" tIns="45720" rIns="91440" bIns="45720" rtlCol="0" anchor="ctr">
            <a:noAutofit/>
          </a:bodyPr>
          <a:lstStyle/>
          <a:p>
            <a:r>
              <a:rPr lang="nb-NO" sz="2800" b="1" dirty="0"/>
              <a:t>Organisasjonstilhørighet, jobbengasjement og intensjon om å slutte i jobben</a:t>
            </a:r>
          </a:p>
        </p:txBody>
      </p:sp>
      <p:graphicFrame>
        <p:nvGraphicFramePr>
          <p:cNvPr id="12" name="Plassholder for innhold 3" descr="Resultat for Jobbengasjement. 1-Aldri i det siste året 1%. 2-Noen ganger i det siste året 5%. 3-Månedlig 4%. 4-Noen ganger i måneden 13%. 5-Ukentlig 19%. 6-Noen ganger i uka 29%. 7-Daglig 29%. Gjennomsnitt 5.46">
            <a:extLst>
              <a:ext uri="{FF2B5EF4-FFF2-40B4-BE49-F238E27FC236}">
                <a16:creationId xmlns:a16="http://schemas.microsoft.com/office/drawing/2014/main" id="{3193A763-928F-BC44-BE5B-C8A8C13156C9}"/>
              </a:ext>
            </a:extLst>
          </p:cNvPr>
          <p:cNvGraphicFramePr/>
          <p:nvPr>
            <p:extLst>
              <p:ext uri="{D42A27DB-BD31-4B8C-83A1-F6EECF244321}">
                <p14:modId xmlns:p14="http://schemas.microsoft.com/office/powerpoint/2010/main" val="3464583850"/>
              </p:ext>
            </p:extLst>
          </p:nvPr>
        </p:nvGraphicFramePr>
        <p:xfrm>
          <a:off x="3620630" y="1048973"/>
          <a:ext cx="7951787" cy="1664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lassholder for innhold 3" descr="Resultat for Organisasjonstilhøringhet. 1-Helt uenig 2%. 2-Delvis uenig 7%. 3-Hverken enig eller uenig 24%. 4-Delvis enig 25%. 5-Helt enig 42%. Gjennomsnitt 3.99">
            <a:extLst>
              <a:ext uri="{FF2B5EF4-FFF2-40B4-BE49-F238E27FC236}">
                <a16:creationId xmlns:a16="http://schemas.microsoft.com/office/drawing/2014/main" id="{5562D79B-3067-8246-AD23-95D88CAA979B}"/>
              </a:ext>
            </a:extLst>
          </p:cNvPr>
          <p:cNvGraphicFramePr/>
          <p:nvPr>
            <p:extLst>
              <p:ext uri="{D42A27DB-BD31-4B8C-83A1-F6EECF244321}">
                <p14:modId xmlns:p14="http://schemas.microsoft.com/office/powerpoint/2010/main" val="3846486575"/>
              </p:ext>
            </p:extLst>
          </p:nvPr>
        </p:nvGraphicFramePr>
        <p:xfrm>
          <a:off x="3637036" y="2844320"/>
          <a:ext cx="7951787" cy="1487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Plassholder for innhold 3" descr="Resultat for Intensjon om å slutte i jobben. 1-Helt enig 41%. 2-Delvis enig 15%. 3-Verken enig eller uenlig 20%. 4-Delvis uenig 15%. 5-Helt uenig 10%. Gjennomsnitt 2.38">
            <a:extLst>
              <a:ext uri="{FF2B5EF4-FFF2-40B4-BE49-F238E27FC236}">
                <a16:creationId xmlns:a16="http://schemas.microsoft.com/office/drawing/2014/main" id="{A13E18A2-9088-6841-BB9F-DAAC0AB78715}"/>
              </a:ext>
            </a:extLst>
          </p:cNvPr>
          <p:cNvGraphicFramePr/>
          <p:nvPr>
            <p:extLst>
              <p:ext uri="{D42A27DB-BD31-4B8C-83A1-F6EECF244321}">
                <p14:modId xmlns:p14="http://schemas.microsoft.com/office/powerpoint/2010/main" val="1766757557"/>
              </p:ext>
            </p:extLst>
          </p:nvPr>
        </p:nvGraphicFramePr>
        <p:xfrm>
          <a:off x="3637038" y="4815316"/>
          <a:ext cx="7951785" cy="1487430"/>
        </p:xfrm>
        <a:graphic>
          <a:graphicData uri="http://schemas.openxmlformats.org/drawingml/2006/chart">
            <c:chart xmlns:c="http://schemas.openxmlformats.org/drawingml/2006/chart" xmlns:r="http://schemas.openxmlformats.org/officeDocument/2006/relationships" r:id="rId5"/>
          </a:graphicData>
        </a:graphic>
      </p:graphicFrame>
      <p:sp>
        <p:nvSpPr>
          <p:cNvPr id="2" name="object 4">
            <a:extLst>
              <a:ext uri="{FF2B5EF4-FFF2-40B4-BE49-F238E27FC236}">
                <a16:creationId xmlns:a16="http://schemas.microsoft.com/office/drawing/2014/main" id="{9FC20C20-F290-B491-E7D9-711763512BDC}"/>
              </a:ext>
            </a:extLst>
          </p:cNvPr>
          <p:cNvSpPr txBox="1"/>
          <p:nvPr/>
        </p:nvSpPr>
        <p:spPr>
          <a:xfrm>
            <a:off x="217567" y="1048973"/>
            <a:ext cx="3457575" cy="1069148"/>
          </a:xfrm>
          <a:prstGeom prst="rect">
            <a:avLst/>
          </a:prstGeom>
        </p:spPr>
        <p:txBody>
          <a:bodyPr vert="horz" wrap="square" lIns="0" tIns="91068" rIns="0" bIns="0" rtlCol="0">
            <a:spAutoFit/>
          </a:bodyPr>
          <a:lstStyle/>
          <a:p>
            <a:pPr marL="26788">
              <a:spcBef>
                <a:spcPts val="717"/>
              </a:spcBef>
            </a:pPr>
            <a:r>
              <a:rPr lang="nb-NO" sz="1400" b="1" spc="-21" dirty="0">
                <a:solidFill>
                  <a:srgbClr val="263A76"/>
                </a:solidFill>
                <a:cs typeface="Lucida Sans Unicode"/>
              </a:rPr>
              <a:t>Jobbengasjement</a:t>
            </a:r>
            <a:r>
              <a:rPr lang="nb-NO" sz="1400" spc="-42" dirty="0">
                <a:solidFill>
                  <a:srgbClr val="EB811B"/>
                </a:solidFill>
                <a:cs typeface="Lucida Sans Unicode"/>
              </a:rPr>
              <a:t> </a:t>
            </a:r>
            <a:r>
              <a:rPr lang="nb-NO" sz="1400" spc="-21" dirty="0">
                <a:solidFill>
                  <a:srgbClr val="22373A"/>
                </a:solidFill>
                <a:cs typeface="Lucida Sans Unicode"/>
              </a:rPr>
              <a:t>måles</a:t>
            </a:r>
            <a:r>
              <a:rPr lang="nb-NO" sz="1400" spc="-42" dirty="0">
                <a:solidFill>
                  <a:srgbClr val="22373A"/>
                </a:solidFill>
                <a:cs typeface="Lucida Sans Unicode"/>
              </a:rPr>
              <a:t> </a:t>
            </a:r>
            <a:r>
              <a:rPr lang="nb-NO" sz="1400" spc="-21" dirty="0">
                <a:solidFill>
                  <a:srgbClr val="22373A"/>
                </a:solidFill>
                <a:cs typeface="Lucida Sans Unicode"/>
              </a:rPr>
              <a:t>med</a:t>
            </a:r>
            <a:r>
              <a:rPr lang="nb-NO" sz="1400" spc="-32" dirty="0">
                <a:solidFill>
                  <a:srgbClr val="22373A"/>
                </a:solidFill>
                <a:cs typeface="Lucida Sans Unicode"/>
              </a:rPr>
              <a:t> </a:t>
            </a:r>
            <a:r>
              <a:rPr lang="nb-NO" sz="1400" spc="-21" dirty="0">
                <a:solidFill>
                  <a:srgbClr val="22373A"/>
                </a:solidFill>
                <a:cs typeface="Lucida Sans Unicode"/>
              </a:rPr>
              <a:t>spørsmålene:</a:t>
            </a:r>
            <a:endParaRPr lang="nb-NO" sz="1400" dirty="0">
              <a:cs typeface="Lucida Sans Unicode"/>
            </a:endParaRPr>
          </a:p>
          <a:p>
            <a:pPr marL="178139" indent="-144653">
              <a:spcBef>
                <a:spcPts val="506"/>
              </a:spcBef>
              <a:buChar char="•"/>
              <a:tabLst>
                <a:tab pos="179477" algn="l"/>
              </a:tabLst>
            </a:pPr>
            <a:r>
              <a:rPr lang="nb-NO" sz="1400" spc="-21" dirty="0">
                <a:solidFill>
                  <a:srgbClr val="22373A"/>
                </a:solidFill>
                <a:cs typeface="Lucida Sans Unicode"/>
              </a:rPr>
              <a:t>Jeg</a:t>
            </a:r>
            <a:r>
              <a:rPr lang="nb-NO" sz="1400" spc="-52" dirty="0">
                <a:solidFill>
                  <a:srgbClr val="22373A"/>
                </a:solidFill>
                <a:cs typeface="Lucida Sans Unicode"/>
              </a:rPr>
              <a:t> </a:t>
            </a:r>
            <a:r>
              <a:rPr lang="nb-NO" sz="1400" spc="-10" dirty="0">
                <a:solidFill>
                  <a:srgbClr val="22373A"/>
                </a:solidFill>
                <a:cs typeface="Lucida Sans Unicode"/>
              </a:rPr>
              <a:t>er</a:t>
            </a:r>
            <a:r>
              <a:rPr lang="nb-NO" sz="1400" spc="-42" dirty="0">
                <a:solidFill>
                  <a:srgbClr val="22373A"/>
                </a:solidFill>
                <a:cs typeface="Lucida Sans Unicode"/>
              </a:rPr>
              <a:t> </a:t>
            </a:r>
            <a:r>
              <a:rPr lang="nb-NO" sz="1400" spc="-10" dirty="0">
                <a:solidFill>
                  <a:srgbClr val="22373A"/>
                </a:solidFill>
                <a:cs typeface="Lucida Sans Unicode"/>
              </a:rPr>
              <a:t>full</a:t>
            </a:r>
            <a:r>
              <a:rPr lang="nb-NO" sz="1400" spc="-42" dirty="0">
                <a:solidFill>
                  <a:srgbClr val="22373A"/>
                </a:solidFill>
                <a:cs typeface="Lucida Sans Unicode"/>
              </a:rPr>
              <a:t> </a:t>
            </a:r>
            <a:r>
              <a:rPr lang="nb-NO" sz="1400" spc="-10" dirty="0">
                <a:solidFill>
                  <a:srgbClr val="22373A"/>
                </a:solidFill>
                <a:cs typeface="Lucida Sans Unicode"/>
              </a:rPr>
              <a:t>av</a:t>
            </a:r>
            <a:r>
              <a:rPr lang="nb-NO" sz="1400" spc="-42" dirty="0">
                <a:solidFill>
                  <a:srgbClr val="22373A"/>
                </a:solidFill>
                <a:cs typeface="Lucida Sans Unicode"/>
              </a:rPr>
              <a:t> </a:t>
            </a:r>
            <a:r>
              <a:rPr lang="nb-NO" sz="1400" spc="-21" dirty="0">
                <a:solidFill>
                  <a:srgbClr val="22373A"/>
                </a:solidFill>
                <a:cs typeface="Lucida Sans Unicode"/>
              </a:rPr>
              <a:t>energi</a:t>
            </a:r>
            <a:r>
              <a:rPr lang="nb-NO" sz="1400" spc="-52" dirty="0">
                <a:solidFill>
                  <a:srgbClr val="22373A"/>
                </a:solidFill>
                <a:cs typeface="Lucida Sans Unicode"/>
              </a:rPr>
              <a:t> </a:t>
            </a:r>
            <a:r>
              <a:rPr lang="nb-NO" sz="1400" spc="-10" dirty="0">
                <a:solidFill>
                  <a:srgbClr val="22373A"/>
                </a:solidFill>
                <a:cs typeface="Lucida Sans Unicode"/>
              </a:rPr>
              <a:t>i</a:t>
            </a:r>
            <a:r>
              <a:rPr lang="nb-NO" sz="1400" spc="-42" dirty="0">
                <a:solidFill>
                  <a:srgbClr val="22373A"/>
                </a:solidFill>
                <a:cs typeface="Lucida Sans Unicode"/>
              </a:rPr>
              <a:t> </a:t>
            </a:r>
            <a:r>
              <a:rPr lang="nb-NO" sz="1400" spc="-10" dirty="0">
                <a:solidFill>
                  <a:srgbClr val="22373A"/>
                </a:solidFill>
                <a:cs typeface="Lucida Sans Unicode"/>
              </a:rPr>
              <a:t>arbeidet</a:t>
            </a:r>
            <a:r>
              <a:rPr lang="nb-NO" sz="1400" spc="-42" dirty="0">
                <a:solidFill>
                  <a:srgbClr val="22373A"/>
                </a:solidFill>
                <a:cs typeface="Lucida Sans Unicode"/>
              </a:rPr>
              <a:t> </a:t>
            </a:r>
            <a:r>
              <a:rPr lang="nb-NO" sz="1400" spc="-21" dirty="0">
                <a:solidFill>
                  <a:srgbClr val="22373A"/>
                </a:solidFill>
                <a:cs typeface="Lucida Sans Unicode"/>
              </a:rPr>
              <a:t>mitt</a:t>
            </a:r>
            <a:endParaRPr lang="nb-NO" sz="1400" dirty="0">
              <a:cs typeface="Lucida Sans Unicode"/>
            </a:endParaRPr>
          </a:p>
          <a:p>
            <a:pPr marL="178139" indent="-144653">
              <a:spcBef>
                <a:spcPts val="201"/>
              </a:spcBef>
              <a:buChar char="•"/>
              <a:tabLst>
                <a:tab pos="179477" algn="l"/>
              </a:tabLst>
            </a:pPr>
            <a:r>
              <a:rPr lang="nb-NO" sz="1400" spc="-21" dirty="0">
                <a:solidFill>
                  <a:srgbClr val="22373A"/>
                </a:solidFill>
                <a:cs typeface="Lucida Sans Unicode"/>
              </a:rPr>
              <a:t>Jeg</a:t>
            </a:r>
            <a:r>
              <a:rPr lang="nb-NO" sz="1400" spc="-52" dirty="0">
                <a:solidFill>
                  <a:srgbClr val="22373A"/>
                </a:solidFill>
                <a:cs typeface="Lucida Sans Unicode"/>
              </a:rPr>
              <a:t> </a:t>
            </a:r>
            <a:r>
              <a:rPr lang="nb-NO" sz="1400" spc="-10" dirty="0">
                <a:solidFill>
                  <a:srgbClr val="22373A"/>
                </a:solidFill>
                <a:cs typeface="Lucida Sans Unicode"/>
              </a:rPr>
              <a:t>er</a:t>
            </a:r>
            <a:r>
              <a:rPr lang="nb-NO" sz="1400" spc="-42" dirty="0">
                <a:solidFill>
                  <a:srgbClr val="22373A"/>
                </a:solidFill>
                <a:cs typeface="Lucida Sans Unicode"/>
              </a:rPr>
              <a:t> </a:t>
            </a:r>
            <a:r>
              <a:rPr lang="nb-NO" sz="1400" spc="-21" dirty="0">
                <a:solidFill>
                  <a:srgbClr val="22373A"/>
                </a:solidFill>
                <a:cs typeface="Lucida Sans Unicode"/>
              </a:rPr>
              <a:t>entusiastisk</a:t>
            </a:r>
            <a:r>
              <a:rPr lang="nb-NO" sz="1400" spc="-42" dirty="0">
                <a:solidFill>
                  <a:srgbClr val="22373A"/>
                </a:solidFill>
                <a:cs typeface="Lucida Sans Unicode"/>
              </a:rPr>
              <a:t> </a:t>
            </a:r>
            <a:r>
              <a:rPr lang="nb-NO" sz="1400" spc="-10" dirty="0">
                <a:solidFill>
                  <a:srgbClr val="22373A"/>
                </a:solidFill>
                <a:cs typeface="Lucida Sans Unicode"/>
              </a:rPr>
              <a:t>i</a:t>
            </a:r>
            <a:r>
              <a:rPr lang="nb-NO" sz="1400" spc="-42" dirty="0">
                <a:solidFill>
                  <a:srgbClr val="22373A"/>
                </a:solidFill>
                <a:cs typeface="Lucida Sans Unicode"/>
              </a:rPr>
              <a:t> </a:t>
            </a:r>
            <a:r>
              <a:rPr lang="nb-NO" sz="1400" spc="-21" dirty="0">
                <a:solidFill>
                  <a:srgbClr val="22373A"/>
                </a:solidFill>
                <a:cs typeface="Lucida Sans Unicode"/>
              </a:rPr>
              <a:t>jobben</a:t>
            </a:r>
            <a:r>
              <a:rPr lang="nb-NO" sz="1400" spc="-42" dirty="0">
                <a:solidFill>
                  <a:srgbClr val="22373A"/>
                </a:solidFill>
                <a:cs typeface="Lucida Sans Unicode"/>
              </a:rPr>
              <a:t> </a:t>
            </a:r>
            <a:r>
              <a:rPr lang="nb-NO" sz="1400" spc="-21" dirty="0">
                <a:solidFill>
                  <a:srgbClr val="22373A"/>
                </a:solidFill>
                <a:cs typeface="Lucida Sans Unicode"/>
              </a:rPr>
              <a:t>min</a:t>
            </a:r>
            <a:endParaRPr lang="nb-NO" sz="1400" dirty="0">
              <a:cs typeface="Lucida Sans Unicode"/>
            </a:endParaRPr>
          </a:p>
          <a:p>
            <a:pPr marL="178139" indent="-144653">
              <a:spcBef>
                <a:spcPts val="189"/>
              </a:spcBef>
              <a:buChar char="•"/>
              <a:tabLst>
                <a:tab pos="179477" algn="l"/>
              </a:tabLst>
            </a:pPr>
            <a:r>
              <a:rPr lang="nb-NO" sz="1400" spc="-21" dirty="0">
                <a:solidFill>
                  <a:srgbClr val="22373A"/>
                </a:solidFill>
                <a:cs typeface="Lucida Sans Unicode"/>
              </a:rPr>
              <a:t>Jeg</a:t>
            </a:r>
            <a:r>
              <a:rPr lang="nb-NO" sz="1400" spc="-42" dirty="0">
                <a:solidFill>
                  <a:srgbClr val="22373A"/>
                </a:solidFill>
                <a:cs typeface="Lucida Sans Unicode"/>
              </a:rPr>
              <a:t> </a:t>
            </a:r>
            <a:r>
              <a:rPr lang="nb-NO" sz="1400" spc="-10" dirty="0">
                <a:solidFill>
                  <a:srgbClr val="22373A"/>
                </a:solidFill>
                <a:cs typeface="Lucida Sans Unicode"/>
              </a:rPr>
              <a:t>er</a:t>
            </a:r>
            <a:r>
              <a:rPr lang="nb-NO" sz="1400" spc="-42" dirty="0">
                <a:solidFill>
                  <a:srgbClr val="22373A"/>
                </a:solidFill>
                <a:cs typeface="Lucida Sans Unicode"/>
              </a:rPr>
              <a:t> </a:t>
            </a:r>
            <a:r>
              <a:rPr lang="nb-NO" sz="1400" spc="-21" dirty="0">
                <a:solidFill>
                  <a:srgbClr val="22373A"/>
                </a:solidFill>
                <a:cs typeface="Lucida Sans Unicode"/>
              </a:rPr>
              <a:t>oppsluk</a:t>
            </a:r>
            <a:r>
              <a:rPr lang="nb-NO" sz="1400" dirty="0">
                <a:solidFill>
                  <a:srgbClr val="22373A"/>
                </a:solidFill>
                <a:cs typeface="Lucida Sans Unicode"/>
              </a:rPr>
              <a:t>t</a:t>
            </a:r>
            <a:r>
              <a:rPr lang="nb-NO" sz="1400" spc="-42" dirty="0">
                <a:solidFill>
                  <a:srgbClr val="22373A"/>
                </a:solidFill>
                <a:cs typeface="Lucida Sans Unicode"/>
              </a:rPr>
              <a:t> </a:t>
            </a:r>
            <a:r>
              <a:rPr lang="nb-NO" sz="1400" spc="-10" dirty="0">
                <a:solidFill>
                  <a:srgbClr val="22373A"/>
                </a:solidFill>
                <a:cs typeface="Lucida Sans Unicode"/>
              </a:rPr>
              <a:t>av</a:t>
            </a:r>
            <a:r>
              <a:rPr lang="nb-NO" sz="1400" spc="-42" dirty="0">
                <a:solidFill>
                  <a:srgbClr val="22373A"/>
                </a:solidFill>
                <a:cs typeface="Lucida Sans Unicode"/>
              </a:rPr>
              <a:t> </a:t>
            </a:r>
            <a:r>
              <a:rPr lang="nb-NO" sz="1400" spc="-10" dirty="0">
                <a:solidFill>
                  <a:srgbClr val="22373A"/>
                </a:solidFill>
                <a:cs typeface="Lucida Sans Unicode"/>
              </a:rPr>
              <a:t>arbeidet</a:t>
            </a:r>
            <a:r>
              <a:rPr lang="nb-NO" sz="1400" spc="-42" dirty="0">
                <a:solidFill>
                  <a:srgbClr val="22373A"/>
                </a:solidFill>
                <a:cs typeface="Lucida Sans Unicode"/>
              </a:rPr>
              <a:t> </a:t>
            </a:r>
            <a:r>
              <a:rPr lang="nb-NO" sz="1400" spc="-21" dirty="0">
                <a:solidFill>
                  <a:srgbClr val="22373A"/>
                </a:solidFill>
                <a:cs typeface="Lucida Sans Unicode"/>
              </a:rPr>
              <a:t>mitt</a:t>
            </a:r>
          </a:p>
        </p:txBody>
      </p:sp>
      <p:sp>
        <p:nvSpPr>
          <p:cNvPr id="5" name="object 4">
            <a:extLst>
              <a:ext uri="{FF2B5EF4-FFF2-40B4-BE49-F238E27FC236}">
                <a16:creationId xmlns:a16="http://schemas.microsoft.com/office/drawing/2014/main" id="{D89C0E31-7D24-9143-70C7-F62EADE68B7B}"/>
              </a:ext>
            </a:extLst>
          </p:cNvPr>
          <p:cNvSpPr txBox="1"/>
          <p:nvPr/>
        </p:nvSpPr>
        <p:spPr>
          <a:xfrm>
            <a:off x="96476" y="2246341"/>
            <a:ext cx="3540561" cy="2369504"/>
          </a:xfrm>
          <a:prstGeom prst="rect">
            <a:avLst/>
          </a:prstGeom>
        </p:spPr>
        <p:txBody>
          <a:bodyPr vert="horz" wrap="square" lIns="0" tIns="91068" rIns="0" bIns="0" rtlCol="0">
            <a:spAutoFit/>
          </a:bodyPr>
          <a:lstStyle/>
          <a:p>
            <a:pPr marL="26788">
              <a:spcBef>
                <a:spcPts val="514"/>
              </a:spcBef>
            </a:pPr>
            <a:r>
              <a:rPr lang="nb-NO" sz="1300" b="1" spc="-21">
                <a:solidFill>
                  <a:srgbClr val="263A76"/>
                </a:solidFill>
                <a:cs typeface="Lucida Sans Unicode"/>
              </a:rPr>
              <a:t>Tilhørighet</a:t>
            </a:r>
            <a:r>
              <a:rPr lang="nb-NO" sz="1300" b="1" spc="-42">
                <a:solidFill>
                  <a:srgbClr val="263A76"/>
                </a:solidFill>
                <a:cs typeface="Lucida Sans Unicode"/>
              </a:rPr>
              <a:t> </a:t>
            </a:r>
            <a:r>
              <a:rPr lang="nb-NO" sz="1300" b="1">
                <a:solidFill>
                  <a:srgbClr val="263A76"/>
                </a:solidFill>
                <a:cs typeface="Lucida Sans Unicode"/>
              </a:rPr>
              <a:t>til</a:t>
            </a:r>
            <a:r>
              <a:rPr lang="nb-NO" sz="1300" b="1" spc="-32">
                <a:solidFill>
                  <a:srgbClr val="263A76"/>
                </a:solidFill>
                <a:cs typeface="Lucida Sans Unicode"/>
              </a:rPr>
              <a:t> </a:t>
            </a:r>
            <a:r>
              <a:rPr lang="nb-NO" sz="1300" b="1" spc="-21">
                <a:solidFill>
                  <a:srgbClr val="263A76"/>
                </a:solidFill>
                <a:cs typeface="Lucida Sans Unicode"/>
              </a:rPr>
              <a:t>organisasjonen</a:t>
            </a:r>
            <a:r>
              <a:rPr lang="nb-NO" sz="1300" b="1" spc="-42">
                <a:solidFill>
                  <a:srgbClr val="263A76"/>
                </a:solidFill>
                <a:cs typeface="Lucida Sans Unicode"/>
              </a:rPr>
              <a:t> </a:t>
            </a:r>
            <a:r>
              <a:rPr lang="nb-NO" sz="1300" spc="-21">
                <a:solidFill>
                  <a:srgbClr val="22373A"/>
                </a:solidFill>
                <a:cs typeface="Lucida Sans Unicode"/>
              </a:rPr>
              <a:t>måles</a:t>
            </a:r>
            <a:r>
              <a:rPr lang="nb-NO" sz="1300" spc="-32">
                <a:solidFill>
                  <a:srgbClr val="22373A"/>
                </a:solidFill>
                <a:cs typeface="Lucida Sans Unicode"/>
              </a:rPr>
              <a:t> </a:t>
            </a:r>
            <a:r>
              <a:rPr lang="nb-NO" sz="1300" spc="-21" dirty="0">
                <a:solidFill>
                  <a:srgbClr val="22373A"/>
                </a:solidFill>
                <a:cs typeface="Lucida Sans Unicode"/>
              </a:rPr>
              <a:t>med</a:t>
            </a:r>
            <a:r>
              <a:rPr lang="nb-NO" sz="1300" spc="-42" dirty="0">
                <a:solidFill>
                  <a:srgbClr val="22373A"/>
                </a:solidFill>
                <a:cs typeface="Lucida Sans Unicode"/>
              </a:rPr>
              <a:t> </a:t>
            </a:r>
            <a:r>
              <a:rPr lang="nb-NO" sz="1300" spc="-21" dirty="0">
                <a:solidFill>
                  <a:srgbClr val="22373A"/>
                </a:solidFill>
                <a:cs typeface="Lucida Sans Unicode"/>
              </a:rPr>
              <a:t>spørsmålet:</a:t>
            </a:r>
            <a:endParaRPr lang="nb-NO" sz="1300" dirty="0">
              <a:cs typeface="Lucida Sans Unicode"/>
            </a:endParaRPr>
          </a:p>
          <a:p>
            <a:pPr marL="34824" marR="10715">
              <a:spcBef>
                <a:spcPts val="316"/>
              </a:spcBef>
              <a:tabLst>
                <a:tab pos="179477" algn="l"/>
              </a:tabLst>
            </a:pPr>
            <a:r>
              <a:rPr lang="nb-NO" sz="1300" spc="-10" dirty="0">
                <a:solidFill>
                  <a:srgbClr val="22373A"/>
                </a:solidFill>
                <a:cs typeface="Lucida Sans Unicode"/>
              </a:rPr>
              <a:t>De </a:t>
            </a:r>
            <a:r>
              <a:rPr lang="nb-NO" sz="1300" spc="-21" dirty="0">
                <a:solidFill>
                  <a:srgbClr val="22373A"/>
                </a:solidFill>
                <a:cs typeface="Lucida Sans Unicode"/>
              </a:rPr>
              <a:t>følgende utsagn </a:t>
            </a:r>
            <a:r>
              <a:rPr lang="nb-NO" sz="1300" spc="-10" dirty="0">
                <a:solidFill>
                  <a:srgbClr val="22373A"/>
                </a:solidFill>
                <a:cs typeface="Lucida Sans Unicode"/>
              </a:rPr>
              <a:t>handler </a:t>
            </a:r>
            <a:r>
              <a:rPr lang="nb-NO" sz="1300" spc="-32" dirty="0">
                <a:solidFill>
                  <a:srgbClr val="22373A"/>
                </a:solidFill>
                <a:cs typeface="Lucida Sans Unicode"/>
              </a:rPr>
              <a:t>om </a:t>
            </a:r>
            <a:r>
              <a:rPr lang="nb-NO" sz="1300" spc="-21" dirty="0">
                <a:solidFill>
                  <a:srgbClr val="22373A"/>
                </a:solidFill>
                <a:cs typeface="Lucida Sans Unicode"/>
              </a:rPr>
              <a:t>tilhørighet til </a:t>
            </a:r>
            <a:r>
              <a:rPr lang="nb-NO" sz="1300" spc="-10" dirty="0">
                <a:solidFill>
                  <a:srgbClr val="22373A"/>
                </a:solidFill>
                <a:cs typeface="Lucida Sans Unicode"/>
              </a:rPr>
              <a:t> </a:t>
            </a:r>
            <a:r>
              <a:rPr lang="nb-NO" sz="1300" spc="-21" dirty="0">
                <a:solidFill>
                  <a:srgbClr val="22373A"/>
                </a:solidFill>
                <a:cs typeface="Lucida Sans Unicode"/>
              </a:rPr>
              <a:t>organisasjonen. Med organisasjon menes </a:t>
            </a:r>
            <a:r>
              <a:rPr lang="nb-NO" sz="1300" spc="-10" dirty="0">
                <a:solidFill>
                  <a:srgbClr val="22373A"/>
                </a:solidFill>
                <a:cs typeface="Lucida Sans Unicode"/>
              </a:rPr>
              <a:t>her bedriften </a:t>
            </a:r>
            <a:r>
              <a:rPr lang="nb-NO" sz="1300" spc="-241" dirty="0">
                <a:solidFill>
                  <a:srgbClr val="22373A"/>
                </a:solidFill>
                <a:cs typeface="Lucida Sans Unicode"/>
              </a:rPr>
              <a:t> </a:t>
            </a:r>
            <a:r>
              <a:rPr lang="nb-NO" sz="1300" dirty="0">
                <a:solidFill>
                  <a:srgbClr val="22373A"/>
                </a:solidFill>
                <a:cs typeface="Lucida Sans Unicode"/>
              </a:rPr>
              <a:t>eller </a:t>
            </a:r>
            <a:r>
              <a:rPr lang="nb-NO" sz="1300" spc="-21" dirty="0">
                <a:solidFill>
                  <a:srgbClr val="22373A"/>
                </a:solidFill>
                <a:cs typeface="Lucida Sans Unicode"/>
              </a:rPr>
              <a:t>virksomheten du </a:t>
            </a:r>
            <a:r>
              <a:rPr lang="nb-NO" sz="1300" spc="-10" dirty="0">
                <a:solidFill>
                  <a:srgbClr val="22373A"/>
                </a:solidFill>
                <a:cs typeface="Lucida Sans Unicode"/>
              </a:rPr>
              <a:t>arbeider </a:t>
            </a:r>
            <a:r>
              <a:rPr lang="nb-NO" sz="1300" spc="-32" dirty="0">
                <a:solidFill>
                  <a:srgbClr val="22373A"/>
                </a:solidFill>
                <a:cs typeface="Lucida Sans Unicode"/>
              </a:rPr>
              <a:t>i. Oppgi </a:t>
            </a:r>
            <a:r>
              <a:rPr lang="nb-NO" sz="1300" spc="-10" dirty="0">
                <a:solidFill>
                  <a:srgbClr val="22373A"/>
                </a:solidFill>
                <a:cs typeface="Lucida Sans Unicode"/>
              </a:rPr>
              <a:t>i </a:t>
            </a:r>
            <a:r>
              <a:rPr lang="nb-NO" sz="1300" spc="-21" dirty="0">
                <a:solidFill>
                  <a:srgbClr val="22373A"/>
                </a:solidFill>
                <a:cs typeface="Lucida Sans Unicode"/>
              </a:rPr>
              <a:t>hvilken </a:t>
            </a:r>
            <a:r>
              <a:rPr lang="nb-NO" sz="1300" spc="-32" dirty="0">
                <a:solidFill>
                  <a:srgbClr val="22373A"/>
                </a:solidFill>
                <a:cs typeface="Lucida Sans Unicode"/>
              </a:rPr>
              <a:t>grad </a:t>
            </a:r>
            <a:r>
              <a:rPr lang="nb-NO" sz="1300" spc="-21" dirty="0">
                <a:solidFill>
                  <a:srgbClr val="22373A"/>
                </a:solidFill>
                <a:cs typeface="Lucida Sans Unicode"/>
              </a:rPr>
              <a:t>du personlig </a:t>
            </a:r>
            <a:r>
              <a:rPr lang="nb-NO" sz="1300" spc="-10" dirty="0">
                <a:solidFill>
                  <a:srgbClr val="22373A"/>
                </a:solidFill>
                <a:cs typeface="Lucida Sans Unicode"/>
              </a:rPr>
              <a:t>er </a:t>
            </a:r>
            <a:r>
              <a:rPr lang="nb-NO" sz="1300" spc="-21" dirty="0">
                <a:solidFill>
                  <a:srgbClr val="22373A"/>
                </a:solidFill>
                <a:cs typeface="Lucida Sans Unicode"/>
              </a:rPr>
              <a:t>enig </a:t>
            </a:r>
            <a:r>
              <a:rPr lang="nb-NO" sz="1300" dirty="0">
                <a:solidFill>
                  <a:srgbClr val="22373A"/>
                </a:solidFill>
                <a:cs typeface="Lucida Sans Unicode"/>
              </a:rPr>
              <a:t>eller </a:t>
            </a:r>
            <a:r>
              <a:rPr lang="nb-NO" sz="1300" spc="-21" dirty="0">
                <a:solidFill>
                  <a:srgbClr val="22373A"/>
                </a:solidFill>
                <a:cs typeface="Lucida Sans Unicode"/>
              </a:rPr>
              <a:t>uenig </a:t>
            </a:r>
            <a:r>
              <a:rPr lang="nb-NO" sz="1300" spc="-10">
                <a:solidFill>
                  <a:srgbClr val="22373A"/>
                </a:solidFill>
                <a:cs typeface="Lucida Sans Unicode"/>
              </a:rPr>
              <a:t>i </a:t>
            </a:r>
            <a:r>
              <a:rPr lang="nb-NO" sz="1300" spc="-21">
                <a:solidFill>
                  <a:srgbClr val="22373A"/>
                </a:solidFill>
                <a:cs typeface="Lucida Sans Unicode"/>
              </a:rPr>
              <a:t>følgende </a:t>
            </a:r>
            <a:r>
              <a:rPr lang="nb-NO" sz="1300" spc="-10">
                <a:solidFill>
                  <a:srgbClr val="22373A"/>
                </a:solidFill>
                <a:cs typeface="Lucida Sans Unicode"/>
              </a:rPr>
              <a:t> påstander:</a:t>
            </a:r>
          </a:p>
          <a:p>
            <a:pPr marL="320574" marR="10715" indent="-285750">
              <a:spcBef>
                <a:spcPts val="316"/>
              </a:spcBef>
              <a:buFont typeface="Arial" panose="020B0604020202020204" pitchFamily="34" charset="0"/>
              <a:buChar char="•"/>
              <a:tabLst>
                <a:tab pos="179477" algn="l"/>
              </a:tabLst>
            </a:pPr>
            <a:r>
              <a:rPr lang="nb-NO" sz="1200" spc="-21">
                <a:solidFill>
                  <a:srgbClr val="22373A"/>
                </a:solidFill>
                <a:cs typeface="Lucida Sans Unicode"/>
              </a:rPr>
              <a:t>Jeg</a:t>
            </a:r>
            <a:r>
              <a:rPr lang="nb-NO" sz="1200" spc="-42">
                <a:solidFill>
                  <a:srgbClr val="22373A"/>
                </a:solidFill>
                <a:cs typeface="Lucida Sans Unicode"/>
              </a:rPr>
              <a:t> </a:t>
            </a:r>
            <a:r>
              <a:rPr lang="nb-NO" sz="1200" spc="-10" dirty="0">
                <a:solidFill>
                  <a:srgbClr val="22373A"/>
                </a:solidFill>
                <a:cs typeface="Lucida Sans Unicode"/>
              </a:rPr>
              <a:t>sier</a:t>
            </a:r>
            <a:r>
              <a:rPr lang="nb-NO" sz="1200" spc="-42" dirty="0">
                <a:solidFill>
                  <a:srgbClr val="22373A"/>
                </a:solidFill>
                <a:cs typeface="Lucida Sans Unicode"/>
              </a:rPr>
              <a:t> </a:t>
            </a:r>
            <a:r>
              <a:rPr lang="nb-NO" sz="1200" dirty="0">
                <a:solidFill>
                  <a:srgbClr val="22373A"/>
                </a:solidFill>
                <a:cs typeface="Lucida Sans Unicode"/>
              </a:rPr>
              <a:t>til</a:t>
            </a:r>
            <a:r>
              <a:rPr lang="nb-NO" sz="1200" spc="-32" dirty="0">
                <a:solidFill>
                  <a:srgbClr val="22373A"/>
                </a:solidFill>
                <a:cs typeface="Lucida Sans Unicode"/>
              </a:rPr>
              <a:t> </a:t>
            </a:r>
            <a:r>
              <a:rPr lang="nb-NO" sz="1200" spc="-21" dirty="0">
                <a:solidFill>
                  <a:srgbClr val="22373A"/>
                </a:solidFill>
                <a:cs typeface="Lucida Sans Unicode"/>
              </a:rPr>
              <a:t>mine</a:t>
            </a:r>
            <a:r>
              <a:rPr lang="nb-NO" sz="1200" spc="-42" dirty="0">
                <a:solidFill>
                  <a:srgbClr val="22373A"/>
                </a:solidFill>
                <a:cs typeface="Lucida Sans Unicode"/>
              </a:rPr>
              <a:t> </a:t>
            </a:r>
            <a:r>
              <a:rPr lang="nb-NO" sz="1200" spc="-10" dirty="0">
                <a:solidFill>
                  <a:srgbClr val="22373A"/>
                </a:solidFill>
                <a:cs typeface="Lucida Sans Unicode"/>
              </a:rPr>
              <a:t>venner</a:t>
            </a:r>
            <a:r>
              <a:rPr lang="nb-NO" sz="1200" spc="-42" dirty="0">
                <a:solidFill>
                  <a:srgbClr val="22373A"/>
                </a:solidFill>
                <a:cs typeface="Lucida Sans Unicode"/>
              </a:rPr>
              <a:t> </a:t>
            </a:r>
            <a:r>
              <a:rPr lang="nb-NO" sz="1200" dirty="0">
                <a:solidFill>
                  <a:srgbClr val="22373A"/>
                </a:solidFill>
                <a:cs typeface="Lucida Sans Unicode"/>
              </a:rPr>
              <a:t>at</a:t>
            </a:r>
            <a:r>
              <a:rPr lang="nb-NO" sz="1200" spc="-32" dirty="0">
                <a:solidFill>
                  <a:srgbClr val="22373A"/>
                </a:solidFill>
                <a:cs typeface="Lucida Sans Unicode"/>
              </a:rPr>
              <a:t> </a:t>
            </a:r>
            <a:r>
              <a:rPr lang="nb-NO" sz="1200" spc="-10" dirty="0">
                <a:solidFill>
                  <a:srgbClr val="22373A"/>
                </a:solidFill>
                <a:cs typeface="Lucida Sans Unicode"/>
              </a:rPr>
              <a:t>dette</a:t>
            </a:r>
            <a:r>
              <a:rPr lang="nb-NO" sz="1200" spc="-42" dirty="0">
                <a:solidFill>
                  <a:srgbClr val="22373A"/>
                </a:solidFill>
                <a:cs typeface="Lucida Sans Unicode"/>
              </a:rPr>
              <a:t> </a:t>
            </a:r>
            <a:r>
              <a:rPr lang="nb-NO" sz="1200" spc="-10" dirty="0">
                <a:solidFill>
                  <a:srgbClr val="22373A"/>
                </a:solidFill>
                <a:cs typeface="Lucida Sans Unicode"/>
              </a:rPr>
              <a:t>er</a:t>
            </a:r>
            <a:r>
              <a:rPr lang="nb-NO" sz="1200" spc="-42" dirty="0">
                <a:solidFill>
                  <a:srgbClr val="22373A"/>
                </a:solidFill>
                <a:cs typeface="Lucida Sans Unicode"/>
              </a:rPr>
              <a:t> </a:t>
            </a:r>
            <a:r>
              <a:rPr lang="nb-NO" sz="1200" spc="-10" dirty="0">
                <a:solidFill>
                  <a:srgbClr val="22373A"/>
                </a:solidFill>
                <a:cs typeface="Lucida Sans Unicode"/>
              </a:rPr>
              <a:t>en</a:t>
            </a:r>
            <a:r>
              <a:rPr lang="nb-NO" sz="1200" spc="-32" dirty="0">
                <a:solidFill>
                  <a:srgbClr val="22373A"/>
                </a:solidFill>
                <a:cs typeface="Lucida Sans Unicode"/>
              </a:rPr>
              <a:t> god</a:t>
            </a:r>
            <a:r>
              <a:rPr lang="nb-NO" sz="1200" spc="-42" dirty="0">
                <a:solidFill>
                  <a:srgbClr val="22373A"/>
                </a:solidFill>
                <a:cs typeface="Lucida Sans Unicode"/>
              </a:rPr>
              <a:t> </a:t>
            </a:r>
            <a:r>
              <a:rPr lang="nb-NO" sz="1200" spc="-21" dirty="0">
                <a:solidFill>
                  <a:srgbClr val="22373A"/>
                </a:solidFill>
                <a:cs typeface="Lucida Sans Unicode"/>
              </a:rPr>
              <a:t>organisasjon</a:t>
            </a:r>
            <a:r>
              <a:rPr lang="nb-NO" sz="1200" spc="-42" dirty="0">
                <a:solidFill>
                  <a:srgbClr val="22373A"/>
                </a:solidFill>
                <a:cs typeface="Lucida Sans Unicode"/>
              </a:rPr>
              <a:t> </a:t>
            </a:r>
            <a:r>
              <a:rPr lang="nb-NO" sz="1200" dirty="0">
                <a:solidFill>
                  <a:srgbClr val="22373A"/>
                </a:solidFill>
                <a:cs typeface="Lucida Sans Unicode"/>
              </a:rPr>
              <a:t>å</a:t>
            </a:r>
            <a:r>
              <a:rPr lang="nb-NO" sz="1200" spc="-32" dirty="0">
                <a:solidFill>
                  <a:srgbClr val="22373A"/>
                </a:solidFill>
                <a:cs typeface="Lucida Sans Unicode"/>
              </a:rPr>
              <a:t> </a:t>
            </a:r>
            <a:r>
              <a:rPr lang="nb-NO" sz="1200" spc="-10">
                <a:solidFill>
                  <a:srgbClr val="22373A"/>
                </a:solidFill>
                <a:cs typeface="Lucida Sans Unicode"/>
              </a:rPr>
              <a:t>arbeide</a:t>
            </a:r>
            <a:r>
              <a:rPr lang="nb-NO" sz="1200" spc="-42">
                <a:solidFill>
                  <a:srgbClr val="22373A"/>
                </a:solidFill>
                <a:cs typeface="Lucida Sans Unicode"/>
              </a:rPr>
              <a:t> </a:t>
            </a:r>
            <a:r>
              <a:rPr lang="nb-NO" sz="1200" spc="-10">
                <a:solidFill>
                  <a:srgbClr val="22373A"/>
                </a:solidFill>
                <a:cs typeface="Lucida Sans Unicode"/>
              </a:rPr>
              <a:t>i</a:t>
            </a:r>
            <a:endParaRPr lang="nb-NO" sz="1200" dirty="0">
              <a:cs typeface="Lucida Sans Unicode"/>
            </a:endParaRPr>
          </a:p>
          <a:p>
            <a:pPr marL="320574" marR="10715" indent="-285750">
              <a:spcBef>
                <a:spcPts val="316"/>
              </a:spcBef>
              <a:buFont typeface="Arial" panose="020B0604020202020204" pitchFamily="34" charset="0"/>
              <a:buChar char="•"/>
              <a:tabLst>
                <a:tab pos="179477" algn="l"/>
              </a:tabLst>
            </a:pPr>
            <a:r>
              <a:rPr lang="nb-NO" sz="1200" spc="-21">
                <a:solidFill>
                  <a:srgbClr val="22373A"/>
                </a:solidFill>
                <a:cs typeface="Lucida Sans Unicode"/>
              </a:rPr>
              <a:t>Mine</a:t>
            </a:r>
            <a:r>
              <a:rPr lang="nb-NO" sz="1200" spc="-52">
                <a:solidFill>
                  <a:srgbClr val="22373A"/>
                </a:solidFill>
                <a:cs typeface="Lucida Sans Unicode"/>
              </a:rPr>
              <a:t> </a:t>
            </a:r>
            <a:r>
              <a:rPr lang="nb-NO" sz="1200" spc="-10" dirty="0">
                <a:solidFill>
                  <a:srgbClr val="22373A"/>
                </a:solidFill>
                <a:cs typeface="Lucida Sans Unicode"/>
              </a:rPr>
              <a:t>verdier</a:t>
            </a:r>
            <a:r>
              <a:rPr lang="nb-NO" sz="1200" spc="-42" dirty="0">
                <a:solidFill>
                  <a:srgbClr val="22373A"/>
                </a:solidFill>
                <a:cs typeface="Lucida Sans Unicode"/>
              </a:rPr>
              <a:t> </a:t>
            </a:r>
            <a:r>
              <a:rPr lang="nb-NO" sz="1200" spc="-10" dirty="0">
                <a:solidFill>
                  <a:srgbClr val="22373A"/>
                </a:solidFill>
                <a:cs typeface="Lucida Sans Unicode"/>
              </a:rPr>
              <a:t>er</a:t>
            </a:r>
            <a:r>
              <a:rPr lang="nb-NO" sz="1200" spc="-42" dirty="0">
                <a:solidFill>
                  <a:srgbClr val="22373A"/>
                </a:solidFill>
                <a:cs typeface="Lucida Sans Unicode"/>
              </a:rPr>
              <a:t> </a:t>
            </a:r>
            <a:r>
              <a:rPr lang="nb-NO" sz="1200" spc="-21" dirty="0">
                <a:solidFill>
                  <a:srgbClr val="22373A"/>
                </a:solidFill>
                <a:cs typeface="Lucida Sans Unicode"/>
              </a:rPr>
              <a:t>veldig</a:t>
            </a:r>
            <a:r>
              <a:rPr lang="nb-NO" sz="1200" spc="-42" dirty="0">
                <a:solidFill>
                  <a:srgbClr val="22373A"/>
                </a:solidFill>
                <a:cs typeface="Lucida Sans Unicode"/>
              </a:rPr>
              <a:t> </a:t>
            </a:r>
            <a:r>
              <a:rPr lang="nb-NO" sz="1200" spc="-10" dirty="0">
                <a:solidFill>
                  <a:srgbClr val="22373A"/>
                </a:solidFill>
                <a:cs typeface="Lucida Sans Unicode"/>
              </a:rPr>
              <a:t>like</a:t>
            </a:r>
            <a:r>
              <a:rPr lang="nb-NO" sz="1200" spc="-52" dirty="0">
                <a:solidFill>
                  <a:srgbClr val="22373A"/>
                </a:solidFill>
                <a:cs typeface="Lucida Sans Unicode"/>
              </a:rPr>
              <a:t> </a:t>
            </a:r>
            <a:r>
              <a:rPr lang="nb-NO" sz="1200" spc="-21">
                <a:solidFill>
                  <a:srgbClr val="22373A"/>
                </a:solidFill>
                <a:cs typeface="Lucida Sans Unicode"/>
              </a:rPr>
              <a:t>organisasjonens</a:t>
            </a:r>
            <a:r>
              <a:rPr lang="nb-NO" sz="1200" spc="-42">
                <a:solidFill>
                  <a:srgbClr val="22373A"/>
                </a:solidFill>
                <a:cs typeface="Lucida Sans Unicode"/>
              </a:rPr>
              <a:t> </a:t>
            </a:r>
            <a:r>
              <a:rPr lang="nb-NO" sz="1200" spc="-10">
                <a:solidFill>
                  <a:srgbClr val="22373A"/>
                </a:solidFill>
                <a:cs typeface="Lucida Sans Unicode"/>
              </a:rPr>
              <a:t>verdier</a:t>
            </a:r>
            <a:endParaRPr lang="nb-NO" sz="1200" dirty="0">
              <a:cs typeface="Lucida Sans Unicode"/>
            </a:endParaRPr>
          </a:p>
          <a:p>
            <a:pPr marL="320574" marR="10715" indent="-285750">
              <a:spcBef>
                <a:spcPts val="316"/>
              </a:spcBef>
              <a:buFont typeface="Arial" panose="020B0604020202020204" pitchFamily="34" charset="0"/>
              <a:buChar char="•"/>
              <a:tabLst>
                <a:tab pos="179477" algn="l"/>
              </a:tabLst>
            </a:pPr>
            <a:r>
              <a:rPr lang="nb-NO" sz="1200" spc="-21">
                <a:solidFill>
                  <a:srgbClr val="22373A"/>
                </a:solidFill>
                <a:cs typeface="Lucida Sans Unicode"/>
              </a:rPr>
              <a:t>Denne</a:t>
            </a:r>
            <a:r>
              <a:rPr lang="nb-NO" sz="1200" spc="-32">
                <a:solidFill>
                  <a:srgbClr val="22373A"/>
                </a:solidFill>
                <a:cs typeface="Lucida Sans Unicode"/>
              </a:rPr>
              <a:t> </a:t>
            </a:r>
            <a:r>
              <a:rPr lang="nb-NO" sz="1200" spc="-21" dirty="0">
                <a:solidFill>
                  <a:srgbClr val="22373A"/>
                </a:solidFill>
                <a:cs typeface="Lucida Sans Unicode"/>
              </a:rPr>
              <a:t>organisasjonen</a:t>
            </a:r>
            <a:r>
              <a:rPr lang="nb-NO" sz="1200" spc="-32" dirty="0">
                <a:solidFill>
                  <a:srgbClr val="22373A"/>
                </a:solidFill>
                <a:cs typeface="Lucida Sans Unicode"/>
              </a:rPr>
              <a:t> </a:t>
            </a:r>
            <a:r>
              <a:rPr lang="nb-NO" sz="1200" spc="-21" dirty="0">
                <a:solidFill>
                  <a:srgbClr val="22373A"/>
                </a:solidFill>
                <a:cs typeface="Lucida Sans Unicode"/>
              </a:rPr>
              <a:t>inspirerer</a:t>
            </a:r>
            <a:r>
              <a:rPr lang="nb-NO" sz="1200" spc="-32" dirty="0">
                <a:solidFill>
                  <a:srgbClr val="22373A"/>
                </a:solidFill>
                <a:cs typeface="Lucida Sans Unicode"/>
              </a:rPr>
              <a:t> </a:t>
            </a:r>
            <a:r>
              <a:rPr lang="nb-NO" sz="1200" spc="-42" dirty="0">
                <a:solidFill>
                  <a:srgbClr val="22373A"/>
                </a:solidFill>
                <a:cs typeface="Lucida Sans Unicode"/>
              </a:rPr>
              <a:t>meg</a:t>
            </a:r>
            <a:r>
              <a:rPr lang="nb-NO" sz="1200" spc="-32" dirty="0">
                <a:solidFill>
                  <a:srgbClr val="22373A"/>
                </a:solidFill>
                <a:cs typeface="Lucida Sans Unicode"/>
              </a:rPr>
              <a:t> </a:t>
            </a:r>
            <a:r>
              <a:rPr lang="nb-NO" sz="1200" spc="-21" dirty="0">
                <a:solidFill>
                  <a:srgbClr val="22373A"/>
                </a:solidFill>
                <a:cs typeface="Lucida Sans Unicode"/>
              </a:rPr>
              <a:t>virkelig</a:t>
            </a:r>
            <a:r>
              <a:rPr lang="nb-NO" sz="1200" spc="-32" dirty="0">
                <a:solidFill>
                  <a:srgbClr val="22373A"/>
                </a:solidFill>
                <a:cs typeface="Lucida Sans Unicode"/>
              </a:rPr>
              <a:t> </a:t>
            </a:r>
            <a:r>
              <a:rPr lang="nb-NO" sz="1200" dirty="0">
                <a:solidFill>
                  <a:srgbClr val="22373A"/>
                </a:solidFill>
                <a:cs typeface="Lucida Sans Unicode"/>
              </a:rPr>
              <a:t>til</a:t>
            </a:r>
            <a:r>
              <a:rPr lang="nb-NO" sz="1200" spc="-32" dirty="0">
                <a:solidFill>
                  <a:srgbClr val="22373A"/>
                </a:solidFill>
                <a:cs typeface="Lucida Sans Unicode"/>
              </a:rPr>
              <a:t> </a:t>
            </a:r>
            <a:r>
              <a:rPr lang="nb-NO" sz="1200" dirty="0">
                <a:solidFill>
                  <a:srgbClr val="22373A"/>
                </a:solidFill>
                <a:cs typeface="Lucida Sans Unicode"/>
              </a:rPr>
              <a:t>å</a:t>
            </a:r>
            <a:r>
              <a:rPr lang="nb-NO" sz="1200" spc="-32" dirty="0">
                <a:solidFill>
                  <a:srgbClr val="22373A"/>
                </a:solidFill>
                <a:cs typeface="Lucida Sans Unicode"/>
              </a:rPr>
              <a:t> </a:t>
            </a:r>
            <a:r>
              <a:rPr lang="nb-NO" sz="1200" spc="-10" dirty="0">
                <a:solidFill>
                  <a:srgbClr val="22373A"/>
                </a:solidFill>
                <a:cs typeface="Lucida Sans Unicode"/>
              </a:rPr>
              <a:t>yte</a:t>
            </a:r>
            <a:r>
              <a:rPr lang="nb-NO" sz="1200" spc="-32" dirty="0">
                <a:solidFill>
                  <a:srgbClr val="22373A"/>
                </a:solidFill>
                <a:cs typeface="Lucida Sans Unicode"/>
              </a:rPr>
              <a:t> </a:t>
            </a:r>
            <a:r>
              <a:rPr lang="nb-NO" sz="1200" spc="-21" dirty="0">
                <a:solidFill>
                  <a:srgbClr val="22373A"/>
                </a:solidFill>
                <a:cs typeface="Lucida Sans Unicode"/>
              </a:rPr>
              <a:t>mitt</a:t>
            </a:r>
            <a:r>
              <a:rPr lang="nb-NO" sz="1200" spc="-32" dirty="0">
                <a:solidFill>
                  <a:srgbClr val="22373A"/>
                </a:solidFill>
                <a:cs typeface="Lucida Sans Unicode"/>
              </a:rPr>
              <a:t> </a:t>
            </a:r>
            <a:r>
              <a:rPr lang="nb-NO" sz="1200" spc="-10" dirty="0">
                <a:solidFill>
                  <a:srgbClr val="22373A"/>
                </a:solidFill>
                <a:cs typeface="Lucida Sans Unicode"/>
              </a:rPr>
              <a:t>beste</a:t>
            </a:r>
          </a:p>
        </p:txBody>
      </p:sp>
      <p:sp>
        <p:nvSpPr>
          <p:cNvPr id="6" name="object 4">
            <a:extLst>
              <a:ext uri="{FF2B5EF4-FFF2-40B4-BE49-F238E27FC236}">
                <a16:creationId xmlns:a16="http://schemas.microsoft.com/office/drawing/2014/main" id="{9220E284-D3ED-B966-6E55-BBA919B8FD09}"/>
              </a:ext>
            </a:extLst>
          </p:cNvPr>
          <p:cNvSpPr txBox="1"/>
          <p:nvPr/>
        </p:nvSpPr>
        <p:spPr>
          <a:xfrm>
            <a:off x="96476" y="4803838"/>
            <a:ext cx="3457576" cy="1017852"/>
          </a:xfrm>
          <a:prstGeom prst="rect">
            <a:avLst/>
          </a:prstGeom>
        </p:spPr>
        <p:txBody>
          <a:bodyPr vert="horz" wrap="square" lIns="0" tIns="91068" rIns="0" bIns="0" rtlCol="0">
            <a:spAutoFit/>
          </a:bodyPr>
          <a:lstStyle/>
          <a:p>
            <a:pPr marL="26788">
              <a:spcBef>
                <a:spcPts val="621"/>
              </a:spcBef>
            </a:pPr>
            <a:r>
              <a:rPr lang="nb-NO" sz="1400" b="1" spc="-42" dirty="0">
                <a:solidFill>
                  <a:srgbClr val="263A76"/>
                </a:solidFill>
                <a:cs typeface="Lucida Sans Unicode"/>
              </a:rPr>
              <a:t>Intensjon om å slutte i jobben </a:t>
            </a:r>
            <a:r>
              <a:rPr lang="nb-NO" sz="1400" spc="-21" dirty="0">
                <a:solidFill>
                  <a:srgbClr val="22373A"/>
                </a:solidFill>
                <a:cs typeface="Lucida Sans Unicode"/>
              </a:rPr>
              <a:t>måles</a:t>
            </a:r>
            <a:r>
              <a:rPr lang="nb-NO" sz="1400" spc="-42" dirty="0">
                <a:solidFill>
                  <a:srgbClr val="22373A"/>
                </a:solidFill>
                <a:cs typeface="Lucida Sans Unicode"/>
              </a:rPr>
              <a:t> </a:t>
            </a:r>
            <a:r>
              <a:rPr lang="nb-NO" sz="1400" spc="-21" dirty="0">
                <a:solidFill>
                  <a:srgbClr val="22373A"/>
                </a:solidFill>
                <a:cs typeface="Lucida Sans Unicode"/>
              </a:rPr>
              <a:t>med</a:t>
            </a:r>
            <a:r>
              <a:rPr lang="nb-NO" sz="1400" spc="-32" dirty="0">
                <a:solidFill>
                  <a:srgbClr val="22373A"/>
                </a:solidFill>
                <a:cs typeface="Lucida Sans Unicode"/>
              </a:rPr>
              <a:t> </a:t>
            </a:r>
            <a:r>
              <a:rPr lang="nb-NO" sz="1400" spc="-21" dirty="0">
                <a:solidFill>
                  <a:srgbClr val="22373A"/>
                </a:solidFill>
                <a:cs typeface="Lucida Sans Unicode"/>
              </a:rPr>
              <a:t>spørsmålet:</a:t>
            </a:r>
            <a:endParaRPr lang="nb-NO" sz="1400" dirty="0">
              <a:cs typeface="Lucida Sans Unicode"/>
            </a:endParaRPr>
          </a:p>
          <a:p>
            <a:pPr marL="178139" indent="-144653">
              <a:spcBef>
                <a:spcPts val="506"/>
              </a:spcBef>
              <a:buChar char="•"/>
              <a:tabLst>
                <a:tab pos="179477" algn="l"/>
              </a:tabLst>
            </a:pPr>
            <a:r>
              <a:rPr lang="nb-NO" sz="1400" spc="-21" dirty="0">
                <a:solidFill>
                  <a:srgbClr val="22373A"/>
                </a:solidFill>
                <a:cs typeface="Lucida Sans Unicode"/>
              </a:rPr>
              <a:t>Jeg</a:t>
            </a:r>
            <a:r>
              <a:rPr lang="nb-NO" sz="1400" spc="-42" dirty="0">
                <a:solidFill>
                  <a:srgbClr val="22373A"/>
                </a:solidFill>
                <a:cs typeface="Lucida Sans Unicode"/>
              </a:rPr>
              <a:t> </a:t>
            </a:r>
            <a:r>
              <a:rPr lang="nb-NO" sz="1400" spc="-32" dirty="0">
                <a:solidFill>
                  <a:srgbClr val="22373A"/>
                </a:solidFill>
                <a:cs typeface="Lucida Sans Unicode"/>
              </a:rPr>
              <a:t>kommer</a:t>
            </a:r>
            <a:r>
              <a:rPr lang="nb-NO" sz="1400" spc="-42" dirty="0">
                <a:solidFill>
                  <a:srgbClr val="22373A"/>
                </a:solidFill>
                <a:cs typeface="Lucida Sans Unicode"/>
              </a:rPr>
              <a:t> </a:t>
            </a:r>
            <a:r>
              <a:rPr lang="nb-NO" sz="1400" spc="-21" dirty="0">
                <a:solidFill>
                  <a:srgbClr val="22373A"/>
                </a:solidFill>
                <a:cs typeface="Lucida Sans Unicode"/>
              </a:rPr>
              <a:t>sannsynligvis</a:t>
            </a:r>
            <a:r>
              <a:rPr lang="nb-NO" sz="1400" spc="-32" dirty="0">
                <a:solidFill>
                  <a:srgbClr val="22373A"/>
                </a:solidFill>
                <a:cs typeface="Lucida Sans Unicode"/>
              </a:rPr>
              <a:t> </a:t>
            </a:r>
            <a:r>
              <a:rPr lang="nb-NO" sz="1400" dirty="0">
                <a:solidFill>
                  <a:srgbClr val="22373A"/>
                </a:solidFill>
                <a:cs typeface="Lucida Sans Unicode"/>
              </a:rPr>
              <a:t>til</a:t>
            </a:r>
            <a:r>
              <a:rPr lang="nb-NO" sz="1400" spc="-42" dirty="0">
                <a:solidFill>
                  <a:srgbClr val="22373A"/>
                </a:solidFill>
                <a:cs typeface="Lucida Sans Unicode"/>
              </a:rPr>
              <a:t> </a:t>
            </a:r>
            <a:r>
              <a:rPr lang="nb-NO" sz="1400" dirty="0">
                <a:solidFill>
                  <a:srgbClr val="22373A"/>
                </a:solidFill>
                <a:cs typeface="Lucida Sans Unicode"/>
              </a:rPr>
              <a:t>å</a:t>
            </a:r>
            <a:r>
              <a:rPr lang="nb-NO" sz="1400" spc="-32" dirty="0">
                <a:solidFill>
                  <a:srgbClr val="22373A"/>
                </a:solidFill>
                <a:cs typeface="Lucida Sans Unicode"/>
              </a:rPr>
              <a:t> </a:t>
            </a:r>
            <a:r>
              <a:rPr lang="nb-NO" sz="1400" spc="-10" dirty="0">
                <a:solidFill>
                  <a:srgbClr val="22373A"/>
                </a:solidFill>
                <a:cs typeface="Lucida Sans Unicode"/>
              </a:rPr>
              <a:t>se</a:t>
            </a:r>
            <a:r>
              <a:rPr lang="nb-NO" sz="1400" spc="-42" dirty="0">
                <a:solidFill>
                  <a:srgbClr val="22373A"/>
                </a:solidFill>
                <a:cs typeface="Lucida Sans Unicode"/>
              </a:rPr>
              <a:t> </a:t>
            </a:r>
            <a:r>
              <a:rPr lang="nb-NO" sz="1400" spc="-10" dirty="0">
                <a:solidFill>
                  <a:srgbClr val="22373A"/>
                </a:solidFill>
                <a:cs typeface="Lucida Sans Unicode"/>
              </a:rPr>
              <a:t>etter</a:t>
            </a:r>
            <a:r>
              <a:rPr lang="nb-NO" sz="1400" spc="-32" dirty="0">
                <a:solidFill>
                  <a:srgbClr val="22373A"/>
                </a:solidFill>
                <a:cs typeface="Lucida Sans Unicode"/>
              </a:rPr>
              <a:t> </a:t>
            </a:r>
            <a:r>
              <a:rPr lang="nb-NO" sz="1400" spc="-10" dirty="0">
                <a:solidFill>
                  <a:srgbClr val="22373A"/>
                </a:solidFill>
                <a:cs typeface="Lucida Sans Unicode"/>
              </a:rPr>
              <a:t>en</a:t>
            </a:r>
            <a:r>
              <a:rPr lang="nb-NO" sz="1400" spc="-42" dirty="0">
                <a:solidFill>
                  <a:srgbClr val="22373A"/>
                </a:solidFill>
                <a:cs typeface="Lucida Sans Unicode"/>
              </a:rPr>
              <a:t> </a:t>
            </a:r>
            <a:r>
              <a:rPr lang="nb-NO" sz="1400" spc="-21" dirty="0">
                <a:solidFill>
                  <a:srgbClr val="22373A"/>
                </a:solidFill>
                <a:cs typeface="Lucida Sans Unicode"/>
              </a:rPr>
              <a:t>ny</a:t>
            </a:r>
            <a:r>
              <a:rPr lang="nb-NO" sz="1400" spc="-32" dirty="0">
                <a:solidFill>
                  <a:srgbClr val="22373A"/>
                </a:solidFill>
                <a:cs typeface="Lucida Sans Unicode"/>
              </a:rPr>
              <a:t> </a:t>
            </a:r>
            <a:r>
              <a:rPr lang="nb-NO" sz="1400" spc="-21" dirty="0">
                <a:solidFill>
                  <a:srgbClr val="22373A"/>
                </a:solidFill>
                <a:cs typeface="Lucida Sans Unicode"/>
              </a:rPr>
              <a:t>jobb</a:t>
            </a:r>
            <a:r>
              <a:rPr lang="nb-NO" sz="1400" spc="-42" dirty="0">
                <a:solidFill>
                  <a:srgbClr val="22373A"/>
                </a:solidFill>
                <a:cs typeface="Lucida Sans Unicode"/>
              </a:rPr>
              <a:t> </a:t>
            </a:r>
            <a:r>
              <a:rPr lang="nb-NO" sz="1400" spc="-10" dirty="0">
                <a:solidFill>
                  <a:srgbClr val="22373A"/>
                </a:solidFill>
                <a:cs typeface="Lucida Sans Unicode"/>
              </a:rPr>
              <a:t>det</a:t>
            </a:r>
            <a:r>
              <a:rPr lang="nb-NO" sz="1400" spc="-42" dirty="0">
                <a:solidFill>
                  <a:srgbClr val="22373A"/>
                </a:solidFill>
                <a:cs typeface="Lucida Sans Unicode"/>
              </a:rPr>
              <a:t> </a:t>
            </a:r>
            <a:r>
              <a:rPr lang="nb-NO" sz="1400" spc="-10" dirty="0">
                <a:solidFill>
                  <a:srgbClr val="22373A"/>
                </a:solidFill>
                <a:cs typeface="Lucida Sans Unicode"/>
              </a:rPr>
              <a:t>neste</a:t>
            </a:r>
            <a:r>
              <a:rPr lang="nb-NO" sz="1400" spc="-32" dirty="0">
                <a:solidFill>
                  <a:srgbClr val="22373A"/>
                </a:solidFill>
                <a:cs typeface="Lucida Sans Unicode"/>
              </a:rPr>
              <a:t> </a:t>
            </a:r>
            <a:r>
              <a:rPr lang="nb-NO" sz="1400" spc="-10" dirty="0">
                <a:solidFill>
                  <a:srgbClr val="22373A"/>
                </a:solidFill>
                <a:cs typeface="Lucida Sans Unicode"/>
              </a:rPr>
              <a:t>året</a:t>
            </a:r>
            <a:endParaRPr lang="nb-NO" sz="1400" dirty="0">
              <a:cs typeface="Lucida Sans Unicode"/>
            </a:endParaRPr>
          </a:p>
        </p:txBody>
      </p:sp>
      <p:sp>
        <p:nvSpPr>
          <p:cNvPr id="7" name="TekstSylinder 6">
            <a:extLst>
              <a:ext uri="{FF2B5EF4-FFF2-40B4-BE49-F238E27FC236}">
                <a16:creationId xmlns:a16="http://schemas.microsoft.com/office/drawing/2014/main" id="{15781E15-8A46-0E8A-0D90-9A747118BD41}"/>
              </a:ext>
            </a:extLst>
          </p:cNvPr>
          <p:cNvSpPr txBox="1"/>
          <p:nvPr/>
        </p:nvSpPr>
        <p:spPr>
          <a:xfrm>
            <a:off x="10199609" y="1726636"/>
            <a:ext cx="2029422" cy="276999"/>
          </a:xfrm>
          <a:prstGeom prst="rect">
            <a:avLst/>
          </a:prstGeom>
          <a:noFill/>
        </p:spPr>
        <p:txBody>
          <a:bodyPr wrap="square" rtlCol="0">
            <a:spAutoFit/>
          </a:bodyPr>
          <a:lstStyle/>
          <a:p>
            <a:r>
              <a:rPr lang="en-US" sz="1200">
                <a:solidFill>
                  <a:schemeClr val="tx1">
                    <a:lumMod val="75000"/>
                    <a:lumOff val="25000"/>
                  </a:schemeClr>
                </a:solidFill>
              </a:rPr>
              <a:t>5.36 - 5.64        75 - 79%     </a:t>
            </a:r>
            <a:endParaRPr lang="nb-NO" sz="1200">
              <a:solidFill>
                <a:schemeClr val="tx1">
                  <a:lumMod val="75000"/>
                  <a:lumOff val="25000"/>
                </a:schemeClr>
              </a:solidFill>
            </a:endParaRPr>
          </a:p>
        </p:txBody>
      </p:sp>
      <p:sp>
        <p:nvSpPr>
          <p:cNvPr id="8" name="TekstSylinder 7">
            <a:extLst>
              <a:ext uri="{FF2B5EF4-FFF2-40B4-BE49-F238E27FC236}">
                <a16:creationId xmlns:a16="http://schemas.microsoft.com/office/drawing/2014/main" id="{8CD9F216-F915-5825-BBE9-A34A02EFE78C}"/>
              </a:ext>
            </a:extLst>
          </p:cNvPr>
          <p:cNvSpPr txBox="1"/>
          <p:nvPr/>
        </p:nvSpPr>
        <p:spPr>
          <a:xfrm>
            <a:off x="10047209" y="1281507"/>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100">
                <a:solidFill>
                  <a:schemeClr val="tx1">
                    <a:lumMod val="50000"/>
                    <a:lumOff val="50000"/>
                  </a:schemeClr>
                </a:solidFill>
              </a:rPr>
              <a:t>Gjennomsnitt</a:t>
            </a:r>
            <a:r>
              <a:rPr lang="en-US" sz="1200">
                <a:solidFill>
                  <a:schemeClr val="tx1">
                    <a:lumMod val="50000"/>
                    <a:lumOff val="50000"/>
                  </a:schemeClr>
                </a:solidFill>
              </a:rPr>
              <a:t>  </a:t>
            </a:r>
            <a:r>
              <a:rPr lang="en-US" sz="1100">
                <a:solidFill>
                  <a:schemeClr val="tx1">
                    <a:lumMod val="50000"/>
                    <a:lumOff val="50000"/>
                  </a:schemeClr>
                </a:solidFill>
              </a:rPr>
              <a:t>minst ukentlig (5-7)</a:t>
            </a:r>
            <a:endParaRPr lang="en-US" sz="1200">
              <a:solidFill>
                <a:schemeClr val="tx1">
                  <a:lumMod val="50000"/>
                  <a:lumOff val="50000"/>
                </a:schemeClr>
              </a:solidFill>
            </a:endParaRPr>
          </a:p>
        </p:txBody>
      </p:sp>
      <p:cxnSp>
        <p:nvCxnSpPr>
          <p:cNvPr id="9" name="Rett linje 8">
            <a:extLst>
              <a:ext uri="{FF2B5EF4-FFF2-40B4-BE49-F238E27FC236}">
                <a16:creationId xmlns:a16="http://schemas.microsoft.com/office/drawing/2014/main" id="{B3E1ADA5-2393-10E3-4966-277216FA48B7}"/>
              </a:ext>
            </a:extLst>
          </p:cNvPr>
          <p:cNvCxnSpPr/>
          <p:nvPr/>
        </p:nvCxnSpPr>
        <p:spPr>
          <a:xfrm>
            <a:off x="10496092" y="1543117"/>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5" name="TekstSylinder 14">
            <a:extLst>
              <a:ext uri="{FF2B5EF4-FFF2-40B4-BE49-F238E27FC236}">
                <a16:creationId xmlns:a16="http://schemas.microsoft.com/office/drawing/2014/main" id="{FCF729B7-2176-1595-FAA4-7E380FCCC091}"/>
              </a:ext>
            </a:extLst>
          </p:cNvPr>
          <p:cNvSpPr txBox="1"/>
          <p:nvPr/>
        </p:nvSpPr>
        <p:spPr>
          <a:xfrm>
            <a:off x="10237709" y="3461574"/>
            <a:ext cx="2029422" cy="276999"/>
          </a:xfrm>
          <a:prstGeom prst="rect">
            <a:avLst/>
          </a:prstGeom>
          <a:noFill/>
        </p:spPr>
        <p:txBody>
          <a:bodyPr wrap="square" rtlCol="0">
            <a:spAutoFit/>
          </a:bodyPr>
          <a:lstStyle/>
          <a:p>
            <a:r>
              <a:rPr lang="en-US" sz="1200">
                <a:solidFill>
                  <a:schemeClr val="tx1">
                    <a:lumMod val="75000"/>
                    <a:lumOff val="25000"/>
                  </a:schemeClr>
                </a:solidFill>
              </a:rPr>
              <a:t>    4.02 - 4.30        70 - 80%     </a:t>
            </a:r>
            <a:endParaRPr lang="nb-NO" sz="1200">
              <a:solidFill>
                <a:schemeClr val="tx1">
                  <a:lumMod val="75000"/>
                  <a:lumOff val="25000"/>
                </a:schemeClr>
              </a:solidFill>
            </a:endParaRPr>
          </a:p>
        </p:txBody>
      </p:sp>
      <p:sp>
        <p:nvSpPr>
          <p:cNvPr id="17" name="TekstSylinder 16">
            <a:extLst>
              <a:ext uri="{FF2B5EF4-FFF2-40B4-BE49-F238E27FC236}">
                <a16:creationId xmlns:a16="http://schemas.microsoft.com/office/drawing/2014/main" id="{D8DE3945-B112-198F-C243-274094BC7F47}"/>
              </a:ext>
            </a:extLst>
          </p:cNvPr>
          <p:cNvSpPr txBox="1"/>
          <p:nvPr/>
        </p:nvSpPr>
        <p:spPr>
          <a:xfrm>
            <a:off x="10237709" y="3016445"/>
            <a:ext cx="2654110" cy="523220"/>
          </a:xfrm>
          <a:prstGeom prst="rect">
            <a:avLst/>
          </a:prstGeom>
          <a:noFill/>
        </p:spPr>
        <p:txBody>
          <a:bodyPr wrap="square" rtlCol="0">
            <a:spAutoFit/>
          </a:bodyPr>
          <a:lstStyle/>
          <a:p>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Enig (4, 5)</a:t>
            </a:r>
          </a:p>
        </p:txBody>
      </p:sp>
      <p:cxnSp>
        <p:nvCxnSpPr>
          <p:cNvPr id="18" name="Rett linje 17">
            <a:extLst>
              <a:ext uri="{FF2B5EF4-FFF2-40B4-BE49-F238E27FC236}">
                <a16:creationId xmlns:a16="http://schemas.microsoft.com/office/drawing/2014/main" id="{B8CBDE3A-0E3A-E06C-F1AA-8BFF161A2EFC}"/>
              </a:ext>
            </a:extLst>
          </p:cNvPr>
          <p:cNvCxnSpPr/>
          <p:nvPr/>
        </p:nvCxnSpPr>
        <p:spPr>
          <a:xfrm>
            <a:off x="10686592" y="3278055"/>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9" name="TekstSylinder 18">
            <a:extLst>
              <a:ext uri="{FF2B5EF4-FFF2-40B4-BE49-F238E27FC236}">
                <a16:creationId xmlns:a16="http://schemas.microsoft.com/office/drawing/2014/main" id="{B91F7847-BC40-590F-DF64-26B10BD8621F}"/>
              </a:ext>
            </a:extLst>
          </p:cNvPr>
          <p:cNvSpPr txBox="1"/>
          <p:nvPr/>
        </p:nvSpPr>
        <p:spPr>
          <a:xfrm>
            <a:off x="10157795" y="5405728"/>
            <a:ext cx="2029422" cy="276999"/>
          </a:xfrm>
          <a:prstGeom prst="rect">
            <a:avLst/>
          </a:prstGeom>
          <a:noFill/>
        </p:spPr>
        <p:txBody>
          <a:bodyPr wrap="square" rtlCol="0">
            <a:spAutoFit/>
          </a:bodyPr>
          <a:lstStyle/>
          <a:p>
            <a:r>
              <a:rPr lang="en-US" sz="1200">
                <a:solidFill>
                  <a:schemeClr val="tx1">
                    <a:lumMod val="75000"/>
                    <a:lumOff val="25000"/>
                  </a:schemeClr>
                </a:solidFill>
              </a:rPr>
              <a:t>    2.23 - 2.56        20 - 27%     </a:t>
            </a:r>
            <a:endParaRPr lang="nb-NO" sz="1200">
              <a:solidFill>
                <a:schemeClr val="tx1">
                  <a:lumMod val="75000"/>
                  <a:lumOff val="25000"/>
                </a:schemeClr>
              </a:solidFill>
            </a:endParaRPr>
          </a:p>
        </p:txBody>
      </p:sp>
      <p:sp>
        <p:nvSpPr>
          <p:cNvPr id="20" name="TekstSylinder 19">
            <a:extLst>
              <a:ext uri="{FF2B5EF4-FFF2-40B4-BE49-F238E27FC236}">
                <a16:creationId xmlns:a16="http://schemas.microsoft.com/office/drawing/2014/main" id="{A0FCEF11-7F7A-02DB-0F82-145A978E445A}"/>
              </a:ext>
            </a:extLst>
          </p:cNvPr>
          <p:cNvSpPr txBox="1"/>
          <p:nvPr/>
        </p:nvSpPr>
        <p:spPr>
          <a:xfrm>
            <a:off x="10170786" y="4951074"/>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Enig (4, 5)</a:t>
            </a:r>
          </a:p>
        </p:txBody>
      </p:sp>
      <p:cxnSp>
        <p:nvCxnSpPr>
          <p:cNvPr id="21" name="Rett linje 20">
            <a:extLst>
              <a:ext uri="{FF2B5EF4-FFF2-40B4-BE49-F238E27FC236}">
                <a16:creationId xmlns:a16="http://schemas.microsoft.com/office/drawing/2014/main" id="{73F8D18B-D903-8007-3E8E-6896811EEDB7}"/>
              </a:ext>
            </a:extLst>
          </p:cNvPr>
          <p:cNvCxnSpPr/>
          <p:nvPr/>
        </p:nvCxnSpPr>
        <p:spPr>
          <a:xfrm>
            <a:off x="10606678" y="5212684"/>
            <a:ext cx="1076325"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491491"/>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C45D4882-79B3-F046-AA9E-7DB45A2090CB}"/>
              </a:ext>
            </a:extLst>
          </p:cNvPr>
          <p:cNvSpPr>
            <a:spLocks noGrp="1"/>
          </p:cNvSpPr>
          <p:nvPr>
            <p:ph type="ctrTitle"/>
          </p:nvPr>
        </p:nvSpPr>
        <p:spPr>
          <a:xfrm>
            <a:off x="760016" y="3810432"/>
            <a:ext cx="10239678" cy="995969"/>
          </a:xfrm>
        </p:spPr>
        <p:txBody>
          <a:bodyPr>
            <a:normAutofit fontScale="90000"/>
          </a:bodyPr>
          <a:lstStyle/>
          <a:p>
            <a:pPr marL="571500" indent="-571500">
              <a:buFont typeface="Arial" panose="020B0604020202020204" pitchFamily="34" charset="0"/>
              <a:buChar char="•"/>
            </a:pPr>
            <a:r>
              <a:rPr lang="nb-NO" b="1" dirty="0"/>
              <a:t> Hvordan jobber man videre med resultatene?</a:t>
            </a:r>
          </a:p>
        </p:txBody>
      </p:sp>
      <p:pic>
        <p:nvPicPr>
          <p:cNvPr id="8" name="Grafikk 7" descr="Fem mennesker i en arbeidssituasjon hvor de samtaler rundt et arbeidsbord med PCer.">
            <a:extLst>
              <a:ext uri="{FF2B5EF4-FFF2-40B4-BE49-F238E27FC236}">
                <a16:creationId xmlns:a16="http://schemas.microsoft.com/office/drawing/2014/main" id="{9BFB86E8-220B-AE44-8BD0-50181F8F6D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0351" y="1639474"/>
            <a:ext cx="3919077" cy="1945373"/>
          </a:xfrm>
          <a:prstGeom prst="rect">
            <a:avLst/>
          </a:prstGeom>
        </p:spPr>
      </p:pic>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50888" y="294463"/>
            <a:ext cx="10488216" cy="417550"/>
          </a:xfrm>
          <a:prstGeom prst="rect">
            <a:avLst/>
          </a:prstGeom>
        </p:spPr>
        <p:txBody>
          <a:bodyPr vert="horz" lIns="0" tIns="45720" rIns="91440" bIns="45720" rtlCol="0" anchor="ctr">
            <a:noAutofit/>
          </a:bodyPr>
          <a:lstStyle/>
          <a:p>
            <a:r>
              <a:rPr lang="nb-NO" b="1" spc="-63" dirty="0">
                <a:solidFill>
                  <a:srgbClr val="263A76"/>
                </a:solidFill>
              </a:rPr>
              <a:t>Hvordan jobber man videre med resultatene?</a:t>
            </a:r>
          </a:p>
        </p:txBody>
      </p:sp>
      <p:sp>
        <p:nvSpPr>
          <p:cNvPr id="7" name="TekstSylinder 1">
            <a:extLst>
              <a:ext uri="{FF2B5EF4-FFF2-40B4-BE49-F238E27FC236}">
                <a16:creationId xmlns:a16="http://schemas.microsoft.com/office/drawing/2014/main" id="{D8A4C5BF-8D09-42E6-AE39-42E3385B7BFF}"/>
              </a:ext>
            </a:extLst>
          </p:cNvPr>
          <p:cNvSpPr txBox="1"/>
          <p:nvPr/>
        </p:nvSpPr>
        <p:spPr>
          <a:xfrm>
            <a:off x="750888" y="6241034"/>
            <a:ext cx="8645775" cy="307777"/>
          </a:xfrm>
          <a:prstGeom prst="rect">
            <a:avLst/>
          </a:prstGeom>
          <a:noFill/>
        </p:spPr>
        <p:txBody>
          <a:bodyPr wrap="square" rtlCol="0">
            <a:spAutoFit/>
          </a:bodyPr>
          <a:lstStyle/>
          <a:p>
            <a:r>
              <a:rPr lang="nb-NO" sz="1400" b="1" spc="-42" dirty="0">
                <a:solidFill>
                  <a:srgbClr val="22373A"/>
                </a:solidFill>
                <a:cs typeface="Lucida Sans Unicode"/>
              </a:rPr>
              <a:t>Støttemateriell til oppfølging av MUST finnes på DFØ Arbeidsgiverportalen, klikk </a:t>
            </a:r>
            <a:r>
              <a:rPr lang="nb-NO" sz="1400" b="1" u="sng" spc="-42" dirty="0">
                <a:solidFill>
                  <a:srgbClr val="22373A"/>
                </a:solidFill>
                <a:cs typeface="Lucida Sans Unicode"/>
                <a:hlinkClick r:id="rId2"/>
              </a:rPr>
              <a:t>her</a:t>
            </a:r>
            <a:r>
              <a:rPr lang="nb-NO" sz="1400" b="1" spc="-42" dirty="0">
                <a:solidFill>
                  <a:srgbClr val="22373A"/>
                </a:solidFill>
                <a:cs typeface="Lucida Sans Unicode"/>
              </a:rPr>
              <a:t>                                                                                           </a:t>
            </a:r>
          </a:p>
        </p:txBody>
      </p:sp>
      <p:sp>
        <p:nvSpPr>
          <p:cNvPr id="2" name="Plassholder for innhold 4">
            <a:extLst>
              <a:ext uri="{FF2B5EF4-FFF2-40B4-BE49-F238E27FC236}">
                <a16:creationId xmlns:a16="http://schemas.microsoft.com/office/drawing/2014/main" id="{1B7E6CCD-56C7-381A-F081-3EAFA7EDCCD8}"/>
              </a:ext>
            </a:extLst>
          </p:cNvPr>
          <p:cNvSpPr txBox="1">
            <a:spLocks/>
          </p:cNvSpPr>
          <p:nvPr/>
        </p:nvSpPr>
        <p:spPr>
          <a:xfrm>
            <a:off x="665759" y="1115949"/>
            <a:ext cx="10573345" cy="4910090"/>
          </a:xfrm>
          <a:prstGeom prst="rect">
            <a:avLst/>
          </a:prstGeom>
        </p:spPr>
        <p:txBody>
          <a:bodyPr vert="horz" lIns="91440" tIns="45720" rIns="91440" bIns="45720" numCol="2" spcCol="360000" rtlCol="0">
            <a:noAutofit/>
          </a:bodyPr>
          <a:lstStyle>
            <a:lvl1pPr marL="228006" indent="-228006" algn="l" defTabSz="912023" rtl="0" eaLnBrk="1" latinLnBrk="0" hangingPunct="1">
              <a:lnSpc>
                <a:spcPct val="90000"/>
              </a:lnSpc>
              <a:spcBef>
                <a:spcPts val="997"/>
              </a:spcBef>
              <a:buFont typeface="Arial" panose="020B0604020202020204" pitchFamily="34" charset="0"/>
              <a:buChar char="•"/>
              <a:defRPr sz="2800" kern="1200">
                <a:solidFill>
                  <a:schemeClr val="tx1"/>
                </a:solidFill>
                <a:latin typeface="+mn-lt"/>
                <a:ea typeface="+mn-ea"/>
                <a:cs typeface="+mn-cs"/>
              </a:defRPr>
            </a:lvl1pPr>
            <a:lvl2pPr marL="684017"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2pPr>
            <a:lvl3pPr marL="1140028"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3pPr>
            <a:lvl4pPr marL="1596039"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4pPr>
            <a:lvl5pPr marL="2052051"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5pPr>
            <a:lvl6pPr marL="2508062"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073"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085"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096"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marR="10715" indent="0" algn="just" defTabSz="914400">
              <a:lnSpc>
                <a:spcPct val="124599"/>
              </a:lnSpc>
              <a:spcBef>
                <a:spcPts val="211"/>
              </a:spcBef>
              <a:buFont typeface="Arial" panose="020B0604020202020204" pitchFamily="34" charset="0"/>
              <a:buNone/>
            </a:pPr>
            <a:r>
              <a:rPr lang="nb-NO" sz="1300" kern="0" dirty="0">
                <a:cs typeface="Lucida Sans Unicode"/>
              </a:rPr>
              <a:t>Det finnes </a:t>
            </a:r>
            <a:r>
              <a:rPr lang="nb-NO" sz="1300" kern="0">
                <a:cs typeface="Lucida Sans Unicode"/>
              </a:rPr>
              <a:t>ingen fasit for </a:t>
            </a:r>
            <a:r>
              <a:rPr lang="nb-NO" sz="1300" kern="0" dirty="0">
                <a:cs typeface="Lucida Sans Unicode"/>
              </a:rPr>
              <a:t>hvordan man skal jobbe med resultatene av en arbeidsmiljøkartlegging. Resultatene fra undersøkelsen kan tas i bruk og nyttiggjøres på flere måter i virksomhetens systematiske utviklings- og forbedringsarbeid. Nedenfor har vi listet opp  noen ting som det kan </a:t>
            </a:r>
            <a:r>
              <a:rPr lang="nb-NO" sz="1300" kern="0">
                <a:cs typeface="Lucida Sans Unicode"/>
              </a:rPr>
              <a:t>være lurt </a:t>
            </a:r>
            <a:r>
              <a:rPr lang="nb-NO" sz="1300" kern="0" dirty="0">
                <a:cs typeface="Lucida Sans Unicode"/>
              </a:rPr>
              <a:t>å tenke på.</a:t>
            </a:r>
          </a:p>
          <a:p>
            <a:pPr marL="0" indent="0">
              <a:spcBef>
                <a:spcPts val="84"/>
              </a:spcBef>
              <a:buFont typeface="Arial" panose="020B0604020202020204" pitchFamily="34" charset="0"/>
              <a:buNone/>
            </a:pPr>
            <a:endParaRPr lang="nb-NO" sz="1300" dirty="0">
              <a:cs typeface="Lucida Sans Unicode"/>
            </a:endParaRPr>
          </a:p>
          <a:p>
            <a:pPr marR="10715" algn="just" defTabSz="914400">
              <a:lnSpc>
                <a:spcPct val="124599"/>
              </a:lnSpc>
              <a:spcBef>
                <a:spcPts val="211"/>
              </a:spcBef>
              <a:tabLst>
                <a:tab pos="186174" algn="l"/>
              </a:tabLst>
            </a:pPr>
            <a:r>
              <a:rPr lang="nb-NO" sz="1300" kern="0" dirty="0">
                <a:cs typeface="Lucida Sans Unicode"/>
              </a:rPr>
              <a:t>Alle ansatte bør få tilbakemelding og oversikt over resultatene.</a:t>
            </a:r>
          </a:p>
          <a:p>
            <a:pPr marL="741761" marR="10715" lvl="2" indent="-285750" defTabSz="914400">
              <a:lnSpc>
                <a:spcPct val="124599"/>
              </a:lnSpc>
              <a:spcBef>
                <a:spcPts val="211"/>
              </a:spcBef>
              <a:tabLst>
                <a:tab pos="945604" algn="l"/>
              </a:tabLst>
            </a:pPr>
            <a:r>
              <a:rPr lang="nb-NO" sz="1300" kern="0">
                <a:cs typeface="Lucida Sans Unicode"/>
              </a:rPr>
              <a:t>Tilbakemeldingsrapporten kan </a:t>
            </a:r>
            <a:r>
              <a:rPr lang="nb-NO" sz="1300" kern="0" dirty="0">
                <a:cs typeface="Lucida Sans Unicode"/>
              </a:rPr>
              <a:t>gjennomgås på et avdelingsmøte eller lignende </a:t>
            </a:r>
            <a:r>
              <a:rPr lang="nb-NO" sz="1300" kern="0">
                <a:cs typeface="Lucida Sans Unicode"/>
              </a:rPr>
              <a:t>der flest mulig </a:t>
            </a:r>
            <a:r>
              <a:rPr lang="nb-NO" sz="1300" kern="0" dirty="0">
                <a:cs typeface="Lucida Sans Unicode"/>
              </a:rPr>
              <a:t>er tilstede.</a:t>
            </a:r>
          </a:p>
          <a:p>
            <a:pPr marL="184836" indent="-159386">
              <a:spcBef>
                <a:spcPts val="643"/>
              </a:spcBef>
              <a:tabLst>
                <a:tab pos="186174" algn="l"/>
              </a:tabLst>
            </a:pPr>
            <a:r>
              <a:rPr lang="nb-NO" sz="1300" kern="0" dirty="0">
                <a:cs typeface="Lucida Sans Unicode"/>
              </a:rPr>
              <a:t>Gjennomgang av rapporten:</a:t>
            </a:r>
          </a:p>
          <a:p>
            <a:pPr marL="741761" marR="10715" lvl="2" indent="-285750" algn="just" defTabSz="914400">
              <a:lnSpc>
                <a:spcPct val="124599"/>
              </a:lnSpc>
              <a:spcBef>
                <a:spcPts val="211"/>
              </a:spcBef>
              <a:tabLst>
                <a:tab pos="945604" algn="l"/>
              </a:tabLst>
            </a:pPr>
            <a:r>
              <a:rPr lang="nb-NO" sz="1300" kern="0" dirty="0">
                <a:cs typeface="Lucida Sans Unicode"/>
              </a:rPr>
              <a:t>Gå gjennom et tema om gangen.</a:t>
            </a:r>
          </a:p>
          <a:p>
            <a:pPr marL="741761" marR="10715" lvl="2" indent="-285750" algn="just" defTabSz="914400">
              <a:lnSpc>
                <a:spcPct val="124599"/>
              </a:lnSpc>
              <a:spcBef>
                <a:spcPts val="211"/>
              </a:spcBef>
              <a:tabLst>
                <a:tab pos="945604" algn="l"/>
              </a:tabLst>
            </a:pPr>
            <a:r>
              <a:rPr lang="nb-NO" sz="1300" kern="0" dirty="0">
                <a:cs typeface="Lucida Sans Unicode"/>
              </a:rPr>
              <a:t>Kommenter nivået på grafene ved deres arbeidsplass.</a:t>
            </a:r>
          </a:p>
          <a:p>
            <a:pPr marL="741761" marR="10715" lvl="2" indent="-285750" algn="just" defTabSz="914400">
              <a:lnSpc>
                <a:spcPct val="124599"/>
              </a:lnSpc>
              <a:spcBef>
                <a:spcPts val="211"/>
              </a:spcBef>
              <a:tabLst>
                <a:tab pos="945604" algn="l"/>
              </a:tabLst>
            </a:pPr>
            <a:r>
              <a:rPr lang="nb-NO" sz="1300" kern="0" dirty="0">
                <a:cs typeface="Lucida Sans Unicode"/>
              </a:rPr>
              <a:t>Det kan være nyttig å sammenlikne seg med andre avdelinger eller virksomheter. Likevel er det først og fremst viktig å </a:t>
            </a:r>
            <a:r>
              <a:rPr lang="nb-NO" sz="1300" kern="0">
                <a:cs typeface="Lucida Sans Unicode"/>
              </a:rPr>
              <a:t>sammenligne med </a:t>
            </a:r>
            <a:r>
              <a:rPr lang="nb-NO" sz="1300" kern="0" dirty="0">
                <a:cs typeface="Lucida Sans Unicode"/>
              </a:rPr>
              <a:t>de målene, og den tilstanden man ønsker for sin egen avdeling eller virksomhet.                                                                                                </a:t>
            </a:r>
            <a:endParaRPr lang="nb-NO" sz="1300" spc="-74" dirty="0">
              <a:solidFill>
                <a:srgbClr val="22373A"/>
              </a:solidFill>
              <a:cs typeface="Lucida Sans Unicode"/>
            </a:endParaRPr>
          </a:p>
          <a:p>
            <a:pPr marL="456011" marR="10715" lvl="2" indent="0" algn="just" defTabSz="914400">
              <a:lnSpc>
                <a:spcPct val="124599"/>
              </a:lnSpc>
              <a:spcBef>
                <a:spcPts val="211"/>
              </a:spcBef>
              <a:buFont typeface="Arial" panose="020B0604020202020204" pitchFamily="34" charset="0"/>
              <a:buNone/>
              <a:tabLst>
                <a:tab pos="945604" algn="l"/>
              </a:tabLst>
            </a:pPr>
            <a:endParaRPr lang="nb-NO" sz="1300" kern="0" dirty="0">
              <a:cs typeface="Lucida Sans Unicode"/>
            </a:endParaRPr>
          </a:p>
          <a:p>
            <a:pPr marL="285750" marR="10715" lvl="1" indent="-285750" algn="just" defTabSz="914400">
              <a:lnSpc>
                <a:spcPct val="124599"/>
              </a:lnSpc>
              <a:spcBef>
                <a:spcPts val="211"/>
              </a:spcBef>
              <a:tabLst>
                <a:tab pos="945604" algn="l"/>
              </a:tabLst>
            </a:pPr>
            <a:endParaRPr lang="nb-NO" sz="1300" kern="0" dirty="0">
              <a:cs typeface="Lucida Sans Unicode"/>
            </a:endParaRPr>
          </a:p>
          <a:p>
            <a:pPr marL="285750" marR="10715" lvl="1" indent="-285750" algn="just" defTabSz="914400">
              <a:lnSpc>
                <a:spcPct val="124599"/>
              </a:lnSpc>
              <a:spcBef>
                <a:spcPts val="211"/>
              </a:spcBef>
              <a:tabLst>
                <a:tab pos="945604" algn="l"/>
              </a:tabLst>
            </a:pPr>
            <a:endParaRPr lang="nb-NO" sz="1300" kern="0" dirty="0">
              <a:cs typeface="Lucida Sans Unicode"/>
            </a:endParaRPr>
          </a:p>
          <a:p>
            <a:pPr marL="285750" marR="10715" lvl="1" indent="-285750" algn="just" defTabSz="914400">
              <a:lnSpc>
                <a:spcPct val="124599"/>
              </a:lnSpc>
              <a:spcBef>
                <a:spcPts val="211"/>
              </a:spcBef>
              <a:tabLst>
                <a:tab pos="945604" algn="l"/>
              </a:tabLst>
            </a:pPr>
            <a:r>
              <a:rPr lang="nb-NO" sz="1300" kern="0" dirty="0">
                <a:cs typeface="Lucida Sans Unicode"/>
              </a:rPr>
              <a:t>Etter gjennomgang av resultatene i rapporten:</a:t>
            </a:r>
          </a:p>
          <a:p>
            <a:pPr marL="741761" marR="10715" lvl="2" indent="-285750" algn="just" defTabSz="914400">
              <a:lnSpc>
                <a:spcPct val="124599"/>
              </a:lnSpc>
              <a:spcBef>
                <a:spcPts val="211"/>
              </a:spcBef>
              <a:tabLst>
                <a:tab pos="945604" algn="l"/>
              </a:tabLst>
            </a:pPr>
            <a:r>
              <a:rPr lang="nb-NO" sz="1300" kern="0" dirty="0">
                <a:cs typeface="Lucida Sans Unicode"/>
              </a:rPr>
              <a:t>Diskuter resultatene i fellesskap.</a:t>
            </a:r>
          </a:p>
          <a:p>
            <a:pPr marL="741761" marR="10715" lvl="2" indent="-285750" algn="just" defTabSz="914400">
              <a:lnSpc>
                <a:spcPct val="124599"/>
              </a:lnSpc>
              <a:spcBef>
                <a:spcPts val="211"/>
              </a:spcBef>
              <a:tabLst>
                <a:tab pos="945604" algn="l"/>
              </a:tabLst>
            </a:pPr>
            <a:r>
              <a:rPr lang="nb-NO" sz="1300" kern="0" dirty="0">
                <a:cs typeface="Lucida Sans Unicode"/>
              </a:rPr>
              <a:t>Ha en åpen diskusjon om hvorvidt resultatene er noe dere kjenner dere igjen i, og eventuelt hvilke konkrete situasjoner i  arbeidshverdagen som kan ligge til grunn for resultatene.</a:t>
            </a:r>
          </a:p>
          <a:p>
            <a:pPr marL="741761" marR="10715" lvl="2" indent="-285750" algn="just" defTabSz="914400">
              <a:lnSpc>
                <a:spcPct val="124599"/>
              </a:lnSpc>
              <a:spcBef>
                <a:spcPts val="211"/>
              </a:spcBef>
              <a:tabLst>
                <a:tab pos="945604" algn="l"/>
              </a:tabLst>
            </a:pPr>
            <a:r>
              <a:rPr lang="nb-NO" sz="1300" kern="0" dirty="0">
                <a:cs typeface="Lucida Sans Unicode"/>
              </a:rPr>
              <a:t>Kom gjerne i fellesskap frem til forslag til konkrete tiltak for forbedring.</a:t>
            </a:r>
          </a:p>
          <a:p>
            <a:pPr marL="311200" indent="-285750">
              <a:spcBef>
                <a:spcPts val="643"/>
              </a:spcBef>
              <a:tabLst>
                <a:tab pos="186174" algn="l"/>
              </a:tabLst>
            </a:pPr>
            <a:r>
              <a:rPr lang="nb-NO" sz="1300" kern="0" dirty="0">
                <a:cs typeface="Lucida Sans Unicode"/>
              </a:rPr>
              <a:t>Legg hovedvekten på noen fokusområder:</a:t>
            </a:r>
          </a:p>
          <a:p>
            <a:pPr marL="741761" marR="10715" lvl="2" indent="-285750" algn="just" defTabSz="914400">
              <a:lnSpc>
                <a:spcPct val="124599"/>
              </a:lnSpc>
              <a:spcBef>
                <a:spcPts val="211"/>
              </a:spcBef>
              <a:tabLst>
                <a:tab pos="945604" algn="l"/>
              </a:tabLst>
            </a:pPr>
            <a:r>
              <a:rPr lang="nb-NO" sz="1300" kern="0" dirty="0">
                <a:cs typeface="Lucida Sans Unicode"/>
              </a:rPr>
              <a:t>Forbedringsområder: viser resultatene forhold som klart bør forbedres?</a:t>
            </a:r>
          </a:p>
          <a:p>
            <a:pPr marL="741761" marR="10715" lvl="2" indent="-285750" algn="just" defTabSz="914400">
              <a:lnSpc>
                <a:spcPct val="124599"/>
              </a:lnSpc>
              <a:spcBef>
                <a:spcPts val="211"/>
              </a:spcBef>
              <a:tabLst>
                <a:tab pos="945604" algn="l"/>
              </a:tabLst>
            </a:pPr>
            <a:r>
              <a:rPr lang="nb-NO" sz="1300" kern="0" dirty="0">
                <a:cs typeface="Lucida Sans Unicode"/>
              </a:rPr>
              <a:t>Bevaringsområder: viser resultatene forhold som klart bør bevares?</a:t>
            </a:r>
          </a:p>
          <a:p>
            <a:pPr marL="285750" marR="10715" lvl="1" indent="-285750" algn="just" defTabSz="914400">
              <a:lnSpc>
                <a:spcPct val="124599"/>
              </a:lnSpc>
              <a:spcBef>
                <a:spcPts val="211"/>
              </a:spcBef>
              <a:tabLst>
                <a:tab pos="945604" algn="l"/>
              </a:tabLst>
            </a:pPr>
            <a:r>
              <a:rPr lang="nb-NO" sz="1300" kern="0" dirty="0">
                <a:cs typeface="Lucida Sans Unicode"/>
              </a:rPr>
              <a:t>Ulike jobber har ulike krav og betingelser. Noen forhold kan endres, mens andre kan være betegnende </a:t>
            </a:r>
            <a:r>
              <a:rPr lang="nb-NO" sz="1300" kern="0">
                <a:cs typeface="Lucida Sans Unicode"/>
              </a:rPr>
              <a:t>for virksomhetens eller enhetens  </a:t>
            </a:r>
            <a:r>
              <a:rPr lang="nb-NO" sz="1300" kern="0" dirty="0">
                <a:cs typeface="Lucida Sans Unicode"/>
              </a:rPr>
              <a:t>arbeidsområde og kan dermed være vanskeligere å endre.</a:t>
            </a:r>
          </a:p>
          <a:p>
            <a:pPr marL="285750" marR="10715" lvl="1" indent="-285750" algn="just" defTabSz="914400">
              <a:lnSpc>
                <a:spcPct val="124599"/>
              </a:lnSpc>
              <a:spcBef>
                <a:spcPts val="211"/>
              </a:spcBef>
              <a:tabLst>
                <a:tab pos="945604" algn="l"/>
              </a:tabLst>
            </a:pPr>
            <a:r>
              <a:rPr lang="nb-NO" sz="1300" kern="0" dirty="0">
                <a:cs typeface="Lucida Sans Unicode"/>
              </a:rPr>
              <a:t>Resultatene gjenspeiler arbeidsforholdene til de som har deltatt i undersøkelsen. Dersom mange har valgt å ikke besvare kan det hende at resultatene ikke er representative for situasjonen ved arbeidsplassen som en helhet.</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E75990-9E32-E640-9223-FA914DD04E48}"/>
              </a:ext>
            </a:extLst>
          </p:cNvPr>
          <p:cNvSpPr>
            <a:spLocks noGrp="1"/>
          </p:cNvSpPr>
          <p:nvPr>
            <p:ph type="title"/>
          </p:nvPr>
        </p:nvSpPr>
        <p:spPr>
          <a:xfrm>
            <a:off x="767777" y="215224"/>
            <a:ext cx="10488216" cy="581319"/>
          </a:xfrm>
        </p:spPr>
        <p:txBody>
          <a:bodyPr vert="horz" lIns="0" tIns="45720" rIns="91440" bIns="45720" rtlCol="0" anchor="ctr">
            <a:noAutofit/>
          </a:bodyPr>
          <a:lstStyle/>
          <a:p>
            <a:pPr marL="457200" indent="-457200">
              <a:buFont typeface="Arial" panose="020B0604020202020204" pitchFamily="34" charset="0"/>
              <a:buChar char="•"/>
            </a:pPr>
            <a:r>
              <a:rPr lang="nb-NO" b="1" dirty="0"/>
              <a:t>Om denne undersøkelsen</a:t>
            </a:r>
          </a:p>
        </p:txBody>
      </p:sp>
      <p:sp>
        <p:nvSpPr>
          <p:cNvPr id="5" name="Plassholder for innhold 2">
            <a:extLst>
              <a:ext uri="{FF2B5EF4-FFF2-40B4-BE49-F238E27FC236}">
                <a16:creationId xmlns:a16="http://schemas.microsoft.com/office/drawing/2014/main" id="{9538CA77-1EBA-2755-90E8-40A3DD35CB85}"/>
              </a:ext>
            </a:extLst>
          </p:cNvPr>
          <p:cNvSpPr>
            <a:spLocks noGrp="1"/>
          </p:cNvSpPr>
          <p:nvPr>
            <p:ph idx="1"/>
          </p:nvPr>
        </p:nvSpPr>
        <p:spPr>
          <a:xfrm>
            <a:off x="395981" y="1150572"/>
            <a:ext cx="11315050" cy="4914667"/>
          </a:xfrm>
        </p:spPr>
        <p:txBody>
          <a:bodyPr numCol="2" spcCol="360000">
            <a:normAutofit/>
          </a:bodyPr>
          <a:lstStyle/>
          <a:p>
            <a:pPr marL="0" indent="0">
              <a:lnSpc>
                <a:spcPct val="140000"/>
              </a:lnSpc>
              <a:buNone/>
            </a:pPr>
            <a:r>
              <a:rPr lang="nb-NO" sz="1200"/>
              <a:t>«</a:t>
            </a:r>
            <a:r>
              <a:rPr lang="nb-NO" sz="1200" dirty="0"/>
              <a:t>Medarbeiderundersøkelsen </a:t>
            </a:r>
            <a:r>
              <a:rPr lang="nb-NO" sz="1200"/>
              <a:t>i staten» - MUST skal være en kilde til kunnskap i statlige virksomheters eget forbedrings- og utviklingsarbeid. </a:t>
            </a:r>
            <a:r>
              <a:rPr lang="nb-NO" sz="1200" dirty="0"/>
              <a:t>Undersøkelsen gir grunnlag for diskusjoner i fellesskap om hva som </a:t>
            </a:r>
            <a:r>
              <a:rPr lang="nb-NO" sz="1200"/>
              <a:t>er viktig å forbedre eller vedlikeholde i ulike arbeidssituasjoner. Ved deltagelse flere </a:t>
            </a:r>
            <a:r>
              <a:rPr lang="nb-NO" sz="1200" dirty="0"/>
              <a:t>ganger</a:t>
            </a:r>
            <a:r>
              <a:rPr lang="nb-NO" sz="1200"/>
              <a:t>, vil virksomheter kunne følge egne utviklingstrekk </a:t>
            </a:r>
            <a:r>
              <a:rPr lang="nb-NO" sz="1200" dirty="0"/>
              <a:t>i arbeidsmiljø og arbeidsinnhold.</a:t>
            </a:r>
          </a:p>
          <a:p>
            <a:pPr marL="0" indent="0">
              <a:lnSpc>
                <a:spcPct val="140000"/>
              </a:lnSpc>
              <a:buNone/>
            </a:pPr>
            <a:r>
              <a:rPr lang="nb-NO" sz="1200"/>
              <a:t>MUST kartlegger </a:t>
            </a:r>
            <a:r>
              <a:rPr lang="nb-NO" sz="1200" dirty="0"/>
              <a:t>medarbeideres oppfatning av arbeidsmiljø </a:t>
            </a:r>
            <a:r>
              <a:rPr lang="nb-NO" sz="1200"/>
              <a:t>og arbeidsinnhold - ofte betegnet «</a:t>
            </a:r>
            <a:r>
              <a:rPr lang="nb-NO" sz="1200" dirty="0"/>
              <a:t>psykososialt og organisatorisk arbeidsmiljø». Dette omfatter </a:t>
            </a:r>
            <a:r>
              <a:rPr lang="nb-NO" sz="1200"/>
              <a:t>både den sosiale samhandlingen i virksomheten og hvordan </a:t>
            </a:r>
            <a:r>
              <a:rPr lang="nb-NO" sz="1200" dirty="0"/>
              <a:t>arbeidet er organisert </a:t>
            </a:r>
            <a:r>
              <a:rPr lang="nb-NO" sz="1200"/>
              <a:t>og utformet.</a:t>
            </a:r>
            <a:endParaRPr lang="nb-NO" sz="1200" dirty="0"/>
          </a:p>
          <a:p>
            <a:pPr marL="0" indent="0">
              <a:lnSpc>
                <a:spcPct val="140000"/>
              </a:lnSpc>
              <a:spcBef>
                <a:spcPct val="0"/>
              </a:spcBef>
              <a:buNone/>
            </a:pPr>
            <a:endParaRPr lang="nb-NO" sz="1200" b="1"/>
          </a:p>
          <a:p>
            <a:pPr marL="0" indent="0">
              <a:lnSpc>
                <a:spcPct val="140000"/>
              </a:lnSpc>
              <a:spcBef>
                <a:spcPct val="0"/>
              </a:spcBef>
              <a:buNone/>
            </a:pPr>
            <a:r>
              <a:rPr lang="nb-NO" sz="1200" b="1"/>
              <a:t>Om utvalget i referansematerialet</a:t>
            </a:r>
          </a:p>
          <a:p>
            <a:pPr marL="0" indent="0">
              <a:lnSpc>
                <a:spcPct val="140000"/>
              </a:lnSpc>
              <a:spcBef>
                <a:spcPct val="0"/>
              </a:spcBef>
              <a:buNone/>
            </a:pPr>
            <a:r>
              <a:rPr lang="nb-NO" sz="1200"/>
              <a:t>Tallene gjengitt i denne rapporten er det samlede resultatet for </a:t>
            </a:r>
            <a:r>
              <a:rPr lang="nb-NO" sz="1400"/>
              <a:t>43</a:t>
            </a:r>
            <a:r>
              <a:rPr lang="nb-NO" sz="1200"/>
              <a:t> deltagende virksomheter i statlig tariffområde med totalt </a:t>
            </a:r>
            <a:r>
              <a:rPr lang="nb-NO" sz="1400"/>
              <a:t>10 899 </a:t>
            </a:r>
            <a:r>
              <a:rPr lang="nb-NO" sz="1200"/>
              <a:t>besvarelser. Resultatene for hver virksomhet er vektet likt, og uavhengig av størrelse. </a:t>
            </a:r>
            <a:r>
              <a:rPr lang="nb-NO" sz="1400"/>
              <a:t>32</a:t>
            </a:r>
            <a:r>
              <a:rPr lang="nb-NO" sz="1200"/>
              <a:t> av virksomhetene, </a:t>
            </a:r>
            <a:r>
              <a:rPr lang="nb-NO" sz="1200">
                <a:solidFill>
                  <a:schemeClr val="tx2"/>
                </a:solidFill>
              </a:rPr>
              <a:t>74%</a:t>
            </a:r>
            <a:r>
              <a:rPr lang="nb-NO" sz="1200"/>
              <a:t> representerer flere enn </a:t>
            </a:r>
            <a:r>
              <a:rPr lang="nb-NO" sz="1400"/>
              <a:t>100</a:t>
            </a:r>
            <a:r>
              <a:rPr lang="nb-NO" sz="1200"/>
              <a:t> individuelle besvarelser hver. Utvalget består av </a:t>
            </a:r>
            <a:r>
              <a:rPr lang="nb-NO" sz="1300"/>
              <a:t>statsforvaltere</a:t>
            </a:r>
            <a:r>
              <a:rPr lang="nb-NO" sz="1200"/>
              <a:t> </a:t>
            </a:r>
            <a:r>
              <a:rPr lang="nb-NO" sz="1200">
                <a:solidFill>
                  <a:schemeClr val="tx2"/>
                </a:solidFill>
              </a:rPr>
              <a:t>23%</a:t>
            </a:r>
            <a:r>
              <a:rPr lang="nb-NO" sz="1200"/>
              <a:t>, </a:t>
            </a:r>
            <a:r>
              <a:rPr lang="nb-NO" sz="1300"/>
              <a:t>tilsynsetater</a:t>
            </a:r>
            <a:r>
              <a:rPr lang="nb-NO" sz="1200"/>
              <a:t> </a:t>
            </a:r>
            <a:r>
              <a:rPr lang="nb-NO" sz="1200">
                <a:solidFill>
                  <a:schemeClr val="tx2"/>
                </a:solidFill>
              </a:rPr>
              <a:t>19%</a:t>
            </a:r>
            <a:r>
              <a:rPr lang="nb-NO" sz="1200"/>
              <a:t>, </a:t>
            </a:r>
            <a:r>
              <a:rPr lang="nb-NO" sz="1300"/>
              <a:t>forvaltningsorgan</a:t>
            </a:r>
            <a:r>
              <a:rPr lang="nb-NO" sz="1200"/>
              <a:t> </a:t>
            </a:r>
            <a:r>
              <a:rPr lang="nb-NO" sz="1200">
                <a:solidFill>
                  <a:schemeClr val="tx2"/>
                </a:solidFill>
              </a:rPr>
              <a:t>21%</a:t>
            </a:r>
            <a:r>
              <a:rPr lang="nb-NO" sz="1200"/>
              <a:t>, </a:t>
            </a:r>
            <a:r>
              <a:rPr lang="nb-NO" sz="1300"/>
              <a:t>departement</a:t>
            </a:r>
            <a:r>
              <a:rPr lang="nb-NO" sz="1200"/>
              <a:t> </a:t>
            </a:r>
            <a:r>
              <a:rPr lang="nb-NO" sz="1200">
                <a:solidFill>
                  <a:schemeClr val="tx2"/>
                </a:solidFill>
              </a:rPr>
              <a:t>14%</a:t>
            </a:r>
            <a:r>
              <a:rPr lang="nb-NO" sz="1200"/>
              <a:t>, </a:t>
            </a:r>
            <a:r>
              <a:rPr lang="nb-NO" sz="1300"/>
              <a:t>direktorat</a:t>
            </a:r>
            <a:r>
              <a:rPr lang="nb-NO" sz="1200"/>
              <a:t> </a:t>
            </a:r>
            <a:r>
              <a:rPr lang="nb-NO" sz="1200">
                <a:solidFill>
                  <a:schemeClr val="tx2"/>
                </a:solidFill>
              </a:rPr>
              <a:t>9%</a:t>
            </a:r>
            <a:r>
              <a:rPr lang="nb-NO" sz="1200"/>
              <a:t>, </a:t>
            </a:r>
            <a:r>
              <a:rPr lang="nb-NO" sz="1300"/>
              <a:t>kunnskapsetater</a:t>
            </a:r>
            <a:r>
              <a:rPr lang="nb-NO" sz="1200"/>
              <a:t> </a:t>
            </a:r>
            <a:r>
              <a:rPr lang="nb-NO" sz="1200">
                <a:solidFill>
                  <a:schemeClr val="tx2"/>
                </a:solidFill>
              </a:rPr>
              <a:t>9%</a:t>
            </a:r>
            <a:r>
              <a:rPr lang="nb-NO" sz="1200"/>
              <a:t>, og </a:t>
            </a:r>
            <a:r>
              <a:rPr lang="nb-NO" sz="1300"/>
              <a:t>myndighetsorgan</a:t>
            </a:r>
            <a:r>
              <a:rPr lang="nb-NO" sz="1200"/>
              <a:t> </a:t>
            </a:r>
            <a:r>
              <a:rPr lang="nb-NO" sz="1200">
                <a:solidFill>
                  <a:schemeClr val="tx2"/>
                </a:solidFill>
              </a:rPr>
              <a:t>5%</a:t>
            </a:r>
            <a:r>
              <a:rPr lang="nb-NO" sz="1200"/>
              <a:t>.</a:t>
            </a:r>
          </a:p>
          <a:p>
            <a:pPr marL="0" indent="0">
              <a:lnSpc>
                <a:spcPct val="140000"/>
              </a:lnSpc>
              <a:buNone/>
            </a:pPr>
            <a:endParaRPr lang="nb-NO" sz="1200" b="1"/>
          </a:p>
          <a:p>
            <a:pPr marL="0" indent="0">
              <a:lnSpc>
                <a:spcPct val="140000"/>
              </a:lnSpc>
              <a:buNone/>
            </a:pPr>
            <a:r>
              <a:rPr lang="nb-NO" sz="1200" b="1"/>
              <a:t>Kartleggingsperiode</a:t>
            </a:r>
          </a:p>
          <a:p>
            <a:pPr marL="0" indent="0">
              <a:lnSpc>
                <a:spcPct val="140000"/>
              </a:lnSpc>
              <a:spcBef>
                <a:spcPct val="0"/>
              </a:spcBef>
              <a:buNone/>
            </a:pPr>
            <a:r>
              <a:rPr lang="nb-NO" sz="1200"/>
              <a:t>Besvarelsesperioden forløp i intervaller og separat for hver virksomhet - fra januar til og med desember </a:t>
            </a:r>
            <a:r>
              <a:rPr lang="nb-NO" sz="1400"/>
              <a:t>2022</a:t>
            </a:r>
            <a:r>
              <a:rPr lang="nb-NO" sz="1200"/>
              <a:t>. Besvarelsesperioden varte i gjennomsnitt </a:t>
            </a:r>
            <a:r>
              <a:rPr lang="nb-NO" sz="1400"/>
              <a:t>17</a:t>
            </a:r>
            <a:r>
              <a:rPr lang="nb-NO" sz="1200"/>
              <a:t> dager per virksomhet.</a:t>
            </a:r>
          </a:p>
          <a:p>
            <a:pPr marL="0" indent="0">
              <a:lnSpc>
                <a:spcPct val="140000"/>
              </a:lnSpc>
              <a:buNone/>
            </a:pPr>
            <a:r>
              <a:rPr lang="nb-NO" sz="1200" b="1"/>
              <a:t>Personvern</a:t>
            </a:r>
          </a:p>
          <a:p>
            <a:pPr marL="0" indent="0">
              <a:lnSpc>
                <a:spcPct val="140000"/>
              </a:lnSpc>
              <a:spcBef>
                <a:spcPct val="0"/>
              </a:spcBef>
              <a:buNone/>
            </a:pPr>
            <a:r>
              <a:rPr lang="nb-NO" sz="1200"/>
              <a:t>Resultatene i gjeldende rapport er fremstilt basert på sammenstillingen av resultatene for deltagende virksomheter, og ikke beregnet basert på enkeltbesvarelsene innen hver virksomhet.</a:t>
            </a:r>
          </a:p>
          <a:p>
            <a:pPr marL="0" indent="0">
              <a:lnSpc>
                <a:spcPct val="140000"/>
              </a:lnSpc>
              <a:spcBef>
                <a:spcPct val="0"/>
              </a:spcBef>
              <a:buNone/>
            </a:pPr>
            <a:endParaRPr lang="nb-NO" sz="1200"/>
          </a:p>
        </p:txBody>
      </p:sp>
    </p:spTree>
    <p:extLst>
      <p:ext uri="{BB962C8B-B14F-4D97-AF65-F5344CB8AC3E}">
        <p14:creationId xmlns:p14="http://schemas.microsoft.com/office/powerpoint/2010/main" val="29710184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713FA-F8E8-AA4C-809A-E52AB9F9DC87}"/>
              </a:ext>
            </a:extLst>
          </p:cNvPr>
          <p:cNvSpPr>
            <a:spLocks noGrp="1"/>
          </p:cNvSpPr>
          <p:nvPr>
            <p:ph type="title"/>
          </p:nvPr>
        </p:nvSpPr>
        <p:spPr>
          <a:xfrm>
            <a:off x="767777" y="215224"/>
            <a:ext cx="10488216" cy="581319"/>
          </a:xfrm>
        </p:spPr>
        <p:txBody>
          <a:bodyPr vert="horz" lIns="0" tIns="45720" rIns="91440" bIns="45720" rtlCol="0" anchor="ctr">
            <a:noAutofit/>
          </a:bodyPr>
          <a:lstStyle/>
          <a:p>
            <a:pPr marL="457200" indent="-457200">
              <a:buFont typeface="Arial" panose="020B0604020202020204" pitchFamily="34" charset="0"/>
              <a:buChar char="•"/>
            </a:pPr>
            <a:r>
              <a:rPr lang="nb-NO" b="1" spc="-147"/>
              <a:t>F</a:t>
            </a:r>
            <a:r>
              <a:rPr lang="nb-NO" b="1" spc="-63"/>
              <a:t>ork</a:t>
            </a:r>
            <a:r>
              <a:rPr lang="nb-NO" b="1" spc="-42"/>
              <a:t>l</a:t>
            </a:r>
            <a:r>
              <a:rPr lang="nb-NO" b="1" spc="-63"/>
              <a:t>aring</a:t>
            </a:r>
            <a:r>
              <a:rPr lang="nb-NO" b="1" spc="-95"/>
              <a:t> </a:t>
            </a:r>
            <a:r>
              <a:rPr lang="nb-NO" b="1" spc="-32"/>
              <a:t>a</a:t>
            </a:r>
            <a:r>
              <a:rPr lang="nb-NO" b="1" spc="-42"/>
              <a:t>v</a:t>
            </a:r>
            <a:r>
              <a:rPr lang="nb-NO" b="1" spc="-95"/>
              <a:t> </a:t>
            </a:r>
            <a:r>
              <a:rPr lang="nb-NO" b="1" spc="-137"/>
              <a:t>g</a:t>
            </a:r>
            <a:r>
              <a:rPr lang="nb-NO" b="1" spc="-127"/>
              <a:t>r</a:t>
            </a:r>
            <a:r>
              <a:rPr lang="nb-NO" b="1" spc="-42"/>
              <a:t>a</a:t>
            </a:r>
            <a:r>
              <a:rPr lang="nb-NO" b="1" spc="-52"/>
              <a:t>f</a:t>
            </a:r>
            <a:r>
              <a:rPr lang="nb-NO" b="1" spc="-32"/>
              <a:t>er</a:t>
            </a:r>
            <a:endParaRPr lang="nb-NO" b="1" dirty="0"/>
          </a:p>
        </p:txBody>
      </p:sp>
      <p:sp>
        <p:nvSpPr>
          <p:cNvPr id="3" name="Plassholder for innhold 2">
            <a:extLst>
              <a:ext uri="{FF2B5EF4-FFF2-40B4-BE49-F238E27FC236}">
                <a16:creationId xmlns:a16="http://schemas.microsoft.com/office/drawing/2014/main" id="{3153BC92-CE80-124B-85B8-66EE3D698EB1}"/>
              </a:ext>
            </a:extLst>
          </p:cNvPr>
          <p:cNvSpPr>
            <a:spLocks noGrp="1"/>
          </p:cNvSpPr>
          <p:nvPr>
            <p:ph idx="1"/>
          </p:nvPr>
        </p:nvSpPr>
        <p:spPr>
          <a:xfrm>
            <a:off x="523319" y="973149"/>
            <a:ext cx="11246630" cy="3412298"/>
          </a:xfrm>
        </p:spPr>
        <p:txBody>
          <a:bodyPr numCol="2" spcCol="360000">
            <a:normAutofit fontScale="70000" lnSpcReduction="20000"/>
          </a:bodyPr>
          <a:lstStyle/>
          <a:p>
            <a:pPr marR="10715" algn="just" defTabSz="914400">
              <a:lnSpc>
                <a:spcPct val="134599"/>
              </a:lnSpc>
              <a:spcBef>
                <a:spcPts val="211"/>
              </a:spcBef>
            </a:pPr>
            <a:r>
              <a:rPr lang="nb-NO" sz="1400" kern="0" dirty="0">
                <a:cs typeface="Lucida Sans Unicode"/>
              </a:rPr>
              <a:t>Grafene viser andelen </a:t>
            </a:r>
            <a:r>
              <a:rPr lang="nb-NO" sz="1400" kern="0">
                <a:cs typeface="Lucida Sans Unicode"/>
              </a:rPr>
              <a:t>respondenter i MUST 2022 som </a:t>
            </a:r>
            <a:r>
              <a:rPr lang="nb-NO" sz="1400" kern="0" dirty="0">
                <a:cs typeface="Lucida Sans Unicode"/>
              </a:rPr>
              <a:t>har besvart de forskjellige svaralternativene</a:t>
            </a:r>
            <a:r>
              <a:rPr lang="nb-NO" sz="1400" b="1" kern="0" dirty="0">
                <a:cs typeface="Lucida Sans Unicode"/>
              </a:rPr>
              <a:t>.</a:t>
            </a:r>
            <a:r>
              <a:rPr lang="nb-NO" sz="1400" kern="0" dirty="0">
                <a:cs typeface="Lucida Sans Unicode"/>
              </a:rPr>
              <a:t> </a:t>
            </a:r>
          </a:p>
          <a:p>
            <a:pPr marR="10715" algn="just" defTabSz="914400">
              <a:lnSpc>
                <a:spcPct val="134599"/>
              </a:lnSpc>
              <a:spcBef>
                <a:spcPts val="211"/>
              </a:spcBef>
            </a:pPr>
            <a:r>
              <a:rPr lang="nb-NO" sz="1400" kern="0" dirty="0">
                <a:cs typeface="Lucida Sans Unicode"/>
              </a:rPr>
              <a:t>Målinger av faktorer: </a:t>
            </a:r>
            <a:r>
              <a:rPr lang="nb-NO" sz="1300" kern="0" dirty="0">
                <a:cs typeface="Lucida Sans Unicode"/>
              </a:rPr>
              <a:t>Resultatet for arbeidsmiljøfaktorer beregnes basert på svarverdier fra flere </a:t>
            </a:r>
            <a:r>
              <a:rPr lang="nb-NO" sz="1300" kern="0">
                <a:cs typeface="Lucida Sans Unicode"/>
              </a:rPr>
              <a:t>spørsmål. Samlet snittverdi klassifiseres så </a:t>
            </a:r>
            <a:r>
              <a:rPr lang="nb-NO" sz="1300" kern="0" dirty="0">
                <a:cs typeface="Lucida Sans Unicode"/>
              </a:rPr>
              <a:t>i like </a:t>
            </a:r>
            <a:r>
              <a:rPr lang="nb-NO" sz="1300" kern="0">
                <a:cs typeface="Lucida Sans Unicode"/>
              </a:rPr>
              <a:t>store intervaller. </a:t>
            </a:r>
            <a:r>
              <a:rPr lang="nb-NO" sz="1300" kern="0" dirty="0">
                <a:cs typeface="Lucida Sans Unicode"/>
              </a:rPr>
              <a:t>H</a:t>
            </a:r>
            <a:r>
              <a:rPr lang="nb-NO" sz="1300" kern="0">
                <a:cs typeface="Lucida Sans Unicode"/>
              </a:rPr>
              <a:t>vis </a:t>
            </a:r>
            <a:r>
              <a:rPr lang="nb-NO" sz="1300" kern="0" dirty="0">
                <a:cs typeface="Lucida Sans Unicode"/>
              </a:rPr>
              <a:t>5 svarverdier er klassifiseringen slik: gjennomsnitt fra 1 til 1.80 gir 1, 1.81 til 2.60 gir 2, 2.61 og 3.40 gir 3, 3.41 til 4.20 gir 4 og 4.21 til 5 gir 5. </a:t>
            </a:r>
          </a:p>
          <a:p>
            <a:pPr marL="0" marR="10715" indent="0" algn="just" defTabSz="914400">
              <a:lnSpc>
                <a:spcPct val="134599"/>
              </a:lnSpc>
              <a:spcBef>
                <a:spcPts val="211"/>
              </a:spcBef>
              <a:buNone/>
            </a:pPr>
            <a:r>
              <a:rPr lang="nb-NO" sz="1300" b="1" kern="0" dirty="0">
                <a:cs typeface="Lucida Sans Unicode"/>
              </a:rPr>
              <a:t>Eksempel:</a:t>
            </a:r>
            <a:r>
              <a:rPr lang="nb-NO" sz="1300" kern="0" dirty="0">
                <a:cs typeface="Lucida Sans Unicode"/>
              </a:rPr>
              <a:t> En arbeidsmiljøfaktor måles med tre spørsmål der svaralternativene for hvert enkelt spørsmål er; 1 = «Meget sjelden eller aldri», 2 = «Nokså sjelden», 3 = «Av og til», 4 = «Nokså ofte», og 5 = «Meget ofte eller alltid». En person svarer på dette slik: Spm. 1: «Nokså sjelden», spm. 2: «Av og til», spm. 3: «Meget sjelden eller aldri».</a:t>
            </a:r>
          </a:p>
          <a:p>
            <a:pPr marL="0" marR="10715" indent="0" algn="just" defTabSz="914400">
              <a:lnSpc>
                <a:spcPct val="134599"/>
              </a:lnSpc>
              <a:spcBef>
                <a:spcPts val="211"/>
              </a:spcBef>
              <a:buNone/>
            </a:pPr>
            <a:r>
              <a:rPr lang="nb-NO" sz="1300" kern="0" dirty="0">
                <a:cs typeface="Lucida Sans Unicode"/>
              </a:rPr>
              <a:t>Gjennomsnittet blir (2 + 3 + 1)/3 = 2. Dette er i intervallet 1.81 til 2.60 , og besvarelsen blir da klassifisert med svarverdi 2 = «Nokså sjelden». Av grafen nedenfor ser man eksempelvis at 15% er i denne gruppen. </a:t>
            </a:r>
          </a:p>
          <a:p>
            <a:pPr marL="0" marR="10715" indent="0" algn="just" defTabSz="914400">
              <a:lnSpc>
                <a:spcPct val="134599"/>
              </a:lnSpc>
              <a:spcBef>
                <a:spcPts val="211"/>
              </a:spcBef>
              <a:buNone/>
            </a:pPr>
            <a:endParaRPr lang="nb-NO" sz="900" b="1" kern="0" dirty="0">
              <a:cs typeface="Lucida Sans Unicode"/>
            </a:endParaRPr>
          </a:p>
          <a:p>
            <a:pPr marR="10715" algn="just" defTabSz="914400">
              <a:lnSpc>
                <a:spcPct val="134599"/>
              </a:lnSpc>
              <a:spcBef>
                <a:spcPts val="211"/>
              </a:spcBef>
            </a:pPr>
            <a:r>
              <a:rPr lang="nb-NO" sz="1300" kern="0" dirty="0">
                <a:cs typeface="Lucida Sans Unicode"/>
              </a:rPr>
              <a:t>Merk! I noen tilfeller hender det at ingen respondenter velger enkelte svarkategorier. I slike tilfeller er søylen for ikke valgte svarkategorier med tilhørende farge, utelatt fra grafen.</a:t>
            </a:r>
          </a:p>
          <a:p>
            <a:pPr marR="10715" algn="just" defTabSz="914400">
              <a:lnSpc>
                <a:spcPct val="134599"/>
              </a:lnSpc>
              <a:spcBef>
                <a:spcPts val="211"/>
              </a:spcBef>
            </a:pPr>
            <a:r>
              <a:rPr lang="nb-NO" sz="1300" kern="0" dirty="0">
                <a:cs typeface="Lucida Sans Unicode"/>
              </a:rPr>
              <a:t>Merk også at i enkelte tilfeller er spørsmål gradert motsatt vei sammenlignet med de andre spørsmålene som inngår i samme faktor. For slike spørsmål reverseres (snus) svarverdier før kalkuleringen av faktoren. </a:t>
            </a:r>
          </a:p>
          <a:p>
            <a:pPr marL="0" marR="10715" indent="0" algn="just" defTabSz="914400">
              <a:lnSpc>
                <a:spcPct val="134599"/>
              </a:lnSpc>
              <a:spcBef>
                <a:spcPts val="211"/>
              </a:spcBef>
              <a:buNone/>
            </a:pPr>
            <a:endParaRPr lang="nb-NO" sz="1300" b="1" kern="0">
              <a:cs typeface="Lucida Sans Unicode"/>
            </a:endParaRPr>
          </a:p>
          <a:p>
            <a:pPr marL="0" marR="10715" indent="0" algn="just" defTabSz="914400">
              <a:lnSpc>
                <a:spcPct val="134599"/>
              </a:lnSpc>
              <a:spcBef>
                <a:spcPts val="211"/>
              </a:spcBef>
              <a:buNone/>
            </a:pPr>
            <a:endParaRPr lang="nb-NO" sz="1300" b="1" kern="0">
              <a:cs typeface="Lucida Sans Unicode"/>
            </a:endParaRPr>
          </a:p>
          <a:p>
            <a:pPr marL="0" marR="10715" indent="0" algn="just" defTabSz="914400">
              <a:lnSpc>
                <a:spcPct val="134599"/>
              </a:lnSpc>
              <a:spcBef>
                <a:spcPts val="211"/>
              </a:spcBef>
              <a:buNone/>
            </a:pPr>
            <a:endParaRPr lang="nb-NO" sz="1300" b="1" kern="0">
              <a:cs typeface="Lucida Sans Unicode"/>
            </a:endParaRPr>
          </a:p>
          <a:p>
            <a:pPr marL="0" marR="10715" indent="0" algn="just" defTabSz="914400">
              <a:lnSpc>
                <a:spcPct val="134599"/>
              </a:lnSpc>
              <a:spcBef>
                <a:spcPts val="211"/>
              </a:spcBef>
              <a:buNone/>
            </a:pPr>
            <a:endParaRPr lang="nb-NO" sz="1300" b="1" kern="0">
              <a:cs typeface="Lucida Sans Unicode"/>
            </a:endParaRPr>
          </a:p>
          <a:p>
            <a:pPr marL="0" marR="10715" indent="0" algn="just" defTabSz="914400">
              <a:lnSpc>
                <a:spcPct val="134599"/>
              </a:lnSpc>
              <a:spcBef>
                <a:spcPts val="211"/>
              </a:spcBef>
              <a:buNone/>
            </a:pPr>
            <a:r>
              <a:rPr lang="nb-NO" sz="1300" b="1" kern="0">
                <a:cs typeface="Lucida Sans Unicode"/>
              </a:rPr>
              <a:t>Eksempel</a:t>
            </a:r>
            <a:r>
              <a:rPr lang="nb-NO" sz="1300" b="1" kern="0" dirty="0">
                <a:cs typeface="Lucida Sans Unicode"/>
              </a:rPr>
              <a:t>:</a:t>
            </a:r>
            <a:r>
              <a:rPr lang="nb-NO" sz="1300" kern="0" dirty="0">
                <a:cs typeface="Lucida Sans Unicode"/>
              </a:rPr>
              <a:t> Faktoren </a:t>
            </a:r>
            <a:r>
              <a:rPr lang="nb-NO" sz="1300" i="1" kern="0" dirty="0">
                <a:cs typeface="Lucida Sans Unicode"/>
              </a:rPr>
              <a:t>sosialt klima</a:t>
            </a:r>
            <a:r>
              <a:rPr lang="nb-NO" sz="1300" kern="0" dirty="0">
                <a:cs typeface="Lucida Sans Unicode"/>
              </a:rPr>
              <a:t> måles med spørsmålene om hvorvidt klimaet </a:t>
            </a:r>
            <a:r>
              <a:rPr lang="nb-NO" sz="1300" kern="0">
                <a:cs typeface="Lucida Sans Unicode"/>
              </a:rPr>
              <a:t>i en enhet </a:t>
            </a:r>
            <a:r>
              <a:rPr lang="nb-NO" sz="1300" kern="0" dirty="0">
                <a:cs typeface="Lucida Sans Unicode"/>
              </a:rPr>
              <a:t>er a) Oppmuntrende og støttende, b) Mistroisk og mistenksomt, og c) Avslappet og behagelig. </a:t>
            </a:r>
            <a:r>
              <a:rPr lang="nb-NO" sz="1300" kern="0">
                <a:cs typeface="Lucida Sans Unicode"/>
              </a:rPr>
              <a:t>Her avgir respondenter svarverdier </a:t>
            </a:r>
            <a:r>
              <a:rPr lang="nb-NO" sz="1300" kern="0" dirty="0">
                <a:cs typeface="Lucida Sans Unicode"/>
              </a:rPr>
              <a:t>fra 1 «svært lite» til 5 «svært meget» for hvert av de tre spørsmålene. I etterkant reverseres verdiene for b) «Mistroisk og mistenksomt» før gjennomsnittet for </a:t>
            </a:r>
            <a:r>
              <a:rPr lang="nb-NO" sz="1300" i="1" kern="0" dirty="0">
                <a:cs typeface="Lucida Sans Unicode"/>
              </a:rPr>
              <a:t>sosialt klima </a:t>
            </a:r>
            <a:r>
              <a:rPr lang="nb-NO" sz="1300" kern="0" dirty="0">
                <a:cs typeface="Lucida Sans Unicode"/>
              </a:rPr>
              <a:t>beregnes</a:t>
            </a:r>
            <a:r>
              <a:rPr lang="nb-NO" sz="1300" kern="0">
                <a:cs typeface="Lucida Sans Unicode"/>
              </a:rPr>
              <a:t>. </a:t>
            </a:r>
            <a:endParaRPr lang="nb-NO" sz="1300" b="1" kern="0" dirty="0">
              <a:cs typeface="Lucida Sans Unicode"/>
            </a:endParaRPr>
          </a:p>
          <a:p>
            <a:pPr marL="0" marR="10715" indent="0" algn="just" defTabSz="914400">
              <a:lnSpc>
                <a:spcPct val="134599"/>
              </a:lnSpc>
              <a:spcBef>
                <a:spcPts val="211"/>
              </a:spcBef>
              <a:buNone/>
            </a:pPr>
            <a:endParaRPr lang="nb-NO" sz="1300" b="1" kern="0" dirty="0">
              <a:cs typeface="Lucida Sans Unicode"/>
            </a:endParaRPr>
          </a:p>
          <a:p>
            <a:pPr marL="0" marR="10715" indent="0" algn="just" defTabSz="914400">
              <a:lnSpc>
                <a:spcPct val="134599"/>
              </a:lnSpc>
              <a:spcBef>
                <a:spcPts val="211"/>
              </a:spcBef>
              <a:buNone/>
            </a:pPr>
            <a:r>
              <a:rPr lang="nb-NO" sz="1400" b="1" kern="0">
                <a:cs typeface="Lucida Sans Unicode"/>
              </a:rPr>
              <a:t>Svarfordeling i MUST: </a:t>
            </a:r>
            <a:r>
              <a:rPr lang="nb-NO" sz="1400" kern="0" dirty="0" err="1">
                <a:cs typeface="Lucida Sans Unicode"/>
              </a:rPr>
              <a:t>Persentiler</a:t>
            </a:r>
            <a:r>
              <a:rPr lang="nb-NO" sz="1400" kern="0" dirty="0">
                <a:cs typeface="Lucida Sans Unicode"/>
              </a:rPr>
              <a:t> for det samlede resultatet i </a:t>
            </a:r>
            <a:r>
              <a:rPr lang="nb-NO" sz="1400" kern="0">
                <a:cs typeface="Lucida Sans Unicode"/>
              </a:rPr>
              <a:t>MUST 2022 vises </a:t>
            </a:r>
            <a:r>
              <a:rPr lang="nb-NO" sz="1400" kern="0" dirty="0">
                <a:cs typeface="Lucida Sans Unicode"/>
              </a:rPr>
              <a:t>til høyre for grafene</a:t>
            </a:r>
            <a:r>
              <a:rPr lang="nb-NO" sz="1400" kern="0">
                <a:cs typeface="Lucida Sans Unicode"/>
              </a:rPr>
              <a:t>. </a:t>
            </a:r>
            <a:endParaRPr lang="nb-NO" sz="1400" kern="0" dirty="0">
              <a:cs typeface="Lucida Sans Unicode"/>
            </a:endParaRPr>
          </a:p>
          <a:p>
            <a:pPr marL="0" marR="10715" indent="0" algn="just" defTabSz="914400">
              <a:lnSpc>
                <a:spcPct val="134599"/>
              </a:lnSpc>
              <a:spcBef>
                <a:spcPts val="211"/>
              </a:spcBef>
              <a:buNone/>
            </a:pPr>
            <a:r>
              <a:rPr lang="nb-NO" sz="1400" kern="0" dirty="0">
                <a:cs typeface="Lucida Sans Unicode"/>
              </a:rPr>
              <a:t> - 25. </a:t>
            </a:r>
            <a:r>
              <a:rPr lang="nb-NO" sz="1400" kern="0" dirty="0" err="1">
                <a:cs typeface="Lucida Sans Unicode"/>
              </a:rPr>
              <a:t>persentil</a:t>
            </a:r>
            <a:r>
              <a:rPr lang="nb-NO" sz="1400" kern="0" dirty="0">
                <a:cs typeface="Lucida Sans Unicode"/>
              </a:rPr>
              <a:t> (P25): 25% av virksomhetene har skårer tilsvarende eller </a:t>
            </a:r>
            <a:r>
              <a:rPr lang="nb-NO" sz="1400" i="1" kern="0" dirty="0">
                <a:cs typeface="Lucida Sans Unicode"/>
              </a:rPr>
              <a:t>lavere</a:t>
            </a:r>
            <a:r>
              <a:rPr lang="nb-NO" sz="1400" kern="0" dirty="0">
                <a:cs typeface="Lucida Sans Unicode"/>
              </a:rPr>
              <a:t> enn angitt verdi. </a:t>
            </a:r>
          </a:p>
          <a:p>
            <a:pPr marL="0" marR="10715" indent="0" algn="just" defTabSz="914400">
              <a:lnSpc>
                <a:spcPct val="134599"/>
              </a:lnSpc>
              <a:spcBef>
                <a:spcPts val="211"/>
              </a:spcBef>
              <a:buNone/>
            </a:pPr>
            <a:r>
              <a:rPr lang="nb-NO" sz="1400" kern="0" dirty="0">
                <a:cs typeface="Lucida Sans Unicode"/>
              </a:rPr>
              <a:t> - 75. </a:t>
            </a:r>
            <a:r>
              <a:rPr lang="nb-NO" sz="1400" kern="0" dirty="0" err="1">
                <a:cs typeface="Lucida Sans Unicode"/>
              </a:rPr>
              <a:t>persentil</a:t>
            </a:r>
            <a:r>
              <a:rPr lang="nb-NO" sz="1400" kern="0" dirty="0">
                <a:cs typeface="Lucida Sans Unicode"/>
              </a:rPr>
              <a:t> (P75): 25% av virksomhetene har skårer tilsvarende eller </a:t>
            </a:r>
            <a:r>
              <a:rPr lang="nb-NO" sz="1400" i="1" kern="0" dirty="0">
                <a:cs typeface="Lucida Sans Unicode"/>
              </a:rPr>
              <a:t>høyre</a:t>
            </a:r>
            <a:r>
              <a:rPr lang="nb-NO" sz="1400" kern="0" dirty="0">
                <a:cs typeface="Lucida Sans Unicode"/>
              </a:rPr>
              <a:t> enn angitt verdien.</a:t>
            </a:r>
          </a:p>
          <a:p>
            <a:pPr marL="0" marR="10715" indent="0" algn="just" defTabSz="914400">
              <a:lnSpc>
                <a:spcPct val="134599"/>
              </a:lnSpc>
              <a:spcBef>
                <a:spcPts val="211"/>
              </a:spcBef>
              <a:buNone/>
            </a:pPr>
            <a:r>
              <a:rPr lang="nb-NO" sz="1400" kern="0" dirty="0" err="1">
                <a:cs typeface="Lucida Sans Unicode"/>
              </a:rPr>
              <a:t>Persentiler</a:t>
            </a:r>
            <a:r>
              <a:rPr lang="nb-NO" sz="1400" kern="0" dirty="0">
                <a:cs typeface="Lucida Sans Unicode"/>
              </a:rPr>
              <a:t> vises både for gjennomsnittsverdier og prosentandelen som rapporterer </a:t>
            </a:r>
            <a:r>
              <a:rPr lang="nb-NO" sz="1400" i="1" kern="0" dirty="0">
                <a:cs typeface="Lucida Sans Unicode"/>
              </a:rPr>
              <a:t>høy grad </a:t>
            </a:r>
            <a:r>
              <a:rPr lang="nb-NO" sz="1400" kern="0" dirty="0">
                <a:cs typeface="Lucida Sans Unicode"/>
              </a:rPr>
              <a:t>av en faktor. Hvilke svarkategorier som er definert som «høy grad» fremgår i illustrasjonene for hver graf (i mange tilfeller kategori 4 «nokså ofte» og 5 «meget ofte/alltid» samlet). </a:t>
            </a:r>
          </a:p>
          <a:p>
            <a:pPr marL="0" marR="10715" indent="0" algn="just" defTabSz="914400">
              <a:lnSpc>
                <a:spcPct val="134599"/>
              </a:lnSpc>
              <a:spcBef>
                <a:spcPts val="211"/>
              </a:spcBef>
              <a:buNone/>
            </a:pPr>
            <a:endParaRPr lang="nb-NO" sz="1400" kern="0" dirty="0">
              <a:cs typeface="Lucida Sans Unicode"/>
            </a:endParaRPr>
          </a:p>
          <a:p>
            <a:pPr marL="0" marR="10715" indent="0" algn="just" defTabSz="914400">
              <a:lnSpc>
                <a:spcPct val="134599"/>
              </a:lnSpc>
              <a:spcBef>
                <a:spcPts val="211"/>
              </a:spcBef>
              <a:buNone/>
            </a:pPr>
            <a:r>
              <a:rPr lang="nb-NO" sz="1400" kern="0" dirty="0">
                <a:cs typeface="Lucida Sans Unicode"/>
              </a:rPr>
              <a:t>Referansetallene kan brukes som sammenligningsgrunnlag for egne resultater. Likevel bør man først og fremst bedømme resultatene ut ifra de målene, og den tilstanden man ønsker for sin egen virksomhet eller enhet. </a:t>
            </a:r>
          </a:p>
          <a:p>
            <a:pPr marL="0" marR="10715" indent="0" algn="just" defTabSz="914400">
              <a:lnSpc>
                <a:spcPct val="134599"/>
              </a:lnSpc>
              <a:spcBef>
                <a:spcPts val="211"/>
              </a:spcBef>
              <a:buNone/>
            </a:pPr>
            <a:endParaRPr lang="nb-NO" sz="1300" kern="0" dirty="0">
              <a:cs typeface="Lucida Sans Unicode"/>
            </a:endParaRPr>
          </a:p>
          <a:p>
            <a:pPr marL="0" indent="0">
              <a:buNone/>
            </a:pPr>
            <a:endParaRPr lang="nb-NO" sz="1197" kern="0" dirty="0"/>
          </a:p>
        </p:txBody>
      </p:sp>
      <p:graphicFrame>
        <p:nvGraphicFramePr>
          <p:cNvPr id="4" name="Plassholder for innhold 3">
            <a:extLst>
              <a:ext uri="{FF2B5EF4-FFF2-40B4-BE49-F238E27FC236}">
                <a16:creationId xmlns:a16="http://schemas.microsoft.com/office/drawing/2014/main" id="{CCF6527D-36C9-C740-BE86-B5243C56AE4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2483231"/>
              </p:ext>
            </p:extLst>
          </p:nvPr>
        </p:nvGraphicFramePr>
        <p:xfrm>
          <a:off x="2063065" y="4846172"/>
          <a:ext cx="6929383" cy="1483556"/>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5">
            <a:extLst>
              <a:ext uri="{FF2B5EF4-FFF2-40B4-BE49-F238E27FC236}">
                <a16:creationId xmlns:a16="http://schemas.microsoft.com/office/drawing/2014/main" id="{65A216AA-5ED5-594E-AFAA-9D51C9A7D5CB}"/>
              </a:ext>
              <a:ext uri="{C183D7F6-B498-43B3-948B-1728B52AA6E4}">
                <adec:decorative xmlns:adec="http://schemas.microsoft.com/office/drawing/2017/decorative" val="1"/>
              </a:ext>
            </a:extLst>
          </p:cNvPr>
          <p:cNvSpPr txBox="1"/>
          <p:nvPr/>
        </p:nvSpPr>
        <p:spPr>
          <a:xfrm>
            <a:off x="2748805" y="4131397"/>
            <a:ext cx="1892482" cy="691183"/>
          </a:xfrm>
          <a:prstGeom prst="rect">
            <a:avLst/>
          </a:prstGeom>
          <a:ln w="6350">
            <a:solidFill>
              <a:schemeClr val="tx1"/>
            </a:solidFill>
          </a:ln>
        </p:spPr>
        <p:txBody>
          <a:bodyPr vert="horz" wrap="square" lIns="0" tIns="18700" rIns="0" bIns="0" rtlCol="0">
            <a:spAutoFit/>
          </a:bodyPr>
          <a:lstStyle/>
          <a:p>
            <a:pPr marL="54770" marR="56108">
              <a:lnSpc>
                <a:spcPct val="104700"/>
              </a:lnSpc>
              <a:spcBef>
                <a:spcPts val="147"/>
              </a:spcBef>
            </a:pPr>
            <a:r>
              <a:rPr lang="nb-NO" sz="1051" spc="95" dirty="0">
                <a:cs typeface="Trebuchet MS"/>
              </a:rPr>
              <a:t>15% </a:t>
            </a:r>
            <a:r>
              <a:rPr lang="nb-NO" sz="1051" dirty="0">
                <a:cs typeface="Trebuchet MS"/>
              </a:rPr>
              <a:t>har </a:t>
            </a:r>
            <a:r>
              <a:rPr lang="nb-NO" sz="1051" spc="10" dirty="0">
                <a:cs typeface="Trebuchet MS"/>
              </a:rPr>
              <a:t>et gjennomsnitt </a:t>
            </a:r>
            <a:r>
              <a:rPr lang="nb-NO" sz="1051" spc="32" dirty="0">
                <a:cs typeface="Trebuchet MS"/>
              </a:rPr>
              <a:t>me</a:t>
            </a:r>
            <a:r>
              <a:rPr lang="nb-NO" sz="1051" spc="-52" dirty="0">
                <a:cs typeface="Trebuchet MS"/>
              </a:rPr>
              <a:t>ll</a:t>
            </a:r>
            <a:r>
              <a:rPr lang="nb-NO" sz="1051" spc="42" dirty="0">
                <a:cs typeface="Trebuchet MS"/>
              </a:rPr>
              <a:t>o</a:t>
            </a:r>
            <a:r>
              <a:rPr lang="nb-NO" sz="1051" spc="84" dirty="0">
                <a:cs typeface="Trebuchet MS"/>
              </a:rPr>
              <a:t>m</a:t>
            </a:r>
            <a:r>
              <a:rPr lang="nb-NO" sz="1051" spc="-52" dirty="0">
                <a:cs typeface="Trebuchet MS"/>
              </a:rPr>
              <a:t> </a:t>
            </a:r>
            <a:r>
              <a:rPr lang="nb-NO" sz="1051" spc="63" dirty="0">
                <a:cs typeface="Trebuchet MS"/>
              </a:rPr>
              <a:t>1</a:t>
            </a:r>
            <a:r>
              <a:rPr lang="nb-NO" sz="1051" spc="-105" dirty="0">
                <a:cs typeface="Trebuchet MS"/>
              </a:rPr>
              <a:t>.</a:t>
            </a:r>
            <a:r>
              <a:rPr lang="nb-NO" sz="1051" spc="63" dirty="0">
                <a:cs typeface="Trebuchet MS"/>
              </a:rPr>
              <a:t>80</a:t>
            </a:r>
            <a:r>
              <a:rPr lang="nb-NO" sz="1051" spc="-42" dirty="0">
                <a:cs typeface="Trebuchet MS"/>
              </a:rPr>
              <a:t> </a:t>
            </a:r>
            <a:r>
              <a:rPr lang="nb-NO" sz="1051" spc="63" dirty="0">
                <a:cs typeface="Trebuchet MS"/>
              </a:rPr>
              <a:t>og</a:t>
            </a:r>
            <a:r>
              <a:rPr lang="nb-NO" sz="1051" spc="-42" dirty="0">
                <a:cs typeface="Trebuchet MS"/>
              </a:rPr>
              <a:t> </a:t>
            </a:r>
            <a:r>
              <a:rPr lang="nb-NO" sz="1051" spc="63" dirty="0">
                <a:cs typeface="Trebuchet MS"/>
              </a:rPr>
              <a:t>2</a:t>
            </a:r>
            <a:r>
              <a:rPr lang="nb-NO" sz="1051" spc="-105" dirty="0">
                <a:cs typeface="Trebuchet MS"/>
              </a:rPr>
              <a:t>.</a:t>
            </a:r>
            <a:r>
              <a:rPr lang="nb-NO" sz="1051" spc="63" dirty="0">
                <a:cs typeface="Trebuchet MS"/>
              </a:rPr>
              <a:t>60</a:t>
            </a:r>
            <a:r>
              <a:rPr lang="nb-NO" sz="1051" spc="-179" dirty="0">
                <a:cs typeface="Trebuchet MS"/>
              </a:rPr>
              <a:t>,</a:t>
            </a:r>
            <a:r>
              <a:rPr lang="nb-NO" sz="1051" spc="-52" dirty="0">
                <a:cs typeface="Trebuchet MS"/>
              </a:rPr>
              <a:t>  </a:t>
            </a:r>
            <a:r>
              <a:rPr lang="nb-NO" sz="1051" spc="42" dirty="0">
                <a:cs typeface="Trebuchet MS"/>
              </a:rPr>
              <a:t>og </a:t>
            </a:r>
            <a:r>
              <a:rPr lang="nb-NO" sz="1051" spc="42">
                <a:cs typeface="Trebuchet MS"/>
              </a:rPr>
              <a:t>dermed </a:t>
            </a:r>
            <a:r>
              <a:rPr lang="nb-NO" sz="1051" spc="10">
                <a:cs typeface="Trebuchet MS"/>
              </a:rPr>
              <a:t>klassifisert</a:t>
            </a:r>
            <a:r>
              <a:rPr lang="nb-NO" sz="1051" spc="-52">
                <a:cs typeface="Trebuchet MS"/>
              </a:rPr>
              <a:t>  </a:t>
            </a:r>
            <a:r>
              <a:rPr lang="nb-NO" sz="1051" spc="84" dirty="0">
                <a:cs typeface="Trebuchet MS"/>
              </a:rPr>
              <a:t>som</a:t>
            </a:r>
            <a:r>
              <a:rPr lang="nb-NO" sz="1051" spc="-74" dirty="0">
                <a:cs typeface="Trebuchet MS"/>
              </a:rPr>
              <a:t> </a:t>
            </a:r>
            <a:r>
              <a:rPr lang="nb-NO" sz="1051" spc="32" dirty="0">
                <a:cs typeface="Trebuchet MS"/>
              </a:rPr>
              <a:t>«Nokså</a:t>
            </a:r>
            <a:r>
              <a:rPr lang="nb-NO" sz="1051" spc="-63" dirty="0">
                <a:cs typeface="Trebuchet MS"/>
              </a:rPr>
              <a:t> </a:t>
            </a:r>
            <a:r>
              <a:rPr lang="nb-NO" sz="1051" spc="-42" dirty="0">
                <a:cs typeface="Trebuchet MS"/>
              </a:rPr>
              <a:t>sjelden»</a:t>
            </a:r>
            <a:endParaRPr lang="nb-NO" sz="1051" dirty="0">
              <a:cs typeface="Trebuchet MS"/>
            </a:endParaRPr>
          </a:p>
        </p:txBody>
      </p:sp>
      <p:sp>
        <p:nvSpPr>
          <p:cNvPr id="6" name="object 7">
            <a:extLst>
              <a:ext uri="{FF2B5EF4-FFF2-40B4-BE49-F238E27FC236}">
                <a16:creationId xmlns:a16="http://schemas.microsoft.com/office/drawing/2014/main" id="{5B324FCF-088D-7E49-9974-087834F859BA}"/>
              </a:ext>
              <a:ext uri="{C183D7F6-B498-43B3-948B-1728B52AA6E4}">
                <adec:decorative xmlns:adec="http://schemas.microsoft.com/office/drawing/2017/decorative" val="1"/>
              </a:ext>
            </a:extLst>
          </p:cNvPr>
          <p:cNvSpPr txBox="1"/>
          <p:nvPr/>
        </p:nvSpPr>
        <p:spPr>
          <a:xfrm>
            <a:off x="6996352" y="4147096"/>
            <a:ext cx="1727376" cy="520045"/>
          </a:xfrm>
          <a:prstGeom prst="rect">
            <a:avLst/>
          </a:prstGeom>
          <a:ln w="6350">
            <a:solidFill>
              <a:schemeClr val="tx1"/>
            </a:solidFill>
          </a:ln>
        </p:spPr>
        <p:txBody>
          <a:bodyPr vert="horz" wrap="square" lIns="0" tIns="17366" rIns="0" bIns="0" rtlCol="0">
            <a:spAutoFit/>
          </a:bodyPr>
          <a:lstStyle/>
          <a:p>
            <a:pPr marL="54913" marR="168761" algn="l" defTabSz="912023" rtl="0">
              <a:lnSpc>
                <a:spcPct val="105300"/>
              </a:lnSpc>
              <a:spcBef>
                <a:spcPts val="137"/>
              </a:spcBef>
            </a:pPr>
            <a:r>
              <a:rPr lang="nb-NO" sz="1051" spc="32"/>
              <a:t>Gjennomsnittet for alle 43 virksomheter for angitt faktor</a:t>
            </a:r>
            <a:endParaRPr lang="nb-NO" sz="1051" spc="32" dirty="0"/>
          </a:p>
        </p:txBody>
      </p:sp>
      <p:cxnSp>
        <p:nvCxnSpPr>
          <p:cNvPr id="8" name="Rett pil 7">
            <a:extLst>
              <a:ext uri="{FF2B5EF4-FFF2-40B4-BE49-F238E27FC236}">
                <a16:creationId xmlns:a16="http://schemas.microsoft.com/office/drawing/2014/main" id="{D38ED658-AC4E-F947-9583-E62CEDAA4028}"/>
              </a:ext>
              <a:ext uri="{C183D7F6-B498-43B3-948B-1728B52AA6E4}">
                <adec:decorative xmlns:adec="http://schemas.microsoft.com/office/drawing/2017/decorative" val="1"/>
              </a:ext>
            </a:extLst>
          </p:cNvPr>
          <p:cNvCxnSpPr>
            <a:cxnSpLocks/>
          </p:cNvCxnSpPr>
          <p:nvPr/>
        </p:nvCxnSpPr>
        <p:spPr>
          <a:xfrm flipH="1">
            <a:off x="2948940" y="4823312"/>
            <a:ext cx="567983" cy="415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tt pil 9">
            <a:extLst>
              <a:ext uri="{FF2B5EF4-FFF2-40B4-BE49-F238E27FC236}">
                <a16:creationId xmlns:a16="http://schemas.microsoft.com/office/drawing/2014/main" id="{ED441E46-742B-FD43-879F-525A48179ED3}"/>
              </a:ext>
              <a:ext uri="{C183D7F6-B498-43B3-948B-1728B52AA6E4}">
                <adec:decorative xmlns:adec="http://schemas.microsoft.com/office/drawing/2017/decorative" val="1"/>
              </a:ext>
            </a:extLst>
          </p:cNvPr>
          <p:cNvCxnSpPr>
            <a:cxnSpLocks/>
            <a:stCxn id="6" idx="2"/>
          </p:cNvCxnSpPr>
          <p:nvPr/>
        </p:nvCxnSpPr>
        <p:spPr>
          <a:xfrm>
            <a:off x="7860040" y="4667141"/>
            <a:ext cx="188205" cy="427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7002C4B5-25EB-0069-0768-BA7D2CB31937}"/>
              </a:ext>
            </a:extLst>
          </p:cNvPr>
          <p:cNvCxnSpPr>
            <a:cxnSpLocks/>
          </p:cNvCxnSpPr>
          <p:nvPr/>
        </p:nvCxnSpPr>
        <p:spPr>
          <a:xfrm>
            <a:off x="3008713" y="6386765"/>
            <a:ext cx="431235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ject 5">
            <a:extLst>
              <a:ext uri="{FF2B5EF4-FFF2-40B4-BE49-F238E27FC236}">
                <a16:creationId xmlns:a16="http://schemas.microsoft.com/office/drawing/2014/main" id="{79F97657-1A93-8069-3EEF-53A6B8A8A6A2}"/>
              </a:ext>
              <a:ext uri="{C183D7F6-B498-43B3-948B-1728B52AA6E4}">
                <adec:decorative xmlns:adec="http://schemas.microsoft.com/office/drawing/2017/decorative" val="1"/>
              </a:ext>
            </a:extLst>
          </p:cNvPr>
          <p:cNvSpPr txBox="1"/>
          <p:nvPr/>
        </p:nvSpPr>
        <p:spPr>
          <a:xfrm>
            <a:off x="3079714" y="6446822"/>
            <a:ext cx="3624585" cy="181812"/>
          </a:xfrm>
          <a:prstGeom prst="rect">
            <a:avLst/>
          </a:prstGeom>
          <a:noFill/>
          <a:ln w="6350">
            <a:noFill/>
          </a:ln>
        </p:spPr>
        <p:txBody>
          <a:bodyPr vert="horz" wrap="square" lIns="0" tIns="18700" rIns="0" bIns="0" rtlCol="0">
            <a:spAutoFit/>
          </a:bodyPr>
          <a:lstStyle/>
          <a:p>
            <a:pPr marL="54770" marR="56108">
              <a:lnSpc>
                <a:spcPct val="104700"/>
              </a:lnSpc>
              <a:spcBef>
                <a:spcPts val="147"/>
              </a:spcBef>
            </a:pPr>
            <a:r>
              <a:rPr lang="nb-NO" sz="1051" spc="95">
                <a:cs typeface="Trebuchet MS"/>
              </a:rPr>
              <a:t>              Høyere verdi = høyere intensitet av faktor</a:t>
            </a:r>
            <a:endParaRPr lang="nb-NO" sz="1051" dirty="0">
              <a:cs typeface="Trebuchet MS"/>
            </a:endParaRPr>
          </a:p>
        </p:txBody>
      </p:sp>
      <p:sp>
        <p:nvSpPr>
          <p:cNvPr id="14" name="object 7">
            <a:extLst>
              <a:ext uri="{FF2B5EF4-FFF2-40B4-BE49-F238E27FC236}">
                <a16:creationId xmlns:a16="http://schemas.microsoft.com/office/drawing/2014/main" id="{5B10FE18-DC94-230C-5697-7089BCB3CCF7}"/>
              </a:ext>
              <a:ext uri="{C183D7F6-B498-43B3-948B-1728B52AA6E4}">
                <adec:decorative xmlns:adec="http://schemas.microsoft.com/office/drawing/2017/decorative" val="1"/>
              </a:ext>
            </a:extLst>
          </p:cNvPr>
          <p:cNvSpPr txBox="1"/>
          <p:nvPr/>
        </p:nvSpPr>
        <p:spPr>
          <a:xfrm>
            <a:off x="8977504" y="4070488"/>
            <a:ext cx="2810146" cy="521821"/>
          </a:xfrm>
          <a:prstGeom prst="rect">
            <a:avLst/>
          </a:prstGeom>
          <a:ln w="3175">
            <a:solidFill>
              <a:schemeClr val="tx1"/>
            </a:solidFill>
          </a:ln>
        </p:spPr>
        <p:txBody>
          <a:bodyPr vert="horz" wrap="square" lIns="0" tIns="17410" rIns="0" bIns="0" rtlCol="0">
            <a:spAutoFit/>
          </a:bodyPr>
          <a:lstStyle/>
          <a:p>
            <a:pPr marL="54913" marR="168761" defTabSz="912023">
              <a:lnSpc>
                <a:spcPct val="105300"/>
              </a:lnSpc>
              <a:spcBef>
                <a:spcPts val="137"/>
              </a:spcBef>
            </a:pPr>
            <a:r>
              <a:rPr lang="nb-NO" sz="1054" spc="-10">
                <a:solidFill>
                  <a:prstClr val="black"/>
                </a:solidFill>
                <a:cs typeface="Trebuchet MS"/>
              </a:rPr>
              <a:t>25</a:t>
            </a:r>
            <a:r>
              <a:rPr lang="nb-NO" sz="1054" spc="-10" dirty="0">
                <a:solidFill>
                  <a:prstClr val="black"/>
                </a:solidFill>
                <a:cs typeface="Trebuchet MS"/>
              </a:rPr>
              <a:t>. </a:t>
            </a:r>
            <a:r>
              <a:rPr lang="nb-NO" sz="1054" spc="-10" dirty="0" err="1">
                <a:solidFill>
                  <a:prstClr val="black"/>
                </a:solidFill>
                <a:cs typeface="Trebuchet MS"/>
              </a:rPr>
              <a:t>persentil</a:t>
            </a:r>
            <a:r>
              <a:rPr lang="nb-NO" sz="1054" spc="-10" dirty="0">
                <a:solidFill>
                  <a:prstClr val="black"/>
                </a:solidFill>
                <a:cs typeface="Trebuchet MS"/>
              </a:rPr>
              <a:t> og 75. </a:t>
            </a:r>
            <a:r>
              <a:rPr lang="nb-NO" sz="1054" spc="-10" dirty="0" err="1">
                <a:solidFill>
                  <a:prstClr val="black"/>
                </a:solidFill>
                <a:cs typeface="Trebuchet MS"/>
              </a:rPr>
              <a:t>persentil</a:t>
            </a:r>
            <a:r>
              <a:rPr lang="nb-NO" sz="1054" spc="-10" dirty="0">
                <a:solidFill>
                  <a:prstClr val="black"/>
                </a:solidFill>
                <a:cs typeface="Trebuchet MS"/>
              </a:rPr>
              <a:t> for gjennomsnittsverdier og </a:t>
            </a:r>
            <a:r>
              <a:rPr lang="nb-NO" sz="1054" spc="-10">
                <a:solidFill>
                  <a:prstClr val="black"/>
                </a:solidFill>
                <a:cs typeface="Trebuchet MS"/>
              </a:rPr>
              <a:t>prosentandel «høy grad» i MUST </a:t>
            </a:r>
            <a:r>
              <a:rPr lang="nb-NO" sz="1054" spc="-10" dirty="0">
                <a:solidFill>
                  <a:prstClr val="black"/>
                </a:solidFill>
                <a:cs typeface="Trebuchet MS"/>
              </a:rPr>
              <a:t>2022</a:t>
            </a:r>
            <a:endParaRPr lang="nb-NO" sz="1054" kern="1200" dirty="0">
              <a:solidFill>
                <a:prstClr val="black"/>
              </a:solidFill>
              <a:latin typeface="+mn-lt"/>
              <a:ea typeface="+mn-ea"/>
              <a:cs typeface="Trebuchet MS"/>
            </a:endParaRPr>
          </a:p>
        </p:txBody>
      </p:sp>
      <p:sp>
        <p:nvSpPr>
          <p:cNvPr id="16" name="TekstSylinder 15">
            <a:extLst>
              <a:ext uri="{FF2B5EF4-FFF2-40B4-BE49-F238E27FC236}">
                <a16:creationId xmlns:a16="http://schemas.microsoft.com/office/drawing/2014/main" id="{0394A253-E295-9D96-E706-D673A19E46C2}"/>
              </a:ext>
            </a:extLst>
          </p:cNvPr>
          <p:cNvSpPr txBox="1"/>
          <p:nvPr/>
        </p:nvSpPr>
        <p:spPr>
          <a:xfrm>
            <a:off x="9313124" y="4976311"/>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17" name="Rett linje 16">
            <a:extLst>
              <a:ext uri="{FF2B5EF4-FFF2-40B4-BE49-F238E27FC236}">
                <a16:creationId xmlns:a16="http://schemas.microsoft.com/office/drawing/2014/main" id="{2346FFF3-728E-CAC3-D3A2-205FF7A45C2C}"/>
              </a:ext>
            </a:extLst>
          </p:cNvPr>
          <p:cNvCxnSpPr/>
          <p:nvPr/>
        </p:nvCxnSpPr>
        <p:spPr>
          <a:xfrm>
            <a:off x="9743694" y="5246521"/>
            <a:ext cx="1076325"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0" name="Rett pil 9">
            <a:extLst>
              <a:ext uri="{FF2B5EF4-FFF2-40B4-BE49-F238E27FC236}">
                <a16:creationId xmlns:a16="http://schemas.microsoft.com/office/drawing/2014/main" id="{AB2310F0-A041-B830-9065-781E6AFA9593}"/>
              </a:ext>
              <a:ext uri="{C183D7F6-B498-43B3-948B-1728B52AA6E4}">
                <adec:decorative xmlns:adec="http://schemas.microsoft.com/office/drawing/2017/decorative" val="1"/>
              </a:ext>
            </a:extLst>
          </p:cNvPr>
          <p:cNvCxnSpPr>
            <a:cxnSpLocks/>
          </p:cNvCxnSpPr>
          <p:nvPr/>
        </p:nvCxnSpPr>
        <p:spPr>
          <a:xfrm flipH="1">
            <a:off x="10820019" y="4775500"/>
            <a:ext cx="435974" cy="294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98136E72-889C-1A2E-DC8A-2A567785E64F}"/>
              </a:ext>
            </a:extLst>
          </p:cNvPr>
          <p:cNvCxnSpPr>
            <a:cxnSpLocks/>
          </p:cNvCxnSpPr>
          <p:nvPr/>
        </p:nvCxnSpPr>
        <p:spPr>
          <a:xfrm>
            <a:off x="5629910" y="5822950"/>
            <a:ext cx="0" cy="1074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64FD88E3-8738-7FD0-0D83-59AF7870A98C}"/>
              </a:ext>
            </a:extLst>
          </p:cNvPr>
          <p:cNvCxnSpPr>
            <a:cxnSpLocks/>
          </p:cNvCxnSpPr>
          <p:nvPr/>
        </p:nvCxnSpPr>
        <p:spPr>
          <a:xfrm>
            <a:off x="5629910" y="5927225"/>
            <a:ext cx="5962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D07E74BE-4FCE-94BD-A264-70C9BCE3B617}"/>
              </a:ext>
            </a:extLst>
          </p:cNvPr>
          <p:cNvCxnSpPr>
            <a:cxnSpLocks/>
          </p:cNvCxnSpPr>
          <p:nvPr/>
        </p:nvCxnSpPr>
        <p:spPr>
          <a:xfrm>
            <a:off x="7136099" y="5822950"/>
            <a:ext cx="0" cy="1074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D4DB37B-3F5B-8148-5C8E-65A58E0F65C2}"/>
              </a:ext>
            </a:extLst>
          </p:cNvPr>
          <p:cNvCxnSpPr>
            <a:cxnSpLocks/>
          </p:cNvCxnSpPr>
          <p:nvPr/>
        </p:nvCxnSpPr>
        <p:spPr>
          <a:xfrm>
            <a:off x="6661723" y="5927225"/>
            <a:ext cx="4743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7CA03C51-7FDF-CE53-6384-DC678E01099E}"/>
              </a:ext>
            </a:extLst>
          </p:cNvPr>
          <p:cNvCxnSpPr>
            <a:cxnSpLocks/>
          </p:cNvCxnSpPr>
          <p:nvPr/>
        </p:nvCxnSpPr>
        <p:spPr>
          <a:xfrm>
            <a:off x="7231380" y="5927225"/>
            <a:ext cx="3397699" cy="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Rett linje 41">
            <a:extLst>
              <a:ext uri="{FF2B5EF4-FFF2-40B4-BE49-F238E27FC236}">
                <a16:creationId xmlns:a16="http://schemas.microsoft.com/office/drawing/2014/main" id="{8F4D8DF1-9EE2-B949-251A-AF45841A0658}"/>
              </a:ext>
            </a:extLst>
          </p:cNvPr>
          <p:cNvCxnSpPr>
            <a:cxnSpLocks/>
          </p:cNvCxnSpPr>
          <p:nvPr/>
        </p:nvCxnSpPr>
        <p:spPr>
          <a:xfrm flipH="1">
            <a:off x="10621866" y="5739623"/>
            <a:ext cx="7213" cy="204946"/>
          </a:xfrm>
          <a:prstGeom prst="line">
            <a:avLst/>
          </a:prstGeom>
          <a:ln w="9525"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Rett pilkobling 43">
            <a:extLst>
              <a:ext uri="{FF2B5EF4-FFF2-40B4-BE49-F238E27FC236}">
                <a16:creationId xmlns:a16="http://schemas.microsoft.com/office/drawing/2014/main" id="{91E56E35-9A66-0136-5414-B4062F9567A4}"/>
              </a:ext>
            </a:extLst>
          </p:cNvPr>
          <p:cNvCxnSpPr>
            <a:cxnSpLocks/>
          </p:cNvCxnSpPr>
          <p:nvPr/>
        </p:nvCxnSpPr>
        <p:spPr>
          <a:xfrm flipV="1">
            <a:off x="8816406" y="5574193"/>
            <a:ext cx="493711" cy="1680"/>
          </a:xfrm>
          <a:prstGeom prst="straightConnector1">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Rett pilkobling 45">
            <a:extLst>
              <a:ext uri="{FF2B5EF4-FFF2-40B4-BE49-F238E27FC236}">
                <a16:creationId xmlns:a16="http://schemas.microsoft.com/office/drawing/2014/main" id="{80574814-0E50-883B-6CEA-F0838AA5F123}"/>
              </a:ext>
            </a:extLst>
          </p:cNvPr>
          <p:cNvCxnSpPr>
            <a:cxnSpLocks/>
          </p:cNvCxnSpPr>
          <p:nvPr/>
        </p:nvCxnSpPr>
        <p:spPr>
          <a:xfrm flipH="1">
            <a:off x="7177088" y="5927225"/>
            <a:ext cx="54292"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ett pilkobling 47">
            <a:extLst>
              <a:ext uri="{FF2B5EF4-FFF2-40B4-BE49-F238E27FC236}">
                <a16:creationId xmlns:a16="http://schemas.microsoft.com/office/drawing/2014/main" id="{19E91091-2C30-6269-8016-959CB5537746}"/>
              </a:ext>
            </a:extLst>
          </p:cNvPr>
          <p:cNvCxnSpPr>
            <a:cxnSpLocks/>
          </p:cNvCxnSpPr>
          <p:nvPr/>
        </p:nvCxnSpPr>
        <p:spPr>
          <a:xfrm flipH="1">
            <a:off x="8715375" y="5568539"/>
            <a:ext cx="8572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Rett pilkobling 52">
            <a:extLst>
              <a:ext uri="{FF2B5EF4-FFF2-40B4-BE49-F238E27FC236}">
                <a16:creationId xmlns:a16="http://schemas.microsoft.com/office/drawing/2014/main" id="{19EAC96B-27D4-C101-0ECB-7F452BDBE5FD}"/>
              </a:ext>
            </a:extLst>
          </p:cNvPr>
          <p:cNvCxnSpPr>
            <a:cxnSpLocks/>
          </p:cNvCxnSpPr>
          <p:nvPr/>
        </p:nvCxnSpPr>
        <p:spPr>
          <a:xfrm flipV="1">
            <a:off x="9276780" y="5567805"/>
            <a:ext cx="66675" cy="134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Rett pilkobling 54">
            <a:extLst>
              <a:ext uri="{FF2B5EF4-FFF2-40B4-BE49-F238E27FC236}">
                <a16:creationId xmlns:a16="http://schemas.microsoft.com/office/drawing/2014/main" id="{98045628-BA16-B3DC-21F6-409E80A02DF7}"/>
              </a:ext>
            </a:extLst>
          </p:cNvPr>
          <p:cNvCxnSpPr>
            <a:cxnSpLocks/>
          </p:cNvCxnSpPr>
          <p:nvPr/>
        </p:nvCxnSpPr>
        <p:spPr>
          <a:xfrm flipV="1">
            <a:off x="10621866" y="5651292"/>
            <a:ext cx="0" cy="11968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kstSylinder 56">
            <a:extLst>
              <a:ext uri="{FF2B5EF4-FFF2-40B4-BE49-F238E27FC236}">
                <a16:creationId xmlns:a16="http://schemas.microsoft.com/office/drawing/2014/main" id="{06BF38CE-F846-805E-BCE8-CBB52CF86880}"/>
              </a:ext>
            </a:extLst>
          </p:cNvPr>
          <p:cNvSpPr txBox="1"/>
          <p:nvPr/>
        </p:nvSpPr>
        <p:spPr>
          <a:xfrm>
            <a:off x="8926830" y="5287409"/>
            <a:ext cx="176633" cy="235962"/>
          </a:xfrm>
          <a:prstGeom prst="rect">
            <a:avLst/>
          </a:prstGeom>
          <a:noFill/>
        </p:spPr>
        <p:txBody>
          <a:bodyPr wrap="square" rtlCol="0">
            <a:spAutoFit/>
          </a:bodyPr>
          <a:lstStyle/>
          <a:p>
            <a:r>
              <a:rPr lang="en-US" sz="1400" baseline="-25000">
                <a:solidFill>
                  <a:schemeClr val="tx1">
                    <a:lumMod val="50000"/>
                    <a:lumOff val="50000"/>
                  </a:schemeClr>
                </a:solidFill>
              </a:rPr>
              <a:t>?</a:t>
            </a:r>
            <a:endParaRPr lang="nb-NO" sz="1400" baseline="-25000">
              <a:solidFill>
                <a:schemeClr val="tx1">
                  <a:lumMod val="50000"/>
                  <a:lumOff val="50000"/>
                </a:schemeClr>
              </a:solidFill>
            </a:endParaRPr>
          </a:p>
        </p:txBody>
      </p:sp>
      <p:sp>
        <p:nvSpPr>
          <p:cNvPr id="59" name="TekstSylinder 58">
            <a:extLst>
              <a:ext uri="{FF2B5EF4-FFF2-40B4-BE49-F238E27FC236}">
                <a16:creationId xmlns:a16="http://schemas.microsoft.com/office/drawing/2014/main" id="{0A3D31DC-BDE8-8708-626F-0D783684E185}"/>
              </a:ext>
            </a:extLst>
          </p:cNvPr>
          <p:cNvSpPr txBox="1"/>
          <p:nvPr/>
        </p:nvSpPr>
        <p:spPr>
          <a:xfrm>
            <a:off x="8921974" y="5652995"/>
            <a:ext cx="176633" cy="235962"/>
          </a:xfrm>
          <a:prstGeom prst="rect">
            <a:avLst/>
          </a:prstGeom>
          <a:noFill/>
        </p:spPr>
        <p:txBody>
          <a:bodyPr wrap="square" rtlCol="0">
            <a:spAutoFit/>
          </a:bodyPr>
          <a:lstStyle/>
          <a:p>
            <a:r>
              <a:rPr lang="en-US" sz="1400" baseline="-25000">
                <a:solidFill>
                  <a:schemeClr val="tx1">
                    <a:lumMod val="50000"/>
                    <a:lumOff val="50000"/>
                  </a:schemeClr>
                </a:solidFill>
              </a:rPr>
              <a:t>?</a:t>
            </a:r>
            <a:endParaRPr lang="nb-NO" sz="1400" baseline="-25000">
              <a:solidFill>
                <a:schemeClr val="tx1">
                  <a:lumMod val="50000"/>
                  <a:lumOff val="50000"/>
                </a:schemeClr>
              </a:solidFill>
            </a:endParaRPr>
          </a:p>
        </p:txBody>
      </p:sp>
      <p:sp>
        <p:nvSpPr>
          <p:cNvPr id="15" name="TekstSylinder 14">
            <a:extLst>
              <a:ext uri="{FF2B5EF4-FFF2-40B4-BE49-F238E27FC236}">
                <a16:creationId xmlns:a16="http://schemas.microsoft.com/office/drawing/2014/main" id="{75FBA09E-06C2-359D-B5C4-273F6999B160}"/>
              </a:ext>
            </a:extLst>
          </p:cNvPr>
          <p:cNvSpPr txBox="1"/>
          <p:nvPr/>
        </p:nvSpPr>
        <p:spPr>
          <a:xfrm>
            <a:off x="9310117" y="5430667"/>
            <a:ext cx="2029422" cy="276999"/>
          </a:xfrm>
          <a:prstGeom prst="rect">
            <a:avLst/>
          </a:prstGeom>
          <a:noFill/>
        </p:spPr>
        <p:txBody>
          <a:bodyPr wrap="square" rtlCol="0">
            <a:spAutoFit/>
          </a:bodyPr>
          <a:lstStyle/>
          <a:p>
            <a:r>
              <a:rPr lang="en-US" sz="1200">
                <a:solidFill>
                  <a:schemeClr val="tx1">
                    <a:lumMod val="75000"/>
                    <a:lumOff val="25000"/>
                  </a:schemeClr>
                </a:solidFill>
              </a:rPr>
              <a:t>    3.30 - 3.66      38 - 55%     </a:t>
            </a:r>
            <a:endParaRPr lang="nb-NO" sz="1200">
              <a:solidFill>
                <a:schemeClr val="tx1">
                  <a:lumMod val="75000"/>
                  <a:lumOff val="25000"/>
                </a:schemeClr>
              </a:solidFill>
            </a:endParaRPr>
          </a:p>
        </p:txBody>
      </p:sp>
    </p:spTree>
    <p:extLst>
      <p:ext uri="{BB962C8B-B14F-4D97-AF65-F5344CB8AC3E}">
        <p14:creationId xmlns:p14="http://schemas.microsoft.com/office/powerpoint/2010/main" val="15721750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B0D49E5-AE19-F246-90F9-5B8C0034BC83}"/>
              </a:ext>
            </a:extLst>
          </p:cNvPr>
          <p:cNvSpPr>
            <a:spLocks noGrp="1"/>
          </p:cNvSpPr>
          <p:nvPr>
            <p:ph type="ctrTitle"/>
          </p:nvPr>
        </p:nvSpPr>
        <p:spPr/>
        <p:txBody>
          <a:bodyPr/>
          <a:lstStyle/>
          <a:p>
            <a:pPr marL="571500" indent="-571500">
              <a:buFont typeface="Arial" panose="020B0604020202020204" pitchFamily="34" charset="0"/>
              <a:buChar char="•"/>
            </a:pPr>
            <a:r>
              <a:rPr lang="nb-NO" b="1" dirty="0"/>
              <a:t>Overordnet oppsummering</a:t>
            </a:r>
          </a:p>
        </p:txBody>
      </p:sp>
      <p:sp>
        <p:nvSpPr>
          <p:cNvPr id="5" name="Undertittel 4">
            <a:extLst>
              <a:ext uri="{FF2B5EF4-FFF2-40B4-BE49-F238E27FC236}">
                <a16:creationId xmlns:a16="http://schemas.microsoft.com/office/drawing/2014/main" id="{82C4F227-0E13-F941-BD52-DA7AD6FE0B73}"/>
              </a:ext>
            </a:extLst>
          </p:cNvPr>
          <p:cNvSpPr>
            <a:spLocks noGrp="1"/>
          </p:cNvSpPr>
          <p:nvPr>
            <p:ph type="subTitle" idx="1"/>
          </p:nvPr>
        </p:nvSpPr>
        <p:spPr/>
        <p:txBody>
          <a:bodyPr/>
          <a:lstStyle/>
          <a:p>
            <a:r>
              <a:rPr lang="nb-NO" dirty="0"/>
              <a:t>- Hvordan ser ditt arbeidsmiljø ut?</a:t>
            </a:r>
          </a:p>
        </p:txBody>
      </p:sp>
      <p:pic>
        <p:nvPicPr>
          <p:cNvPr id="7" name="Grafikk 6" descr="Fem mennesker i en arbeidssituasjon hvor de samtaler rundt et arbeidsbord med PCer.">
            <a:extLst>
              <a:ext uri="{FF2B5EF4-FFF2-40B4-BE49-F238E27FC236}">
                <a16:creationId xmlns:a16="http://schemas.microsoft.com/office/drawing/2014/main" id="{8754D961-594E-5345-AE98-8F3D8BCF90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2226" y="1635404"/>
            <a:ext cx="3908871" cy="1940307"/>
          </a:xfrm>
          <a:prstGeom prst="rect">
            <a:avLst/>
          </a:prstGeom>
        </p:spPr>
      </p:pic>
    </p:spTree>
    <p:extLst>
      <p:ext uri="{BB962C8B-B14F-4D97-AF65-F5344CB8AC3E}">
        <p14:creationId xmlns:p14="http://schemas.microsoft.com/office/powerpoint/2010/main" val="12551774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lassholder for innhold 2">
            <a:extLst>
              <a:ext uri="{FF2B5EF4-FFF2-40B4-BE49-F238E27FC236}">
                <a16:creationId xmlns:a16="http://schemas.microsoft.com/office/drawing/2014/main" id="{46BD2831-E37A-A546-8740-DA18C9F5BE9A}"/>
              </a:ext>
            </a:extLst>
          </p:cNvPr>
          <p:cNvSpPr txBox="1"/>
          <p:nvPr/>
        </p:nvSpPr>
        <p:spPr>
          <a:xfrm>
            <a:off x="6126521" y="1234465"/>
            <a:ext cx="4198572" cy="1916151"/>
          </a:xfrm>
          <a:prstGeom prst="rect">
            <a:avLst/>
          </a:prstGeom>
        </p:spPr>
        <p:txBody>
          <a:bodyPr vert="horz" lIns="91202" tIns="45601" rIns="91202" bIns="4560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0687" indent="0">
              <a:lnSpc>
                <a:spcPct val="100000"/>
              </a:lnSpc>
              <a:spcBef>
                <a:spcPts val="598"/>
              </a:spcBef>
              <a:buNone/>
            </a:pPr>
            <a:r>
              <a:rPr lang="nb-NO" sz="1596" b="1" spc="-21" dirty="0">
                <a:solidFill>
                  <a:schemeClr val="accent6">
                    <a:lumMod val="75000"/>
                  </a:schemeClr>
                </a:solidFill>
                <a:cs typeface="Lucida Sans Unicode"/>
              </a:rPr>
              <a:t>Beskyttende </a:t>
            </a:r>
            <a:r>
              <a:rPr lang="nb-NO" sz="1596" b="1" spc="-42" dirty="0">
                <a:solidFill>
                  <a:schemeClr val="accent6">
                    <a:lumMod val="75000"/>
                  </a:schemeClr>
                </a:solidFill>
                <a:cs typeface="Lucida Sans Unicode"/>
              </a:rPr>
              <a:t>faktorer </a:t>
            </a:r>
            <a:r>
              <a:rPr lang="nb-NO" sz="1596" spc="-32" dirty="0">
                <a:solidFill>
                  <a:srgbClr val="22373A"/>
                </a:solidFill>
                <a:cs typeface="Lucida Sans Unicode"/>
              </a:rPr>
              <a:t>er </a:t>
            </a:r>
            <a:r>
              <a:rPr lang="nb-NO" sz="1596" spc="-42" dirty="0">
                <a:solidFill>
                  <a:srgbClr val="22373A"/>
                </a:solidFill>
                <a:cs typeface="Lucida Sans Unicode"/>
              </a:rPr>
              <a:t>faktorer </a:t>
            </a:r>
            <a:r>
              <a:rPr lang="nb-NO" sz="1596" spc="-63" dirty="0">
                <a:solidFill>
                  <a:srgbClr val="22373A"/>
                </a:solidFill>
                <a:cs typeface="Lucida Sans Unicode"/>
              </a:rPr>
              <a:t>som </a:t>
            </a:r>
            <a:r>
              <a:rPr lang="nb-NO" sz="1596" spc="-52" dirty="0">
                <a:solidFill>
                  <a:srgbClr val="22373A"/>
                </a:solidFill>
                <a:cs typeface="Lucida Sans Unicode"/>
              </a:rPr>
              <a:t>gir økt </a:t>
            </a:r>
            <a:r>
              <a:rPr lang="nb-NO" sz="1596" spc="-42" dirty="0">
                <a:solidFill>
                  <a:srgbClr val="22373A"/>
                </a:solidFill>
                <a:cs typeface="Lucida Sans Unicode"/>
              </a:rPr>
              <a:t>sannsynlighet for </a:t>
            </a:r>
            <a:r>
              <a:rPr lang="nb-NO" sz="1596" i="1" spc="-21" dirty="0">
                <a:solidFill>
                  <a:srgbClr val="22373A"/>
                </a:solidFill>
                <a:cs typeface="Arial"/>
              </a:rPr>
              <a:t>ønskede </a:t>
            </a:r>
            <a:r>
              <a:rPr lang="nb-NO" sz="1596" spc="-32" dirty="0">
                <a:solidFill>
                  <a:srgbClr val="22373A"/>
                </a:solidFill>
                <a:cs typeface="Lucida Sans Unicode"/>
              </a:rPr>
              <a:t>utfall </a:t>
            </a:r>
            <a:r>
              <a:rPr lang="nb-NO" sz="1596" spc="-21" dirty="0">
                <a:solidFill>
                  <a:srgbClr val="22373A"/>
                </a:solidFill>
                <a:cs typeface="Lucida Sans Unicode"/>
              </a:rPr>
              <a:t> </a:t>
            </a:r>
            <a:r>
              <a:rPr lang="nb-NO" sz="1596" spc="-42" dirty="0">
                <a:solidFill>
                  <a:srgbClr val="22373A"/>
                </a:solidFill>
                <a:cs typeface="Lucida Sans Unicode"/>
              </a:rPr>
              <a:t>ved høye </a:t>
            </a:r>
            <a:r>
              <a:rPr lang="nb-NO" sz="1596" spc="-52" dirty="0">
                <a:solidFill>
                  <a:srgbClr val="22373A"/>
                </a:solidFill>
                <a:cs typeface="Lucida Sans Unicode"/>
              </a:rPr>
              <a:t>nivåer. </a:t>
            </a:r>
            <a:r>
              <a:rPr lang="nb-NO" sz="1596" spc="-42" dirty="0">
                <a:solidFill>
                  <a:srgbClr val="22373A"/>
                </a:solidFill>
                <a:cs typeface="Lucida Sans Unicode"/>
              </a:rPr>
              <a:t>Her </a:t>
            </a:r>
            <a:r>
              <a:rPr lang="nb-NO" sz="1596" spc="-32" dirty="0">
                <a:solidFill>
                  <a:srgbClr val="22373A"/>
                </a:solidFill>
                <a:cs typeface="Lucida Sans Unicode"/>
              </a:rPr>
              <a:t>får </a:t>
            </a:r>
            <a:r>
              <a:rPr lang="nb-NO" sz="1596" spc="-52" dirty="0">
                <a:solidFill>
                  <a:srgbClr val="22373A"/>
                </a:solidFill>
                <a:cs typeface="Lucida Sans Unicode"/>
              </a:rPr>
              <a:t>du </a:t>
            </a:r>
            <a:r>
              <a:rPr lang="nb-NO" sz="1596" spc="-32" dirty="0">
                <a:solidFill>
                  <a:srgbClr val="22373A"/>
                </a:solidFill>
                <a:cs typeface="Lucida Sans Unicode"/>
              </a:rPr>
              <a:t>en </a:t>
            </a:r>
            <a:r>
              <a:rPr lang="nb-NO" sz="1596" spc="-42" dirty="0">
                <a:solidFill>
                  <a:srgbClr val="22373A"/>
                </a:solidFill>
                <a:cs typeface="Lucida Sans Unicode"/>
              </a:rPr>
              <a:t>oversikt over hvor </a:t>
            </a:r>
            <a:r>
              <a:rPr lang="nb-NO" sz="1596" spc="-63" dirty="0">
                <a:solidFill>
                  <a:srgbClr val="22373A"/>
                </a:solidFill>
                <a:cs typeface="Lucida Sans Unicode"/>
              </a:rPr>
              <a:t>mange som </a:t>
            </a:r>
            <a:r>
              <a:rPr lang="nb-NO" sz="1596" spc="-42" dirty="0">
                <a:solidFill>
                  <a:srgbClr val="22373A"/>
                </a:solidFill>
                <a:cs typeface="Lucida Sans Unicode"/>
              </a:rPr>
              <a:t>rapporterer </a:t>
            </a:r>
            <a:r>
              <a:rPr lang="nb-NO" sz="1596" spc="-32" dirty="0">
                <a:solidFill>
                  <a:srgbClr val="22373A"/>
                </a:solidFill>
                <a:cs typeface="Lucida Sans Unicode"/>
              </a:rPr>
              <a:t>de </a:t>
            </a:r>
            <a:r>
              <a:rPr lang="nb-NO" sz="1596" spc="-52" dirty="0">
                <a:solidFill>
                  <a:srgbClr val="22373A"/>
                </a:solidFill>
                <a:cs typeface="Lucida Sans Unicode"/>
              </a:rPr>
              <a:t>mest </a:t>
            </a:r>
            <a:r>
              <a:rPr lang="nb-NO" sz="1596" spc="-42" dirty="0">
                <a:solidFill>
                  <a:srgbClr val="22373A"/>
                </a:solidFill>
                <a:cs typeface="Lucida Sans Unicode"/>
              </a:rPr>
              <a:t> </a:t>
            </a:r>
            <a:r>
              <a:rPr lang="nb-NO" sz="1596" spc="-32" dirty="0">
                <a:solidFill>
                  <a:srgbClr val="22373A"/>
                </a:solidFill>
                <a:cs typeface="Lucida Sans Unicode"/>
              </a:rPr>
              <a:t>”beskyttende”</a:t>
            </a:r>
            <a:r>
              <a:rPr lang="nb-NO" sz="1596" spc="-63" dirty="0">
                <a:solidFill>
                  <a:srgbClr val="22373A"/>
                </a:solidFill>
                <a:cs typeface="Lucida Sans Unicode"/>
              </a:rPr>
              <a:t> </a:t>
            </a:r>
            <a:r>
              <a:rPr lang="nb-NO" sz="1596" spc="-42" dirty="0">
                <a:solidFill>
                  <a:srgbClr val="22373A"/>
                </a:solidFill>
                <a:cs typeface="Lucida Sans Unicode"/>
              </a:rPr>
              <a:t>skårene</a:t>
            </a:r>
            <a:r>
              <a:rPr lang="nb-NO" sz="1596" spc="-52" dirty="0">
                <a:solidFill>
                  <a:srgbClr val="22373A"/>
                </a:solidFill>
                <a:cs typeface="Lucida Sans Unicode"/>
              </a:rPr>
              <a:t> </a:t>
            </a:r>
            <a:r>
              <a:rPr lang="nb-NO" sz="1596" spc="-63" dirty="0">
                <a:solidFill>
                  <a:srgbClr val="22373A"/>
                </a:solidFill>
                <a:cs typeface="Lucida Sans Unicode"/>
              </a:rPr>
              <a:t>(f.eks.</a:t>
            </a:r>
            <a:r>
              <a:rPr lang="nb-NO" sz="1596" spc="42" dirty="0">
                <a:solidFill>
                  <a:srgbClr val="22373A"/>
                </a:solidFill>
                <a:cs typeface="Lucida Sans Unicode"/>
              </a:rPr>
              <a:t> </a:t>
            </a:r>
            <a:r>
              <a:rPr lang="nb-NO" sz="1596" spc="-21" dirty="0">
                <a:solidFill>
                  <a:srgbClr val="22373A"/>
                </a:solidFill>
                <a:cs typeface="Lucida Sans Unicode"/>
              </a:rPr>
              <a:t>å</a:t>
            </a:r>
            <a:r>
              <a:rPr lang="nb-NO" sz="1596" spc="-52" dirty="0">
                <a:solidFill>
                  <a:srgbClr val="22373A"/>
                </a:solidFill>
                <a:cs typeface="Lucida Sans Unicode"/>
              </a:rPr>
              <a:t> </a:t>
            </a:r>
            <a:r>
              <a:rPr lang="nb-NO" sz="1596" i="1" spc="10" dirty="0">
                <a:solidFill>
                  <a:srgbClr val="22373A"/>
                </a:solidFill>
                <a:cs typeface="Arial"/>
              </a:rPr>
              <a:t>nokså</a:t>
            </a:r>
            <a:r>
              <a:rPr lang="nb-NO" sz="1596" i="1" spc="-10" dirty="0">
                <a:solidFill>
                  <a:srgbClr val="22373A"/>
                </a:solidFill>
                <a:cs typeface="Arial"/>
              </a:rPr>
              <a:t> </a:t>
            </a:r>
            <a:r>
              <a:rPr lang="nb-NO" sz="1596" i="1" spc="21" dirty="0">
                <a:solidFill>
                  <a:srgbClr val="22373A"/>
                </a:solidFill>
                <a:cs typeface="Arial"/>
              </a:rPr>
              <a:t>ofte</a:t>
            </a:r>
            <a:r>
              <a:rPr lang="nb-NO" sz="1596" i="1" spc="-10" dirty="0">
                <a:solidFill>
                  <a:srgbClr val="22373A"/>
                </a:solidFill>
                <a:cs typeface="Arial"/>
              </a:rPr>
              <a:t> </a:t>
            </a:r>
            <a:r>
              <a:rPr lang="nb-NO" sz="1596" spc="-21" dirty="0">
                <a:solidFill>
                  <a:srgbClr val="22373A"/>
                </a:solidFill>
                <a:cs typeface="Lucida Sans Unicode"/>
              </a:rPr>
              <a:t>eller</a:t>
            </a:r>
            <a:r>
              <a:rPr lang="nb-NO" sz="1596" spc="-63" dirty="0">
                <a:solidFill>
                  <a:srgbClr val="22373A"/>
                </a:solidFill>
                <a:cs typeface="Lucida Sans Unicode"/>
              </a:rPr>
              <a:t> </a:t>
            </a:r>
            <a:r>
              <a:rPr lang="nb-NO" sz="1596" i="1" dirty="0">
                <a:solidFill>
                  <a:srgbClr val="22373A"/>
                </a:solidFill>
                <a:cs typeface="Arial"/>
              </a:rPr>
              <a:t>meget</a:t>
            </a:r>
            <a:r>
              <a:rPr lang="nb-NO" sz="1596" i="1" spc="-21" dirty="0">
                <a:solidFill>
                  <a:srgbClr val="22373A"/>
                </a:solidFill>
                <a:cs typeface="Arial"/>
              </a:rPr>
              <a:t> </a:t>
            </a:r>
            <a:r>
              <a:rPr lang="nb-NO" sz="1596" i="1" spc="52" dirty="0">
                <a:solidFill>
                  <a:srgbClr val="22373A"/>
                </a:solidFill>
                <a:cs typeface="Arial"/>
              </a:rPr>
              <a:t>ofte/alltid</a:t>
            </a:r>
            <a:r>
              <a:rPr lang="nb-NO" sz="1596" i="1" spc="-10" dirty="0">
                <a:solidFill>
                  <a:srgbClr val="22373A"/>
                </a:solidFill>
                <a:cs typeface="Arial"/>
              </a:rPr>
              <a:t> </a:t>
            </a:r>
            <a:r>
              <a:rPr lang="nb-NO" sz="1596" spc="-32" dirty="0">
                <a:solidFill>
                  <a:srgbClr val="22373A"/>
                </a:solidFill>
                <a:cs typeface="Lucida Sans Unicode"/>
              </a:rPr>
              <a:t>oppleve</a:t>
            </a:r>
            <a:r>
              <a:rPr lang="nb-NO" sz="1596" spc="-52" dirty="0">
                <a:solidFill>
                  <a:srgbClr val="22373A"/>
                </a:solidFill>
                <a:cs typeface="Lucida Sans Unicode"/>
              </a:rPr>
              <a:t> </a:t>
            </a:r>
            <a:r>
              <a:rPr lang="nb-NO" sz="1596" spc="-42" dirty="0">
                <a:solidFill>
                  <a:srgbClr val="22373A"/>
                </a:solidFill>
                <a:cs typeface="Lucida Sans Unicode"/>
              </a:rPr>
              <a:t>kontroll</a:t>
            </a:r>
            <a:r>
              <a:rPr lang="nb-NO" sz="1596" spc="-63" dirty="0">
                <a:solidFill>
                  <a:srgbClr val="22373A"/>
                </a:solidFill>
                <a:cs typeface="Lucida Sans Unicode"/>
              </a:rPr>
              <a:t> </a:t>
            </a:r>
            <a:r>
              <a:rPr lang="nb-NO" sz="1596" spc="-42" dirty="0">
                <a:solidFill>
                  <a:srgbClr val="22373A"/>
                </a:solidFill>
                <a:cs typeface="Lucida Sans Unicode"/>
              </a:rPr>
              <a:t>over </a:t>
            </a:r>
            <a:r>
              <a:rPr lang="nb-NO" sz="1596" spc="-294" dirty="0">
                <a:solidFill>
                  <a:srgbClr val="22373A"/>
                </a:solidFill>
                <a:cs typeface="Lucida Sans Unicode"/>
              </a:rPr>
              <a:t> </a:t>
            </a:r>
            <a:r>
              <a:rPr lang="nb-NO" sz="1596" spc="-52" dirty="0">
                <a:solidFill>
                  <a:srgbClr val="22373A"/>
                </a:solidFill>
                <a:cs typeface="Lucida Sans Unicode"/>
              </a:rPr>
              <a:t>egen</a:t>
            </a:r>
            <a:r>
              <a:rPr lang="nb-NO" sz="1596" spc="-63" dirty="0">
                <a:solidFill>
                  <a:srgbClr val="22373A"/>
                </a:solidFill>
                <a:cs typeface="Lucida Sans Unicode"/>
              </a:rPr>
              <a:t> </a:t>
            </a:r>
            <a:r>
              <a:rPr lang="nb-NO" sz="1596" spc="-42" dirty="0">
                <a:solidFill>
                  <a:srgbClr val="22373A"/>
                </a:solidFill>
                <a:cs typeface="Lucida Sans Unicode"/>
              </a:rPr>
              <a:t>arbeidssituasjon).</a:t>
            </a:r>
            <a:r>
              <a:rPr lang="nb-NO" sz="1596" spc="32" dirty="0">
                <a:solidFill>
                  <a:srgbClr val="22373A"/>
                </a:solidFill>
                <a:cs typeface="Lucida Sans Unicode"/>
              </a:rPr>
              <a:t> </a:t>
            </a:r>
            <a:r>
              <a:rPr lang="nb-NO" sz="1596" dirty="0">
                <a:solidFill>
                  <a:srgbClr val="22373A"/>
                </a:solidFill>
                <a:cs typeface="Lucida Sans Unicode"/>
              </a:rPr>
              <a:t>Blant de som inngår i denne rapporten</a:t>
            </a:r>
            <a:r>
              <a:rPr lang="nb-NO" sz="1596" spc="-63" dirty="0">
                <a:solidFill>
                  <a:srgbClr val="22373A"/>
                </a:solidFill>
                <a:cs typeface="Lucida Sans Unicode"/>
              </a:rPr>
              <a:t> </a:t>
            </a:r>
            <a:r>
              <a:rPr lang="nb-NO" sz="1596" spc="-42" dirty="0">
                <a:solidFill>
                  <a:srgbClr val="22373A"/>
                </a:solidFill>
                <a:cs typeface="Lucida Sans Unicode"/>
              </a:rPr>
              <a:t>opplever:</a:t>
            </a:r>
            <a:endParaRPr lang="nb-NO" sz="1596" dirty="0">
              <a:cs typeface="Lucida Sans Unicode"/>
            </a:endParaRPr>
          </a:p>
        </p:txBody>
      </p:sp>
      <p:sp>
        <p:nvSpPr>
          <p:cNvPr id="2" name="Tittel 1">
            <a:extLst>
              <a:ext uri="{FF2B5EF4-FFF2-40B4-BE49-F238E27FC236}">
                <a16:creationId xmlns:a16="http://schemas.microsoft.com/office/drawing/2014/main" id="{6B0BFA63-DB79-3A47-92A7-EDB5A1DCA581}"/>
              </a:ext>
            </a:extLst>
          </p:cNvPr>
          <p:cNvSpPr>
            <a:spLocks noGrp="1"/>
          </p:cNvSpPr>
          <p:nvPr>
            <p:ph type="title"/>
          </p:nvPr>
        </p:nvSpPr>
        <p:spPr>
          <a:xfrm>
            <a:off x="767777" y="215224"/>
            <a:ext cx="10488216" cy="581319"/>
          </a:xfrm>
        </p:spPr>
        <p:txBody>
          <a:bodyPr vert="horz" lIns="0" tIns="45720" rIns="91440" bIns="45720" rtlCol="0" anchor="ctr">
            <a:noAutofit/>
          </a:bodyPr>
          <a:lstStyle/>
          <a:p>
            <a:r>
              <a:rPr lang="nb-NO" b="1" dirty="0"/>
              <a:t>Hvordan ser ditt arbeidsmiljø ut?</a:t>
            </a:r>
          </a:p>
        </p:txBody>
      </p:sp>
      <p:pic>
        <p:nvPicPr>
          <p:cNvPr id="26" name="Grafikk 25" descr="En person er tydelig utslitt. Vedkommende sitter på på en kontorstol og hviler pannen mot bordflaten. Armene henger ned.">
            <a:extLst>
              <a:ext uri="{FF2B5EF4-FFF2-40B4-BE49-F238E27FC236}">
                <a16:creationId xmlns:a16="http://schemas.microsoft.com/office/drawing/2014/main" id="{92B469DF-6F48-9F43-B1C7-D24BE504FE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4835" y="1583023"/>
            <a:ext cx="1733262" cy="1519278"/>
          </a:xfrm>
          <a:prstGeom prst="rect">
            <a:avLst/>
          </a:prstGeom>
        </p:spPr>
      </p:pic>
      <p:sp>
        <p:nvSpPr>
          <p:cNvPr id="3" name="Plassholder for innhold 2">
            <a:extLst>
              <a:ext uri="{FF2B5EF4-FFF2-40B4-BE49-F238E27FC236}">
                <a16:creationId xmlns:a16="http://schemas.microsoft.com/office/drawing/2014/main" id="{52C96D21-F89C-6241-AC28-7CF22AE3D65B}"/>
              </a:ext>
            </a:extLst>
          </p:cNvPr>
          <p:cNvSpPr>
            <a:spLocks noGrp="1"/>
          </p:cNvSpPr>
          <p:nvPr>
            <p:ph idx="1"/>
          </p:nvPr>
        </p:nvSpPr>
        <p:spPr>
          <a:xfrm>
            <a:off x="1803728" y="1234465"/>
            <a:ext cx="4141058" cy="1802510"/>
          </a:xfrm>
        </p:spPr>
        <p:txBody>
          <a:bodyPr>
            <a:noAutofit/>
          </a:bodyPr>
          <a:lstStyle/>
          <a:p>
            <a:pPr marL="0" indent="0">
              <a:lnSpc>
                <a:spcPct val="120000"/>
              </a:lnSpc>
              <a:spcBef>
                <a:spcPts val="598"/>
              </a:spcBef>
              <a:buNone/>
            </a:pPr>
            <a:r>
              <a:rPr lang="nb-NO" sz="1596" b="1" spc="-42" dirty="0">
                <a:solidFill>
                  <a:srgbClr val="C00000"/>
                </a:solidFill>
                <a:cs typeface="Lucida Sans Unicode"/>
              </a:rPr>
              <a:t>Risikofaktorer </a:t>
            </a:r>
            <a:r>
              <a:rPr lang="nb-NO" sz="1596" spc="-32" dirty="0">
                <a:solidFill>
                  <a:srgbClr val="22373A"/>
                </a:solidFill>
                <a:cs typeface="Lucida Sans Unicode"/>
              </a:rPr>
              <a:t>er </a:t>
            </a:r>
            <a:r>
              <a:rPr lang="nb-NO" sz="1596" spc="-42" dirty="0">
                <a:solidFill>
                  <a:srgbClr val="22373A"/>
                </a:solidFill>
                <a:cs typeface="Lucida Sans Unicode"/>
              </a:rPr>
              <a:t>faktorer </a:t>
            </a:r>
            <a:r>
              <a:rPr lang="nb-NO" sz="1596" spc="-63" dirty="0">
                <a:solidFill>
                  <a:srgbClr val="22373A"/>
                </a:solidFill>
                <a:cs typeface="Lucida Sans Unicode"/>
              </a:rPr>
              <a:t>som </a:t>
            </a:r>
            <a:r>
              <a:rPr lang="nb-NO" sz="1596" spc="-52" dirty="0">
                <a:solidFill>
                  <a:srgbClr val="22373A"/>
                </a:solidFill>
                <a:cs typeface="Lucida Sans Unicode"/>
              </a:rPr>
              <a:t>gir økt </a:t>
            </a:r>
            <a:r>
              <a:rPr lang="nb-NO" sz="1596" spc="-42" dirty="0">
                <a:solidFill>
                  <a:srgbClr val="22373A"/>
                </a:solidFill>
                <a:cs typeface="Lucida Sans Unicode"/>
              </a:rPr>
              <a:t>sannsynlighet for </a:t>
            </a:r>
            <a:r>
              <a:rPr lang="nb-NO" sz="1596" i="1" spc="-10" dirty="0">
                <a:solidFill>
                  <a:srgbClr val="22373A"/>
                </a:solidFill>
                <a:cs typeface="Arial"/>
              </a:rPr>
              <a:t>uønskede </a:t>
            </a:r>
            <a:r>
              <a:rPr lang="nb-NO" sz="1596" spc="-32" dirty="0">
                <a:solidFill>
                  <a:srgbClr val="22373A"/>
                </a:solidFill>
                <a:cs typeface="Lucida Sans Unicode"/>
              </a:rPr>
              <a:t>utfall </a:t>
            </a:r>
            <a:r>
              <a:rPr lang="nb-NO" sz="1596" spc="-42" dirty="0">
                <a:solidFill>
                  <a:srgbClr val="22373A"/>
                </a:solidFill>
                <a:cs typeface="Lucida Sans Unicode"/>
              </a:rPr>
              <a:t>ved høye </a:t>
            </a:r>
            <a:r>
              <a:rPr lang="nb-NO" sz="1596" spc="-32" dirty="0">
                <a:solidFill>
                  <a:srgbClr val="22373A"/>
                </a:solidFill>
                <a:cs typeface="Lucida Sans Unicode"/>
              </a:rPr>
              <a:t> </a:t>
            </a:r>
            <a:r>
              <a:rPr lang="nb-NO" sz="1596" spc="-52" dirty="0">
                <a:solidFill>
                  <a:srgbClr val="22373A"/>
                </a:solidFill>
                <a:cs typeface="Lucida Sans Unicode"/>
              </a:rPr>
              <a:t>nivåer.</a:t>
            </a:r>
            <a:r>
              <a:rPr lang="nb-NO" sz="1596" spc="84" dirty="0">
                <a:solidFill>
                  <a:srgbClr val="22373A"/>
                </a:solidFill>
                <a:cs typeface="Lucida Sans Unicode"/>
              </a:rPr>
              <a:t> </a:t>
            </a:r>
            <a:r>
              <a:rPr lang="nb-NO" sz="1596" spc="-42" dirty="0">
                <a:solidFill>
                  <a:srgbClr val="22373A"/>
                </a:solidFill>
                <a:cs typeface="Lucida Sans Unicode"/>
              </a:rPr>
              <a:t>Her</a:t>
            </a:r>
            <a:r>
              <a:rPr lang="nb-NO" sz="1596" spc="-10" dirty="0">
                <a:solidFill>
                  <a:srgbClr val="22373A"/>
                </a:solidFill>
                <a:cs typeface="Lucida Sans Unicode"/>
              </a:rPr>
              <a:t> </a:t>
            </a:r>
            <a:r>
              <a:rPr lang="nb-NO" sz="1596" spc="-32" dirty="0">
                <a:solidFill>
                  <a:srgbClr val="22373A"/>
                </a:solidFill>
                <a:cs typeface="Lucida Sans Unicode"/>
              </a:rPr>
              <a:t>får</a:t>
            </a:r>
            <a:r>
              <a:rPr lang="nb-NO" sz="1596" spc="-10" dirty="0">
                <a:solidFill>
                  <a:srgbClr val="22373A"/>
                </a:solidFill>
                <a:cs typeface="Lucida Sans Unicode"/>
              </a:rPr>
              <a:t> </a:t>
            </a:r>
            <a:r>
              <a:rPr lang="nb-NO" sz="1596" spc="-52" dirty="0">
                <a:solidFill>
                  <a:srgbClr val="22373A"/>
                </a:solidFill>
                <a:cs typeface="Lucida Sans Unicode"/>
              </a:rPr>
              <a:t>du</a:t>
            </a:r>
            <a:r>
              <a:rPr lang="nb-NO" sz="1596" spc="-10" dirty="0">
                <a:solidFill>
                  <a:srgbClr val="22373A"/>
                </a:solidFill>
                <a:cs typeface="Lucida Sans Unicode"/>
              </a:rPr>
              <a:t> </a:t>
            </a:r>
            <a:r>
              <a:rPr lang="nb-NO" sz="1596" spc="-32" dirty="0">
                <a:solidFill>
                  <a:srgbClr val="22373A"/>
                </a:solidFill>
                <a:cs typeface="Lucida Sans Unicode"/>
              </a:rPr>
              <a:t>en</a:t>
            </a:r>
            <a:r>
              <a:rPr lang="nb-NO" sz="1596" spc="-10" dirty="0">
                <a:solidFill>
                  <a:srgbClr val="22373A"/>
                </a:solidFill>
                <a:cs typeface="Lucida Sans Unicode"/>
              </a:rPr>
              <a:t> </a:t>
            </a:r>
            <a:r>
              <a:rPr lang="nb-NO" sz="1596" spc="-42" dirty="0">
                <a:solidFill>
                  <a:srgbClr val="22373A"/>
                </a:solidFill>
                <a:cs typeface="Lucida Sans Unicode"/>
              </a:rPr>
              <a:t>oversikt</a:t>
            </a:r>
            <a:r>
              <a:rPr lang="nb-NO" sz="1596" spc="-10" dirty="0">
                <a:solidFill>
                  <a:srgbClr val="22373A"/>
                </a:solidFill>
                <a:cs typeface="Lucida Sans Unicode"/>
              </a:rPr>
              <a:t> </a:t>
            </a:r>
            <a:r>
              <a:rPr lang="nb-NO" sz="1596" spc="-42" dirty="0">
                <a:solidFill>
                  <a:srgbClr val="22373A"/>
                </a:solidFill>
                <a:cs typeface="Lucida Sans Unicode"/>
              </a:rPr>
              <a:t>over</a:t>
            </a:r>
            <a:r>
              <a:rPr lang="nb-NO" sz="1596" spc="-10" dirty="0">
                <a:solidFill>
                  <a:srgbClr val="22373A"/>
                </a:solidFill>
                <a:cs typeface="Lucida Sans Unicode"/>
              </a:rPr>
              <a:t> </a:t>
            </a:r>
            <a:r>
              <a:rPr lang="nb-NO" sz="1596" spc="-42" dirty="0">
                <a:solidFill>
                  <a:srgbClr val="22373A"/>
                </a:solidFill>
                <a:cs typeface="Lucida Sans Unicode"/>
              </a:rPr>
              <a:t>hvor</a:t>
            </a:r>
            <a:r>
              <a:rPr lang="nb-NO" sz="1596" spc="-10" dirty="0">
                <a:solidFill>
                  <a:srgbClr val="22373A"/>
                </a:solidFill>
                <a:cs typeface="Lucida Sans Unicode"/>
              </a:rPr>
              <a:t> </a:t>
            </a:r>
            <a:r>
              <a:rPr lang="nb-NO" sz="1596" spc="-63" dirty="0">
                <a:solidFill>
                  <a:srgbClr val="22373A"/>
                </a:solidFill>
                <a:cs typeface="Lucida Sans Unicode"/>
              </a:rPr>
              <a:t>mange</a:t>
            </a:r>
            <a:r>
              <a:rPr lang="nb-NO" sz="1596" spc="-10" dirty="0">
                <a:solidFill>
                  <a:srgbClr val="22373A"/>
                </a:solidFill>
                <a:cs typeface="Lucida Sans Unicode"/>
              </a:rPr>
              <a:t> </a:t>
            </a:r>
            <a:r>
              <a:rPr lang="nb-NO" sz="1596" spc="-63" dirty="0">
                <a:solidFill>
                  <a:srgbClr val="22373A"/>
                </a:solidFill>
                <a:cs typeface="Lucida Sans Unicode"/>
              </a:rPr>
              <a:t>som</a:t>
            </a:r>
            <a:r>
              <a:rPr lang="nb-NO" sz="1596" spc="-10" dirty="0">
                <a:solidFill>
                  <a:srgbClr val="22373A"/>
                </a:solidFill>
                <a:cs typeface="Lucida Sans Unicode"/>
              </a:rPr>
              <a:t> </a:t>
            </a:r>
            <a:r>
              <a:rPr lang="nb-NO" sz="1596" spc="-42" dirty="0">
                <a:solidFill>
                  <a:srgbClr val="22373A"/>
                </a:solidFill>
                <a:cs typeface="Lucida Sans Unicode"/>
              </a:rPr>
              <a:t>rapporterer</a:t>
            </a:r>
            <a:r>
              <a:rPr lang="nb-NO" sz="1596" spc="-21" dirty="0">
                <a:solidFill>
                  <a:srgbClr val="22373A"/>
                </a:solidFill>
                <a:cs typeface="Lucida Sans Unicode"/>
              </a:rPr>
              <a:t> </a:t>
            </a:r>
            <a:r>
              <a:rPr lang="nb-NO" sz="1596" spc="-32" dirty="0">
                <a:solidFill>
                  <a:srgbClr val="22373A"/>
                </a:solidFill>
                <a:cs typeface="Lucida Sans Unicode"/>
              </a:rPr>
              <a:t>de</a:t>
            </a:r>
            <a:r>
              <a:rPr lang="nb-NO" sz="1596" spc="-10" dirty="0">
                <a:solidFill>
                  <a:srgbClr val="22373A"/>
                </a:solidFill>
                <a:cs typeface="Lucida Sans Unicode"/>
              </a:rPr>
              <a:t> </a:t>
            </a:r>
            <a:r>
              <a:rPr lang="nb-NO" sz="1596" spc="-52" dirty="0">
                <a:solidFill>
                  <a:srgbClr val="22373A"/>
                </a:solidFill>
                <a:cs typeface="Lucida Sans Unicode"/>
              </a:rPr>
              <a:t>mest </a:t>
            </a:r>
            <a:r>
              <a:rPr lang="nb-NO" sz="1596" spc="-42" dirty="0">
                <a:solidFill>
                  <a:srgbClr val="22373A"/>
                </a:solidFill>
                <a:cs typeface="Lucida Sans Unicode"/>
              </a:rPr>
              <a:t> </a:t>
            </a:r>
            <a:r>
              <a:rPr lang="nb-NO" sz="1596" spc="-32" dirty="0">
                <a:solidFill>
                  <a:srgbClr val="22373A"/>
                </a:solidFill>
                <a:cs typeface="Lucida Sans Unicode"/>
              </a:rPr>
              <a:t>”problematiske”</a:t>
            </a:r>
            <a:r>
              <a:rPr lang="nb-NO" sz="1596" spc="-63" dirty="0">
                <a:solidFill>
                  <a:srgbClr val="22373A"/>
                </a:solidFill>
                <a:cs typeface="Lucida Sans Unicode"/>
              </a:rPr>
              <a:t> </a:t>
            </a:r>
            <a:r>
              <a:rPr lang="nb-NO" sz="1596" spc="-42" dirty="0">
                <a:solidFill>
                  <a:srgbClr val="22373A"/>
                </a:solidFill>
                <a:cs typeface="Lucida Sans Unicode"/>
              </a:rPr>
              <a:t>skårene</a:t>
            </a:r>
            <a:r>
              <a:rPr lang="nb-NO" sz="1596" spc="-63" dirty="0">
                <a:solidFill>
                  <a:srgbClr val="22373A"/>
                </a:solidFill>
                <a:cs typeface="Lucida Sans Unicode"/>
              </a:rPr>
              <a:t> (f.eks.</a:t>
            </a:r>
            <a:r>
              <a:rPr lang="nb-NO" sz="1596" spc="32" dirty="0">
                <a:solidFill>
                  <a:srgbClr val="22373A"/>
                </a:solidFill>
                <a:cs typeface="Lucida Sans Unicode"/>
              </a:rPr>
              <a:t> </a:t>
            </a:r>
            <a:r>
              <a:rPr lang="nb-NO" sz="1596" spc="-21" dirty="0">
                <a:solidFill>
                  <a:srgbClr val="22373A"/>
                </a:solidFill>
                <a:cs typeface="Lucida Sans Unicode"/>
              </a:rPr>
              <a:t>å</a:t>
            </a:r>
            <a:r>
              <a:rPr lang="nb-NO" sz="1596" spc="-63" dirty="0">
                <a:solidFill>
                  <a:srgbClr val="22373A"/>
                </a:solidFill>
                <a:cs typeface="Lucida Sans Unicode"/>
              </a:rPr>
              <a:t> </a:t>
            </a:r>
            <a:r>
              <a:rPr lang="nb-NO" sz="1596" i="1" spc="10" dirty="0">
                <a:solidFill>
                  <a:srgbClr val="22373A"/>
                </a:solidFill>
                <a:cs typeface="Arial"/>
              </a:rPr>
              <a:t>nokså</a:t>
            </a:r>
            <a:r>
              <a:rPr lang="nb-NO" sz="1596" i="1" spc="-32" dirty="0">
                <a:solidFill>
                  <a:srgbClr val="22373A"/>
                </a:solidFill>
                <a:cs typeface="Arial"/>
              </a:rPr>
              <a:t> </a:t>
            </a:r>
            <a:r>
              <a:rPr lang="nb-NO" sz="1596" i="1" spc="21" dirty="0">
                <a:solidFill>
                  <a:srgbClr val="22373A"/>
                </a:solidFill>
                <a:cs typeface="Arial"/>
              </a:rPr>
              <a:t>ofte</a:t>
            </a:r>
            <a:r>
              <a:rPr lang="nb-NO" sz="1596" i="1" spc="-10" dirty="0">
                <a:solidFill>
                  <a:srgbClr val="22373A"/>
                </a:solidFill>
                <a:cs typeface="Arial"/>
              </a:rPr>
              <a:t> </a:t>
            </a:r>
            <a:r>
              <a:rPr lang="nb-NO" sz="1596" spc="-21" dirty="0">
                <a:solidFill>
                  <a:srgbClr val="22373A"/>
                </a:solidFill>
                <a:cs typeface="Lucida Sans Unicode"/>
              </a:rPr>
              <a:t>eller</a:t>
            </a:r>
            <a:r>
              <a:rPr lang="nb-NO" sz="1596" spc="-63" dirty="0">
                <a:solidFill>
                  <a:srgbClr val="22373A"/>
                </a:solidFill>
                <a:cs typeface="Lucida Sans Unicode"/>
              </a:rPr>
              <a:t> </a:t>
            </a:r>
            <a:r>
              <a:rPr lang="nb-NO" sz="1596" i="1" dirty="0">
                <a:solidFill>
                  <a:srgbClr val="22373A"/>
                </a:solidFill>
                <a:cs typeface="Arial"/>
              </a:rPr>
              <a:t>meget</a:t>
            </a:r>
            <a:r>
              <a:rPr lang="nb-NO" sz="1596" i="1" spc="-32" dirty="0">
                <a:solidFill>
                  <a:srgbClr val="22373A"/>
                </a:solidFill>
                <a:cs typeface="Arial"/>
              </a:rPr>
              <a:t> </a:t>
            </a:r>
            <a:r>
              <a:rPr lang="nb-NO" sz="1596" i="1" spc="52" dirty="0">
                <a:solidFill>
                  <a:srgbClr val="22373A"/>
                </a:solidFill>
                <a:cs typeface="Arial"/>
              </a:rPr>
              <a:t>ofte/alltid</a:t>
            </a:r>
            <a:r>
              <a:rPr lang="nb-NO" sz="1596" i="1" spc="-21" dirty="0">
                <a:solidFill>
                  <a:srgbClr val="22373A"/>
                </a:solidFill>
                <a:cs typeface="Arial"/>
              </a:rPr>
              <a:t> </a:t>
            </a:r>
            <a:r>
              <a:rPr lang="nb-NO" sz="1596" spc="-32" dirty="0">
                <a:solidFill>
                  <a:srgbClr val="22373A"/>
                </a:solidFill>
                <a:cs typeface="Lucida Sans Unicode"/>
              </a:rPr>
              <a:t>oppleve</a:t>
            </a:r>
            <a:r>
              <a:rPr lang="nb-NO" sz="1596" spc="-63" dirty="0">
                <a:solidFill>
                  <a:srgbClr val="22373A"/>
                </a:solidFill>
                <a:cs typeface="Lucida Sans Unicode"/>
              </a:rPr>
              <a:t> </a:t>
            </a:r>
            <a:r>
              <a:rPr lang="nb-NO" sz="1596" spc="-42" dirty="0">
                <a:solidFill>
                  <a:srgbClr val="22373A"/>
                </a:solidFill>
                <a:cs typeface="Lucida Sans Unicode"/>
              </a:rPr>
              <a:t>høye</a:t>
            </a:r>
            <a:r>
              <a:rPr lang="nb-NO" sz="1596" spc="-63" dirty="0">
                <a:solidFill>
                  <a:srgbClr val="22373A"/>
                </a:solidFill>
                <a:cs typeface="Lucida Sans Unicode"/>
              </a:rPr>
              <a:t> </a:t>
            </a:r>
            <a:r>
              <a:rPr lang="nb-NO" sz="1596" spc="-52" dirty="0">
                <a:solidFill>
                  <a:srgbClr val="22373A"/>
                </a:solidFill>
                <a:cs typeface="Lucida Sans Unicode"/>
              </a:rPr>
              <a:t>krav).</a:t>
            </a:r>
            <a:r>
              <a:rPr lang="nb-NO" sz="1596" spc="42" dirty="0">
                <a:solidFill>
                  <a:srgbClr val="22373A"/>
                </a:solidFill>
                <a:cs typeface="Lucida Sans Unicode"/>
              </a:rPr>
              <a:t> </a:t>
            </a:r>
            <a:r>
              <a:rPr lang="nb-NO" sz="1596" dirty="0">
                <a:solidFill>
                  <a:srgbClr val="22373A"/>
                </a:solidFill>
                <a:cs typeface="Lucida Sans Unicode"/>
              </a:rPr>
              <a:t>Blant de som inngår i denne rapporten</a:t>
            </a:r>
            <a:r>
              <a:rPr lang="nb-NO" sz="1596" spc="-63" dirty="0">
                <a:solidFill>
                  <a:srgbClr val="22373A"/>
                </a:solidFill>
                <a:cs typeface="Lucida Sans Unicode"/>
              </a:rPr>
              <a:t> </a:t>
            </a:r>
            <a:r>
              <a:rPr lang="nb-NO" sz="1596" spc="-42" dirty="0">
                <a:solidFill>
                  <a:srgbClr val="22373A"/>
                </a:solidFill>
                <a:cs typeface="Lucida Sans Unicode"/>
              </a:rPr>
              <a:t>opplever:</a:t>
            </a:r>
            <a:endParaRPr lang="nb-NO" sz="1596" dirty="0">
              <a:cs typeface="Lucida Sans Unicode"/>
            </a:endParaRPr>
          </a:p>
        </p:txBody>
      </p:sp>
      <p:pic>
        <p:nvPicPr>
          <p:cNvPr id="4" name="Grafikk 3" descr="To personer i en arbeidssituasjon hvor de samtaler rundt et arbeidsbord med en PC. De ser fornøyd ut og hilser med hendene.">
            <a:extLst>
              <a:ext uri="{FF2B5EF4-FFF2-40B4-BE49-F238E27FC236}">
                <a16:creationId xmlns:a16="http://schemas.microsoft.com/office/drawing/2014/main" id="{B5E74FA3-940E-224D-B396-706DE0A73C9D}"/>
              </a:ext>
            </a:extLst>
          </p:cNvPr>
          <p:cNvPicPr>
            <a:picLocks noChangeAspect="1"/>
          </p:cNvPicPr>
          <p:nvPr/>
        </p:nvPicPr>
        <p:blipFill>
          <a:blip r:embed="rId5">
            <a:extLst>
              <a:ext uri="{96DAC541-7B7A-43D3-8B79-37D633B846F1}">
                <asvg:svgBlip xmlns:asvg="http://schemas.microsoft.com/office/drawing/2016/SVG/main" r:embed="rId6"/>
              </a:ext>
            </a:extLst>
          </a:blip>
          <a:srcRect l="60774"/>
          <a:stretch>
            <a:fillRect/>
          </a:stretch>
        </p:blipFill>
        <p:spPr>
          <a:xfrm>
            <a:off x="10278698" y="1137165"/>
            <a:ext cx="1552897" cy="1965136"/>
          </a:xfrm>
          <a:prstGeom prst="rect">
            <a:avLst/>
          </a:prstGeom>
        </p:spPr>
      </p:pic>
      <p:sp>
        <p:nvSpPr>
          <p:cNvPr id="15" name="TekstSylinder 14">
            <a:extLst>
              <a:ext uri="{FF2B5EF4-FFF2-40B4-BE49-F238E27FC236}">
                <a16:creationId xmlns:a16="http://schemas.microsoft.com/office/drawing/2014/main" id="{6029AEA6-D9FA-9944-B0C0-DF76279C5E20}"/>
              </a:ext>
            </a:extLst>
          </p:cNvPr>
          <p:cNvSpPr txBox="1"/>
          <p:nvPr/>
        </p:nvSpPr>
        <p:spPr>
          <a:xfrm>
            <a:off x="1803728" y="3163745"/>
            <a:ext cx="3922420" cy="461665"/>
          </a:xfrm>
          <a:prstGeom prst="rect">
            <a:avLst/>
          </a:prstGeom>
          <a:noFill/>
        </p:spPr>
        <p:txBody>
          <a:bodyPr wrap="none" rtlCol="0">
            <a:spAutoFit/>
          </a:bodyPr>
          <a:lstStyle/>
          <a:p>
            <a:pPr lvl="0"/>
            <a:r>
              <a:rPr lang="nb-NO" sz="2394" spc="-137">
                <a:solidFill>
                  <a:srgbClr val="263A76"/>
                </a:solidFill>
                <a:cs typeface="Lucida Sans Unicode"/>
              </a:rPr>
              <a:t>47 %</a:t>
            </a:r>
            <a:r>
              <a:rPr lang="en-GB" sz="2400">
                <a:solidFill>
                  <a:srgbClr val="263A76"/>
                </a:solidFill>
              </a:rPr>
              <a:t>    </a:t>
            </a:r>
            <a:r>
              <a:rPr lang="nb-NO" sz="1197" spc="-32" dirty="0">
                <a:cs typeface="Lucida Sans Unicode"/>
              </a:rPr>
              <a:t>stor arbeidsmengde og høyt tidspress ("jobbkrav")</a:t>
            </a:r>
            <a:endParaRPr lang="en-GB" sz="1197" spc="-52" dirty="0">
              <a:cs typeface="Lucida Sans Unicode"/>
            </a:endParaRPr>
          </a:p>
        </p:txBody>
      </p:sp>
      <p:sp>
        <p:nvSpPr>
          <p:cNvPr id="16" name="TekstSylinder 15">
            <a:extLst>
              <a:ext uri="{FF2B5EF4-FFF2-40B4-BE49-F238E27FC236}">
                <a16:creationId xmlns:a16="http://schemas.microsoft.com/office/drawing/2014/main" id="{279E0032-4354-E144-9940-6DFE4FB3C538}"/>
              </a:ext>
            </a:extLst>
          </p:cNvPr>
          <p:cNvSpPr txBox="1"/>
          <p:nvPr/>
        </p:nvSpPr>
        <p:spPr>
          <a:xfrm>
            <a:off x="1803728" y="3585584"/>
            <a:ext cx="3490827" cy="461665"/>
          </a:xfrm>
          <a:prstGeom prst="rect">
            <a:avLst/>
          </a:prstGeom>
          <a:noFill/>
        </p:spPr>
        <p:txBody>
          <a:bodyPr wrap="none" rtlCol="0">
            <a:spAutoFit/>
          </a:bodyPr>
          <a:lstStyle/>
          <a:p>
            <a:pPr lvl="0"/>
            <a:r>
              <a:rPr lang="nb-NO" sz="2394" spc="-137">
                <a:solidFill>
                  <a:srgbClr val="263A76"/>
                </a:solidFill>
                <a:cs typeface="Lucida Sans Unicode"/>
              </a:rPr>
              <a:t>   9 % </a:t>
            </a:r>
            <a:r>
              <a:rPr lang="en-GB" sz="2400">
                <a:solidFill>
                  <a:srgbClr val="263A76"/>
                </a:solidFill>
              </a:rPr>
              <a:t>   </a:t>
            </a:r>
            <a:r>
              <a:rPr lang="nb-NO" sz="1197" spc="-42" dirty="0">
                <a:cs typeface="Lucida Sans Unicode"/>
              </a:rPr>
              <a:t>motstridende krav i jobben ("rollekonflikt")</a:t>
            </a:r>
            <a:endParaRPr lang="en-GB" sz="1197" spc="-52" dirty="0">
              <a:cs typeface="Lucida Sans Unicode"/>
            </a:endParaRPr>
          </a:p>
        </p:txBody>
      </p:sp>
      <p:sp>
        <p:nvSpPr>
          <p:cNvPr id="17" name="TekstSylinder 16">
            <a:extLst>
              <a:ext uri="{FF2B5EF4-FFF2-40B4-BE49-F238E27FC236}">
                <a16:creationId xmlns:a16="http://schemas.microsoft.com/office/drawing/2014/main" id="{FB696632-D194-4C4C-9FEF-8BD0E9C725A4}"/>
              </a:ext>
            </a:extLst>
          </p:cNvPr>
          <p:cNvSpPr txBox="1"/>
          <p:nvPr/>
        </p:nvSpPr>
        <p:spPr>
          <a:xfrm>
            <a:off x="1803728" y="3980015"/>
            <a:ext cx="4141058" cy="645882"/>
          </a:xfrm>
          <a:prstGeom prst="rect">
            <a:avLst/>
          </a:prstGeom>
          <a:noFill/>
        </p:spPr>
        <p:txBody>
          <a:bodyPr wrap="square" rtlCol="0">
            <a:spAutoFit/>
          </a:bodyPr>
          <a:lstStyle/>
          <a:p>
            <a:pPr lvl="0"/>
            <a:r>
              <a:rPr lang="nb-NO" sz="2394" spc="-137">
                <a:solidFill>
                  <a:srgbClr val="263A76"/>
                </a:solidFill>
                <a:latin typeface="Calibri" panose="020F0502020204030204"/>
                <a:cs typeface="Lucida Sans Unicode"/>
              </a:rPr>
              <a:t>24 %</a:t>
            </a:r>
            <a:r>
              <a:rPr kumimoji="0" lang="nb-NO" sz="2400" b="0" i="0" u="none" strike="noStrike" kern="1200" cap="none" spc="-137" normalizeH="0" baseline="0" noProof="0">
                <a:ln>
                  <a:noFill/>
                </a:ln>
                <a:solidFill>
                  <a:srgbClr val="263A76"/>
                </a:solidFill>
                <a:effectLst/>
                <a:uLnTx/>
                <a:uFillTx/>
                <a:latin typeface="Calibri" panose="020F0502020204030204"/>
                <a:ea typeface="+mn-ea"/>
                <a:cs typeface="Lucida Sans Unicode"/>
              </a:rPr>
              <a:t>     </a:t>
            </a:r>
            <a:r>
              <a:rPr lang="nb-NO" sz="1197" spc="-52" dirty="0">
                <a:cs typeface="Lucida Sans Unicode"/>
              </a:rPr>
              <a:t>usikkerhet om arbeidsinnhold og arbeidsvilkår framover ("kvalitativ jobbusikkerhet")</a:t>
            </a:r>
          </a:p>
        </p:txBody>
      </p:sp>
      <p:sp>
        <p:nvSpPr>
          <p:cNvPr id="18" name="TekstSylinder 17">
            <a:extLst>
              <a:ext uri="{FF2B5EF4-FFF2-40B4-BE49-F238E27FC236}">
                <a16:creationId xmlns:a16="http://schemas.microsoft.com/office/drawing/2014/main" id="{318CEAA4-C4E0-DA48-B13B-9251CDA72332}"/>
              </a:ext>
            </a:extLst>
          </p:cNvPr>
          <p:cNvSpPr txBox="1"/>
          <p:nvPr/>
        </p:nvSpPr>
        <p:spPr>
          <a:xfrm>
            <a:off x="6126521" y="3163744"/>
            <a:ext cx="4782720" cy="461665"/>
          </a:xfrm>
          <a:prstGeom prst="rect">
            <a:avLst/>
          </a:prstGeom>
          <a:noFill/>
        </p:spPr>
        <p:txBody>
          <a:bodyPr wrap="none" rtlCol="0">
            <a:spAutoFit/>
          </a:bodyPr>
          <a:lstStyle/>
          <a:p>
            <a:pPr lvl="0"/>
            <a:r>
              <a:rPr lang="nb-NO" sz="2394" spc="-137">
                <a:solidFill>
                  <a:srgbClr val="263A76"/>
                </a:solidFill>
                <a:cs typeface="Lucida Sans Unicode"/>
              </a:rPr>
              <a:t>47 %</a:t>
            </a:r>
            <a:r>
              <a:rPr lang="en-GB" sz="2400">
                <a:solidFill>
                  <a:srgbClr val="263A76"/>
                </a:solidFill>
              </a:rPr>
              <a:t>  </a:t>
            </a:r>
            <a:r>
              <a:rPr lang="nb-NO" sz="1197" spc="-42" dirty="0">
                <a:cs typeface="Lucida Sans Unicode"/>
              </a:rPr>
              <a:t>høy grad av selvbestemmelse i jobben ("kontroll over avgjørelser")</a:t>
            </a:r>
            <a:endParaRPr lang="en-GB" sz="1197" spc="-52" dirty="0">
              <a:cs typeface="Lucida Sans Unicode"/>
            </a:endParaRPr>
          </a:p>
        </p:txBody>
      </p:sp>
      <p:sp>
        <p:nvSpPr>
          <p:cNvPr id="19" name="TekstSylinder 18">
            <a:extLst>
              <a:ext uri="{FF2B5EF4-FFF2-40B4-BE49-F238E27FC236}">
                <a16:creationId xmlns:a16="http://schemas.microsoft.com/office/drawing/2014/main" id="{D9ED8476-8CFE-0047-B062-71ACFA1F82A1}"/>
              </a:ext>
            </a:extLst>
          </p:cNvPr>
          <p:cNvSpPr txBox="1"/>
          <p:nvPr/>
        </p:nvSpPr>
        <p:spPr>
          <a:xfrm>
            <a:off x="6126521" y="3579149"/>
            <a:ext cx="2229204" cy="460767"/>
          </a:xfrm>
          <a:prstGeom prst="rect">
            <a:avLst/>
          </a:prstGeom>
          <a:noFill/>
        </p:spPr>
        <p:txBody>
          <a:bodyPr wrap="square" rtlCol="0">
            <a:spAutoFit/>
          </a:bodyPr>
          <a:lstStyle/>
          <a:p>
            <a:pPr lvl="0"/>
            <a:r>
              <a:rPr lang="nb-NO" sz="2394" spc="-137">
                <a:solidFill>
                  <a:srgbClr val="263A76"/>
                </a:solidFill>
                <a:cs typeface="Lucida Sans Unicode"/>
              </a:rPr>
              <a:t>92 %</a:t>
            </a:r>
            <a:r>
              <a:rPr lang="en-GB" sz="2400">
                <a:solidFill>
                  <a:srgbClr val="263A76"/>
                </a:solidFill>
              </a:rPr>
              <a:t>  </a:t>
            </a:r>
            <a:r>
              <a:rPr lang="nb-NO" sz="1197" spc="-42">
                <a:cs typeface="Lucida Sans Unicode"/>
              </a:rPr>
              <a:t>godt </a:t>
            </a:r>
            <a:r>
              <a:rPr lang="nb-NO" sz="1197" spc="-42" dirty="0">
                <a:cs typeface="Lucida Sans Unicode"/>
              </a:rPr>
              <a:t>ledelsesklima</a:t>
            </a:r>
            <a:r>
              <a:rPr lang="nb-NO" sz="1200" spc="-32" baseline="30000" dirty="0">
                <a:solidFill>
                  <a:srgbClr val="22373A"/>
                </a:solidFill>
                <a:cs typeface="Lucida Sans Unicode"/>
              </a:rPr>
              <a:t>1</a:t>
            </a:r>
            <a:endParaRPr lang="en-GB" sz="1197" spc="-52" dirty="0">
              <a:cs typeface="Lucida Sans Unicode"/>
            </a:endParaRPr>
          </a:p>
        </p:txBody>
      </p:sp>
      <p:sp>
        <p:nvSpPr>
          <p:cNvPr id="20" name="TekstSylinder 19">
            <a:extLst>
              <a:ext uri="{FF2B5EF4-FFF2-40B4-BE49-F238E27FC236}">
                <a16:creationId xmlns:a16="http://schemas.microsoft.com/office/drawing/2014/main" id="{66E04BC3-1D2A-D243-9616-FF34E47317ED}"/>
              </a:ext>
            </a:extLst>
          </p:cNvPr>
          <p:cNvSpPr txBox="1"/>
          <p:nvPr/>
        </p:nvSpPr>
        <p:spPr>
          <a:xfrm>
            <a:off x="6121919" y="3993656"/>
            <a:ext cx="2807243" cy="461665"/>
          </a:xfrm>
          <a:prstGeom prst="rect">
            <a:avLst/>
          </a:prstGeom>
          <a:noFill/>
        </p:spPr>
        <p:txBody>
          <a:bodyPr wrap="none" rtlCol="0">
            <a:spAutoFit/>
          </a:bodyPr>
          <a:lstStyle/>
          <a:p>
            <a:pPr lvl="0"/>
            <a:r>
              <a:rPr lang="nb-NO" sz="2394" spc="-137">
                <a:solidFill>
                  <a:srgbClr val="263A76"/>
                </a:solidFill>
                <a:cs typeface="Lucida Sans Unicode"/>
              </a:rPr>
              <a:t>92 %</a:t>
            </a:r>
            <a:r>
              <a:rPr lang="en-GB" sz="2400">
                <a:solidFill>
                  <a:srgbClr val="263A76"/>
                </a:solidFill>
              </a:rPr>
              <a:t>    </a:t>
            </a:r>
            <a:r>
              <a:rPr lang="nb-NO" sz="1197" spc="-52" dirty="0">
                <a:cs typeface="Lucida Sans Unicode"/>
              </a:rPr>
              <a:t>høy grad av psykologisk trygghet</a:t>
            </a:r>
            <a:endParaRPr lang="en-GB" sz="1197" spc="-52" dirty="0">
              <a:cs typeface="Lucida Sans Unicode"/>
            </a:endParaRPr>
          </a:p>
        </p:txBody>
      </p:sp>
      <p:sp>
        <p:nvSpPr>
          <p:cNvPr id="23" name="TekstSylinder 22">
            <a:extLst>
              <a:ext uri="{FF2B5EF4-FFF2-40B4-BE49-F238E27FC236}">
                <a16:creationId xmlns:a16="http://schemas.microsoft.com/office/drawing/2014/main" id="{59E24ED8-1141-8244-A15F-13AA711A9E28}"/>
              </a:ext>
            </a:extLst>
          </p:cNvPr>
          <p:cNvSpPr txBox="1"/>
          <p:nvPr/>
        </p:nvSpPr>
        <p:spPr>
          <a:xfrm>
            <a:off x="4118671" y="5230547"/>
            <a:ext cx="2143664" cy="461665"/>
          </a:xfrm>
          <a:prstGeom prst="rect">
            <a:avLst/>
          </a:prstGeom>
          <a:noFill/>
        </p:spPr>
        <p:txBody>
          <a:bodyPr wrap="none" rtlCol="0">
            <a:spAutoFit/>
          </a:bodyPr>
          <a:lstStyle/>
          <a:p>
            <a:pPr lvl="0"/>
            <a:r>
              <a:rPr lang="nb-NO" sz="2394" spc="-137">
                <a:solidFill>
                  <a:srgbClr val="263A76"/>
                </a:solidFill>
                <a:cs typeface="Lucida Sans Unicode"/>
              </a:rPr>
              <a:t>76 %</a:t>
            </a:r>
            <a:r>
              <a:rPr lang="en-GB" sz="2400">
                <a:solidFill>
                  <a:srgbClr val="263A76"/>
                </a:solidFill>
              </a:rPr>
              <a:t>  </a:t>
            </a:r>
            <a:r>
              <a:rPr lang="nb-NO" sz="1197" spc="-42" dirty="0">
                <a:cs typeface="Lucida Sans Unicode"/>
              </a:rPr>
              <a:t>h</a:t>
            </a:r>
            <a:r>
              <a:rPr lang="nb-NO" sz="1197" spc="-52" dirty="0">
                <a:cs typeface="Lucida Sans Unicode"/>
              </a:rPr>
              <a:t>ø</a:t>
            </a:r>
            <a:r>
              <a:rPr lang="nb-NO" sz="1197" spc="-32" dirty="0">
                <a:cs typeface="Lucida Sans Unicode"/>
              </a:rPr>
              <a:t>yt</a:t>
            </a:r>
            <a:r>
              <a:rPr lang="nb-NO" sz="1197" spc="-63" dirty="0">
                <a:cs typeface="Lucida Sans Unicode"/>
              </a:rPr>
              <a:t> </a:t>
            </a:r>
            <a:r>
              <a:rPr lang="nb-NO" sz="1197" spc="-42" dirty="0">
                <a:cs typeface="Lucida Sans Unicode"/>
              </a:rPr>
              <a:t>jobbengasjement</a:t>
            </a:r>
            <a:endParaRPr lang="en-GB" sz="1197" spc="-52" dirty="0">
              <a:cs typeface="Lucida Sans Unicode"/>
            </a:endParaRPr>
          </a:p>
        </p:txBody>
      </p:sp>
      <p:sp>
        <p:nvSpPr>
          <p:cNvPr id="24" name="TekstSylinder 23">
            <a:extLst>
              <a:ext uri="{FF2B5EF4-FFF2-40B4-BE49-F238E27FC236}">
                <a16:creationId xmlns:a16="http://schemas.microsoft.com/office/drawing/2014/main" id="{CEBBB52D-8999-4343-8B1C-979EC8034A1E}"/>
              </a:ext>
            </a:extLst>
          </p:cNvPr>
          <p:cNvSpPr txBox="1"/>
          <p:nvPr/>
        </p:nvSpPr>
        <p:spPr>
          <a:xfrm>
            <a:off x="4118671" y="5588027"/>
            <a:ext cx="2805192" cy="461665"/>
          </a:xfrm>
          <a:prstGeom prst="rect">
            <a:avLst/>
          </a:prstGeom>
          <a:noFill/>
        </p:spPr>
        <p:txBody>
          <a:bodyPr wrap="none" rtlCol="0">
            <a:spAutoFit/>
          </a:bodyPr>
          <a:lstStyle/>
          <a:p>
            <a:pPr lvl="0"/>
            <a:r>
              <a:rPr lang="nb-NO" sz="2394" spc="-137">
                <a:solidFill>
                  <a:srgbClr val="263A76"/>
                </a:solidFill>
                <a:cs typeface="Lucida Sans Unicode"/>
              </a:rPr>
              <a:t>74 %</a:t>
            </a:r>
            <a:r>
              <a:rPr lang="en-GB" sz="2400">
                <a:solidFill>
                  <a:srgbClr val="263A76"/>
                </a:solidFill>
              </a:rPr>
              <a:t>  </a:t>
            </a:r>
            <a:r>
              <a:rPr lang="nb-NO" sz="1197" spc="-42" dirty="0">
                <a:cs typeface="Lucida Sans Unicode"/>
              </a:rPr>
              <a:t>h</a:t>
            </a:r>
            <a:r>
              <a:rPr lang="nb-NO" sz="1197" spc="-52" dirty="0">
                <a:cs typeface="Lucida Sans Unicode"/>
              </a:rPr>
              <a:t>ø</a:t>
            </a:r>
            <a:r>
              <a:rPr lang="nb-NO" sz="1197" spc="-42" dirty="0">
                <a:cs typeface="Lucida Sans Unicode"/>
              </a:rPr>
              <a:t>y</a:t>
            </a:r>
            <a:r>
              <a:rPr lang="nb-NO" sz="1197" spc="-63" dirty="0">
                <a:cs typeface="Lucida Sans Unicode"/>
              </a:rPr>
              <a:t> </a:t>
            </a:r>
            <a:r>
              <a:rPr lang="nb-NO" sz="1197" spc="-32" dirty="0">
                <a:cs typeface="Lucida Sans Unicode"/>
              </a:rPr>
              <a:t>tilhørighet</a:t>
            </a:r>
            <a:r>
              <a:rPr lang="nb-NO" sz="1197" spc="-63" dirty="0">
                <a:cs typeface="Lucida Sans Unicode"/>
              </a:rPr>
              <a:t> </a:t>
            </a:r>
            <a:r>
              <a:rPr lang="nb-NO" sz="1197" spc="-10" dirty="0">
                <a:cs typeface="Lucida Sans Unicode"/>
              </a:rPr>
              <a:t>til</a:t>
            </a:r>
            <a:r>
              <a:rPr lang="nb-NO" sz="1197" spc="-63" dirty="0">
                <a:cs typeface="Lucida Sans Unicode"/>
              </a:rPr>
              <a:t> </a:t>
            </a:r>
            <a:r>
              <a:rPr lang="nb-NO" sz="1197" spc="-42" dirty="0">
                <a:cs typeface="Lucida Sans Unicode"/>
              </a:rPr>
              <a:t>o</a:t>
            </a:r>
            <a:r>
              <a:rPr lang="nb-NO" sz="1197" spc="-52" dirty="0">
                <a:cs typeface="Lucida Sans Unicode"/>
              </a:rPr>
              <a:t>r</a:t>
            </a:r>
            <a:r>
              <a:rPr lang="nb-NO" sz="1197" spc="-42" dirty="0">
                <a:cs typeface="Lucida Sans Unicode"/>
              </a:rPr>
              <a:t>ganisasjonen</a:t>
            </a:r>
            <a:endParaRPr lang="en-GB" sz="1197" spc="-52" dirty="0">
              <a:cs typeface="Lucida Sans Unicode"/>
            </a:endParaRPr>
          </a:p>
        </p:txBody>
      </p:sp>
      <p:sp>
        <p:nvSpPr>
          <p:cNvPr id="21" name="Plassholder for innhold 2">
            <a:extLst>
              <a:ext uri="{FF2B5EF4-FFF2-40B4-BE49-F238E27FC236}">
                <a16:creationId xmlns:a16="http://schemas.microsoft.com/office/drawing/2014/main" id="{7B1C1AE8-B8CA-42F3-A6B1-FB0D36ABE7B1}"/>
              </a:ext>
            </a:extLst>
          </p:cNvPr>
          <p:cNvSpPr txBox="1">
            <a:spLocks/>
          </p:cNvSpPr>
          <p:nvPr/>
        </p:nvSpPr>
        <p:spPr>
          <a:xfrm>
            <a:off x="3858052" y="4585925"/>
            <a:ext cx="5729568" cy="677755"/>
          </a:xfrm>
          <a:prstGeom prst="rect">
            <a:avLst/>
          </a:prstGeom>
        </p:spPr>
        <p:txBody>
          <a:bodyPr vert="horz" lIns="91440" tIns="45720" rIns="91440" bIns="45720" rtlCol="0">
            <a:noAutofit/>
          </a:bodyPr>
          <a:lstStyle>
            <a:lvl1pPr marL="228006" indent="-228006" algn="l" defTabSz="912023" rtl="0" eaLnBrk="1" latinLnBrk="0" hangingPunct="1">
              <a:lnSpc>
                <a:spcPct val="90000"/>
              </a:lnSpc>
              <a:spcBef>
                <a:spcPts val="997"/>
              </a:spcBef>
              <a:buFont typeface="Arial" panose="020B0604020202020204" pitchFamily="34" charset="0"/>
              <a:buChar char="•"/>
              <a:defRPr sz="2800" kern="1200">
                <a:solidFill>
                  <a:schemeClr val="tx1"/>
                </a:solidFill>
                <a:latin typeface="+mn-lt"/>
                <a:ea typeface="+mn-ea"/>
                <a:cs typeface="+mn-cs"/>
              </a:defRPr>
            </a:lvl1pPr>
            <a:lvl2pPr marL="684017"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2pPr>
            <a:lvl3pPr marL="1140028"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3pPr>
            <a:lvl4pPr marL="1596039"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4pPr>
            <a:lvl5pPr marL="2052051" indent="-228006" algn="l" defTabSz="912023" rtl="0" eaLnBrk="1" latinLnBrk="0" hangingPunct="1">
              <a:lnSpc>
                <a:spcPct val="90000"/>
              </a:lnSpc>
              <a:spcBef>
                <a:spcPts val="499"/>
              </a:spcBef>
              <a:buFont typeface="Arial" panose="020B0604020202020204" pitchFamily="34" charset="0"/>
              <a:buChar char="•"/>
              <a:defRPr sz="2800" kern="1200">
                <a:solidFill>
                  <a:schemeClr val="tx1"/>
                </a:solidFill>
                <a:latin typeface="+mn-lt"/>
                <a:ea typeface="+mn-ea"/>
                <a:cs typeface="+mn-cs"/>
              </a:defRPr>
            </a:lvl5pPr>
            <a:lvl6pPr marL="2508062"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073"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085"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096" indent="-228006" algn="l" defTabSz="912023"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20000"/>
              </a:lnSpc>
              <a:spcBef>
                <a:spcPts val="598"/>
              </a:spcBef>
              <a:buFont typeface="Arial" panose="020B0604020202020204" pitchFamily="34" charset="0"/>
              <a:buNone/>
            </a:pPr>
            <a:r>
              <a:rPr lang="nb-NO" sz="1596" b="1" spc="-42" dirty="0">
                <a:solidFill>
                  <a:schemeClr val="tx2"/>
                </a:solidFill>
                <a:cs typeface="Lucida Sans Unicode"/>
              </a:rPr>
              <a:t>Utfallsmål -</a:t>
            </a:r>
            <a:r>
              <a:rPr lang="nb-NO" sz="1596" spc="-32" dirty="0">
                <a:solidFill>
                  <a:srgbClr val="22373A"/>
                </a:solidFill>
                <a:cs typeface="Lucida Sans Unicode"/>
              </a:rPr>
              <a:t> forhold som kan påvirkes av risikofaktorer og beskyttende </a:t>
            </a:r>
            <a:r>
              <a:rPr lang="nb-NO" sz="1596" spc="-42" dirty="0">
                <a:solidFill>
                  <a:srgbClr val="22373A"/>
                </a:solidFill>
                <a:cs typeface="Lucida Sans Unicode"/>
              </a:rPr>
              <a:t>faktorer. </a:t>
            </a:r>
            <a:r>
              <a:rPr lang="nb-NO" sz="1596" dirty="0">
                <a:solidFill>
                  <a:srgbClr val="22373A"/>
                </a:solidFill>
                <a:cs typeface="Lucida Sans Unicode"/>
              </a:rPr>
              <a:t>Blant de som inngår i denne rapporten</a:t>
            </a:r>
            <a:r>
              <a:rPr lang="nb-NO" sz="1596" spc="-63" dirty="0">
                <a:solidFill>
                  <a:srgbClr val="22373A"/>
                </a:solidFill>
                <a:cs typeface="Lucida Sans Unicode"/>
              </a:rPr>
              <a:t> </a:t>
            </a:r>
            <a:r>
              <a:rPr lang="nb-NO" sz="1596" spc="-42" dirty="0">
                <a:solidFill>
                  <a:srgbClr val="22373A"/>
                </a:solidFill>
                <a:cs typeface="Lucida Sans Unicode"/>
              </a:rPr>
              <a:t>opplever:</a:t>
            </a:r>
            <a:endParaRPr lang="nb-NO" sz="1596" dirty="0">
              <a:cs typeface="Lucida Sans Unicode"/>
            </a:endParaRPr>
          </a:p>
        </p:txBody>
      </p:sp>
      <p:sp>
        <p:nvSpPr>
          <p:cNvPr id="22" name="object 12">
            <a:extLst>
              <a:ext uri="{FF2B5EF4-FFF2-40B4-BE49-F238E27FC236}">
                <a16:creationId xmlns:a16="http://schemas.microsoft.com/office/drawing/2014/main" id="{361A8C7A-9681-41FE-B026-6363B547DF78}"/>
              </a:ext>
            </a:extLst>
          </p:cNvPr>
          <p:cNvSpPr txBox="1"/>
          <p:nvPr/>
        </p:nvSpPr>
        <p:spPr>
          <a:xfrm>
            <a:off x="1818097" y="6174847"/>
            <a:ext cx="8855939" cy="550645"/>
          </a:xfrm>
          <a:prstGeom prst="rect">
            <a:avLst/>
          </a:prstGeom>
        </p:spPr>
        <p:txBody>
          <a:bodyPr vert="horz" wrap="square" lIns="0" tIns="26715" rIns="0" bIns="0" rtlCol="0">
            <a:spAutoFit/>
          </a:bodyPr>
          <a:lstStyle/>
          <a:p>
            <a:pPr marL="26788" marR="10715">
              <a:lnSpc>
                <a:spcPct val="116100"/>
              </a:lnSpc>
              <a:spcBef>
                <a:spcPts val="211"/>
              </a:spcBef>
            </a:pPr>
            <a:r>
              <a:rPr lang="nb-NO" sz="900" b="1" spc="-42" dirty="0">
                <a:solidFill>
                  <a:srgbClr val="22373A"/>
                </a:solidFill>
                <a:cs typeface="Lucida Sans Unicode"/>
              </a:rPr>
              <a:t>Merk</a:t>
            </a:r>
            <a:r>
              <a:rPr lang="nb-NO" sz="900" b="1" spc="-32" dirty="0">
                <a:solidFill>
                  <a:srgbClr val="22373A"/>
                </a:solidFill>
                <a:cs typeface="Lucida Sans Unicode"/>
              </a:rPr>
              <a:t>! </a:t>
            </a:r>
            <a:r>
              <a:rPr lang="nb-NO" sz="900" spc="-32" dirty="0">
                <a:solidFill>
                  <a:srgbClr val="22373A"/>
                </a:solidFill>
                <a:cs typeface="Lucida Sans Unicode"/>
              </a:rPr>
              <a:t>Dette </a:t>
            </a:r>
            <a:r>
              <a:rPr lang="nb-NO" sz="900" spc="-21" dirty="0">
                <a:solidFill>
                  <a:srgbClr val="22373A"/>
                </a:solidFill>
                <a:cs typeface="Lucida Sans Unicode"/>
              </a:rPr>
              <a:t>er en </a:t>
            </a:r>
            <a:r>
              <a:rPr lang="nb-NO" sz="900" spc="-32" dirty="0">
                <a:solidFill>
                  <a:srgbClr val="22373A"/>
                </a:solidFill>
                <a:cs typeface="Lucida Sans Unicode"/>
              </a:rPr>
              <a:t>overordnet oversikt over </a:t>
            </a:r>
            <a:r>
              <a:rPr lang="nb-NO" sz="900" spc="-21" dirty="0">
                <a:solidFill>
                  <a:srgbClr val="22373A"/>
                </a:solidFill>
                <a:cs typeface="Lucida Sans Unicode"/>
              </a:rPr>
              <a:t>nivåer av </a:t>
            </a:r>
            <a:r>
              <a:rPr lang="nb-NO" sz="900" spc="-32" dirty="0">
                <a:solidFill>
                  <a:srgbClr val="22373A"/>
                </a:solidFill>
                <a:cs typeface="Lucida Sans Unicode"/>
              </a:rPr>
              <a:t>noen sentrale arbeidsmiljøfaktorer. Andre forhold kan være vurdert som viktigere i en gitt virksomhet eller enhet. </a:t>
            </a:r>
          </a:p>
          <a:p>
            <a:pPr marL="26788" marR="10715">
              <a:lnSpc>
                <a:spcPct val="116100"/>
              </a:lnSpc>
              <a:spcBef>
                <a:spcPts val="211"/>
              </a:spcBef>
            </a:pPr>
            <a:r>
              <a:rPr lang="nb-NO" sz="900" spc="-42" dirty="0">
                <a:solidFill>
                  <a:srgbClr val="22373A"/>
                </a:solidFill>
                <a:cs typeface="Lucida Sans Unicode"/>
              </a:rPr>
              <a:t>D</a:t>
            </a:r>
            <a:r>
              <a:rPr lang="nb-NO" sz="900" spc="-21" dirty="0">
                <a:solidFill>
                  <a:srgbClr val="22373A"/>
                </a:solidFill>
                <a:cs typeface="Lucida Sans Unicode"/>
              </a:rPr>
              <a:t>etaljert</a:t>
            </a:r>
            <a:r>
              <a:rPr lang="nb-NO" sz="900" spc="-52" dirty="0">
                <a:solidFill>
                  <a:srgbClr val="22373A"/>
                </a:solidFill>
                <a:cs typeface="Lucida Sans Unicode"/>
              </a:rPr>
              <a:t> </a:t>
            </a:r>
            <a:r>
              <a:rPr lang="nb-NO" sz="900" spc="-63" dirty="0">
                <a:solidFill>
                  <a:srgbClr val="22373A"/>
                </a:solidFill>
                <a:cs typeface="Lucida Sans Unicode"/>
              </a:rPr>
              <a:t>og</a:t>
            </a:r>
            <a:r>
              <a:rPr lang="nb-NO" sz="900" spc="-52" dirty="0">
                <a:solidFill>
                  <a:srgbClr val="22373A"/>
                </a:solidFill>
                <a:cs typeface="Lucida Sans Unicode"/>
              </a:rPr>
              <a:t> </a:t>
            </a:r>
            <a:r>
              <a:rPr lang="nb-NO" sz="900" spc="-21" dirty="0">
                <a:solidFill>
                  <a:srgbClr val="22373A"/>
                </a:solidFill>
                <a:cs typeface="Lucida Sans Unicode"/>
              </a:rPr>
              <a:t>utfyllende</a:t>
            </a:r>
            <a:r>
              <a:rPr lang="nb-NO" sz="900" spc="-52" dirty="0">
                <a:solidFill>
                  <a:srgbClr val="22373A"/>
                </a:solidFill>
                <a:cs typeface="Lucida Sans Unicode"/>
              </a:rPr>
              <a:t> </a:t>
            </a:r>
            <a:r>
              <a:rPr lang="nb-NO" sz="900" spc="-32" dirty="0">
                <a:solidFill>
                  <a:srgbClr val="22373A"/>
                </a:solidFill>
                <a:cs typeface="Lucida Sans Unicode"/>
              </a:rPr>
              <a:t>informasjon om alle kartlagte faktorer foreligger i resterende deler av rapporten.</a:t>
            </a:r>
          </a:p>
          <a:p>
            <a:pPr marL="26788" marR="10715">
              <a:lnSpc>
                <a:spcPct val="116100"/>
              </a:lnSpc>
              <a:spcBef>
                <a:spcPts val="211"/>
              </a:spcBef>
            </a:pPr>
            <a:r>
              <a:rPr lang="nb-NO" sz="900" spc="-32" baseline="30000" dirty="0">
                <a:solidFill>
                  <a:srgbClr val="22373A"/>
                </a:solidFill>
                <a:cs typeface="Lucida Sans Unicode"/>
              </a:rPr>
              <a:t>1</a:t>
            </a:r>
            <a:r>
              <a:rPr lang="nb-NO" sz="900" spc="-32" dirty="0">
                <a:solidFill>
                  <a:srgbClr val="22373A"/>
                </a:solidFill>
                <a:cs typeface="Lucida Sans Unicode"/>
              </a:rPr>
              <a:t>Prosentandelen med gjennomsnitt tilsvarende de to mest fordelaktige svarkategoriene. Beregnes for de som har besvart minst 7 av 10 spørsmål. Se resultat for alle spørsmålene på siden for «ledelsesklima».</a:t>
            </a:r>
            <a:endParaRPr lang="nb-NO" sz="900" dirty="0">
              <a:cs typeface="Lucida Sans Unicode"/>
            </a:endParaRPr>
          </a:p>
        </p:txBody>
      </p:sp>
    </p:spTree>
    <p:extLst>
      <p:ext uri="{BB962C8B-B14F-4D97-AF65-F5344CB8AC3E}">
        <p14:creationId xmlns:p14="http://schemas.microsoft.com/office/powerpoint/2010/main" val="18319792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B0D49E5-AE19-F246-90F9-5B8C0034BC83}"/>
              </a:ext>
            </a:extLst>
          </p:cNvPr>
          <p:cNvSpPr>
            <a:spLocks noGrp="1"/>
          </p:cNvSpPr>
          <p:nvPr>
            <p:ph type="ctrTitle"/>
          </p:nvPr>
        </p:nvSpPr>
        <p:spPr/>
        <p:txBody>
          <a:bodyPr/>
          <a:lstStyle/>
          <a:p>
            <a:pPr marL="571500" indent="-571500">
              <a:buFont typeface="Arial" panose="020B0604020202020204" pitchFamily="34" charset="0"/>
              <a:buChar char="•"/>
            </a:pPr>
            <a:r>
              <a:rPr lang="nb-NO" b="1" dirty="0"/>
              <a:t>Resultater per arbeidsmiljøfaktor</a:t>
            </a:r>
          </a:p>
        </p:txBody>
      </p:sp>
      <p:pic>
        <p:nvPicPr>
          <p:cNvPr id="6" name="Grafikk 5" descr="Fem mennesker i en arbeidssituasjon hvor de samtaler rundt et arbeidsbord med PCer.">
            <a:extLst>
              <a:ext uri="{FF2B5EF4-FFF2-40B4-BE49-F238E27FC236}">
                <a16:creationId xmlns:a16="http://schemas.microsoft.com/office/drawing/2014/main" id="{7F826824-EA8F-424F-9E22-9B4E219E9E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2226" y="1635404"/>
            <a:ext cx="3908871" cy="1940307"/>
          </a:xfrm>
          <a:prstGeom prst="rect">
            <a:avLst/>
          </a:prstGeom>
        </p:spPr>
      </p:pic>
    </p:spTree>
    <p:extLst>
      <p:ext uri="{BB962C8B-B14F-4D97-AF65-F5344CB8AC3E}">
        <p14:creationId xmlns:p14="http://schemas.microsoft.com/office/powerpoint/2010/main" val="42540449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37" y="267997"/>
            <a:ext cx="11259142" cy="472950"/>
          </a:xfrm>
          <a:prstGeom prst="rect">
            <a:avLst/>
          </a:prstGeom>
        </p:spPr>
        <p:txBody>
          <a:bodyPr vert="horz" lIns="0" tIns="45720" rIns="91440" bIns="45720" rtlCol="0" anchor="ctr">
            <a:noAutofit/>
          </a:bodyPr>
          <a:lstStyle/>
          <a:p>
            <a:r>
              <a:rPr lang="nb-NO" b="1" dirty="0"/>
              <a:t>Jobbkrav</a:t>
            </a:r>
            <a:r>
              <a:rPr lang="nb-NO" b="1"/>
              <a:t>, arbeidstimer </a:t>
            </a:r>
            <a:r>
              <a:rPr lang="nb-NO" b="1" dirty="0"/>
              <a:t>og kontroll over egen arbeidssituasjon</a:t>
            </a:r>
          </a:p>
        </p:txBody>
      </p:sp>
      <p:sp>
        <p:nvSpPr>
          <p:cNvPr id="12" name="object 3">
            <a:extLst>
              <a:ext uri="{FF2B5EF4-FFF2-40B4-BE49-F238E27FC236}">
                <a16:creationId xmlns:a16="http://schemas.microsoft.com/office/drawing/2014/main" id="{85DDEA4B-9041-D428-C8DC-BE251F0B97DE}"/>
              </a:ext>
            </a:extLst>
          </p:cNvPr>
          <p:cNvSpPr txBox="1"/>
          <p:nvPr/>
        </p:nvSpPr>
        <p:spPr>
          <a:xfrm>
            <a:off x="178320" y="1220263"/>
            <a:ext cx="3900684" cy="824696"/>
          </a:xfrm>
          <a:prstGeom prst="rect">
            <a:avLst/>
          </a:prstGeom>
        </p:spPr>
        <p:txBody>
          <a:bodyPr vert="horz" wrap="square" lIns="0" tIns="25446" rIns="0" bIns="0" rtlCol="0">
            <a:spAutoFit/>
          </a:bodyPr>
          <a:lstStyle/>
          <a:p>
            <a:pPr marL="26788">
              <a:spcBef>
                <a:spcPts val="201"/>
              </a:spcBef>
            </a:pPr>
            <a:r>
              <a:rPr lang="nb-NO" sz="1400" spc="-74">
                <a:solidFill>
                  <a:srgbClr val="22373A"/>
                </a:solidFill>
                <a:cs typeface="Lucida Sans Unicode"/>
              </a:rPr>
              <a:t>Om</a:t>
            </a:r>
            <a:r>
              <a:rPr lang="nb-NO" sz="1400" spc="-63">
                <a:solidFill>
                  <a:srgbClr val="22373A"/>
                </a:solidFill>
                <a:cs typeface="Lucida Sans Unicode"/>
              </a:rPr>
              <a:t> </a:t>
            </a:r>
            <a:r>
              <a:rPr lang="nb-NO" sz="1400" b="1" spc="-74">
                <a:solidFill>
                  <a:schemeClr val="accent2"/>
                </a:solidFill>
                <a:cs typeface="Lucida Sans Unicode"/>
              </a:rPr>
              <a:t>arbeids</a:t>
            </a:r>
            <a:r>
              <a:rPr lang="nb-NO" sz="1400" b="1" spc="-32">
                <a:solidFill>
                  <a:schemeClr val="accent2"/>
                </a:solidFill>
                <a:cs typeface="Lucida Sans Unicode"/>
              </a:rPr>
              <a:t>tid:</a:t>
            </a:r>
            <a:endParaRPr lang="nb-NO" sz="1400" dirty="0">
              <a:cs typeface="Lucida Sans Unicode"/>
            </a:endParaRPr>
          </a:p>
          <a:p>
            <a:pPr marL="178139" marR="233050" indent="-150012">
              <a:lnSpc>
                <a:spcPct val="114599"/>
              </a:lnSpc>
              <a:spcBef>
                <a:spcPts val="844"/>
              </a:spcBef>
              <a:buChar char="•"/>
              <a:tabLst>
                <a:tab pos="179477" algn="l"/>
              </a:tabLst>
            </a:pPr>
            <a:r>
              <a:rPr lang="nb-NO" sz="1400" spc="-42" dirty="0">
                <a:solidFill>
                  <a:srgbClr val="22373A"/>
                </a:solidFill>
                <a:cs typeface="Lucida Sans Unicode"/>
              </a:rPr>
              <a:t>I en typisk arbeidsuke, hvor mange timer mer enn din avtalefestede arbeidstid jobber du</a:t>
            </a:r>
            <a:r>
              <a:rPr lang="nb-NO" sz="1400" spc="32" dirty="0">
                <a:solidFill>
                  <a:srgbClr val="22373A"/>
                </a:solidFill>
                <a:cs typeface="Lucida Sans Unicode"/>
              </a:rPr>
              <a:t>?</a:t>
            </a:r>
          </a:p>
        </p:txBody>
      </p:sp>
      <p:sp>
        <p:nvSpPr>
          <p:cNvPr id="15" name="object 3">
            <a:extLst>
              <a:ext uri="{FF2B5EF4-FFF2-40B4-BE49-F238E27FC236}">
                <a16:creationId xmlns:a16="http://schemas.microsoft.com/office/drawing/2014/main" id="{43A2EE89-74E2-99D7-E184-F43E4AF22530}"/>
              </a:ext>
            </a:extLst>
          </p:cNvPr>
          <p:cNvSpPr txBox="1"/>
          <p:nvPr/>
        </p:nvSpPr>
        <p:spPr>
          <a:xfrm>
            <a:off x="178320" y="2181700"/>
            <a:ext cx="3900684" cy="1321434"/>
          </a:xfrm>
          <a:prstGeom prst="rect">
            <a:avLst/>
          </a:prstGeom>
        </p:spPr>
        <p:txBody>
          <a:bodyPr vert="horz" wrap="square" lIns="0" tIns="25446" rIns="0" bIns="0" rtlCol="0">
            <a:spAutoFit/>
          </a:bodyPr>
          <a:lstStyle/>
          <a:p>
            <a:pPr marL="26788">
              <a:spcBef>
                <a:spcPts val="1021"/>
              </a:spcBef>
            </a:pPr>
            <a:r>
              <a:rPr lang="nb-NO" sz="1400" b="1" spc="-32" dirty="0">
                <a:solidFill>
                  <a:schemeClr val="accent2"/>
                </a:solidFill>
                <a:cs typeface="Lucida Sans Unicode"/>
              </a:rPr>
              <a:t>Jobb</a:t>
            </a:r>
            <a:r>
              <a:rPr lang="nb-NO" sz="1400" b="1" spc="-52" dirty="0">
                <a:solidFill>
                  <a:schemeClr val="accent2"/>
                </a:solidFill>
                <a:cs typeface="Lucida Sans Unicode"/>
              </a:rPr>
              <a:t>krav</a:t>
            </a:r>
            <a:r>
              <a:rPr lang="nb-NO" sz="1400" b="1" spc="-63" dirty="0">
                <a:solidFill>
                  <a:schemeClr val="accent2"/>
                </a:solidFill>
                <a:cs typeface="Lucida Sans Unicode"/>
              </a:rPr>
              <a:t> </a:t>
            </a:r>
            <a:r>
              <a:rPr lang="nb-NO" sz="1400" spc="-42" dirty="0">
                <a:solidFill>
                  <a:srgbClr val="22373A"/>
                </a:solidFill>
                <a:cs typeface="Lucida Sans Unicode"/>
              </a:rPr>
              <a:t>måles</a:t>
            </a:r>
            <a:r>
              <a:rPr lang="nb-NO" sz="1400" spc="-63" dirty="0">
                <a:solidFill>
                  <a:srgbClr val="22373A"/>
                </a:solidFill>
                <a:cs typeface="Lucida Sans Unicode"/>
              </a:rPr>
              <a:t> </a:t>
            </a:r>
            <a:r>
              <a:rPr lang="nb-NO" sz="1400" spc="-52" dirty="0">
                <a:solidFill>
                  <a:srgbClr val="22373A"/>
                </a:solidFill>
                <a:cs typeface="Lucida Sans Unicode"/>
              </a:rPr>
              <a:t>med spørsmålene:</a:t>
            </a:r>
            <a:endParaRPr lang="nb-NO" sz="1400" dirty="0">
              <a:cs typeface="Lucida Sans Unicode"/>
            </a:endParaRPr>
          </a:p>
          <a:p>
            <a:pPr marL="178139" marR="113847" indent="-150012">
              <a:lnSpc>
                <a:spcPct val="114599"/>
              </a:lnSpc>
              <a:spcBef>
                <a:spcPts val="844"/>
              </a:spcBef>
              <a:buChar char="•"/>
              <a:tabLst>
                <a:tab pos="179477" algn="l"/>
              </a:tabLst>
            </a:pPr>
            <a:r>
              <a:rPr lang="nb-NO" sz="1400" spc="-32" dirty="0">
                <a:solidFill>
                  <a:srgbClr val="22373A"/>
                </a:solidFill>
                <a:cs typeface="Lucida Sans Unicode"/>
              </a:rPr>
              <a:t>Er </a:t>
            </a:r>
            <a:r>
              <a:rPr lang="nb-NO" sz="1400" spc="-42" dirty="0">
                <a:solidFill>
                  <a:srgbClr val="22373A"/>
                </a:solidFill>
                <a:cs typeface="Lucida Sans Unicode"/>
              </a:rPr>
              <a:t>arbeidsbelastningen din ujevn slik </a:t>
            </a:r>
            <a:r>
              <a:rPr lang="nb-NO" sz="1400" spc="-21" dirty="0">
                <a:solidFill>
                  <a:srgbClr val="22373A"/>
                </a:solidFill>
                <a:cs typeface="Lucida Sans Unicode"/>
              </a:rPr>
              <a:t>at </a:t>
            </a:r>
            <a:r>
              <a:rPr lang="nb-NO" sz="1400" spc="-32" dirty="0">
                <a:solidFill>
                  <a:srgbClr val="22373A"/>
                </a:solidFill>
                <a:cs typeface="Lucida Sans Unicode"/>
              </a:rPr>
              <a:t>arbeidet </a:t>
            </a:r>
            <a:r>
              <a:rPr lang="nb-NO" sz="1400" spc="-306" dirty="0">
                <a:solidFill>
                  <a:srgbClr val="22373A"/>
                </a:solidFill>
                <a:cs typeface="Lucida Sans Unicode"/>
              </a:rPr>
              <a:t> </a:t>
            </a:r>
            <a:r>
              <a:rPr lang="nb-NO" sz="1400" spc="-42" dirty="0">
                <a:solidFill>
                  <a:srgbClr val="22373A"/>
                </a:solidFill>
                <a:cs typeface="Lucida Sans Unicode"/>
              </a:rPr>
              <a:t>hoper</a:t>
            </a:r>
            <a:r>
              <a:rPr lang="nb-NO" sz="1400" spc="-63" dirty="0">
                <a:solidFill>
                  <a:srgbClr val="22373A"/>
                </a:solidFill>
                <a:cs typeface="Lucida Sans Unicode"/>
              </a:rPr>
              <a:t> seg </a:t>
            </a:r>
            <a:r>
              <a:rPr lang="nb-NO" sz="1400" spc="-52" dirty="0">
                <a:solidFill>
                  <a:srgbClr val="22373A"/>
                </a:solidFill>
                <a:cs typeface="Lucida Sans Unicode"/>
              </a:rPr>
              <a:t>op</a:t>
            </a:r>
            <a:r>
              <a:rPr lang="nb-NO" sz="1400" spc="-95" dirty="0">
                <a:solidFill>
                  <a:srgbClr val="22373A"/>
                </a:solidFill>
                <a:cs typeface="Lucida Sans Unicode"/>
              </a:rPr>
              <a:t>p</a:t>
            </a:r>
            <a:r>
              <a:rPr lang="nb-NO" sz="1400" spc="32" dirty="0">
                <a:solidFill>
                  <a:srgbClr val="22373A"/>
                </a:solidFill>
                <a:cs typeface="Lucida Sans Unicode"/>
              </a:rPr>
              <a:t>?</a:t>
            </a:r>
            <a:endParaRPr lang="nb-NO" sz="1400" dirty="0">
              <a:cs typeface="Lucida Sans Unicode"/>
            </a:endParaRPr>
          </a:p>
          <a:p>
            <a:pPr marL="178139" indent="-151350">
              <a:spcBef>
                <a:spcPts val="179"/>
              </a:spcBef>
              <a:buChar char="•"/>
              <a:tabLst>
                <a:tab pos="179477" algn="l"/>
              </a:tabLst>
            </a:pPr>
            <a:r>
              <a:rPr lang="nb-NO" sz="1400" spc="-32" dirty="0">
                <a:solidFill>
                  <a:srgbClr val="22373A"/>
                </a:solidFill>
                <a:cs typeface="Lucida Sans Unicode"/>
              </a:rPr>
              <a:t>Er</a:t>
            </a:r>
            <a:r>
              <a:rPr lang="nb-NO" sz="1400" spc="-63" dirty="0">
                <a:solidFill>
                  <a:srgbClr val="22373A"/>
                </a:solidFill>
                <a:cs typeface="Lucida Sans Unicode"/>
              </a:rPr>
              <a:t> </a:t>
            </a:r>
            <a:r>
              <a:rPr lang="nb-NO" sz="1400" spc="-32" dirty="0">
                <a:solidFill>
                  <a:srgbClr val="22373A"/>
                </a:solidFill>
                <a:cs typeface="Lucida Sans Unicode"/>
              </a:rPr>
              <a:t>det</a:t>
            </a:r>
            <a:r>
              <a:rPr lang="nb-NO" sz="1400" spc="-63" dirty="0">
                <a:solidFill>
                  <a:srgbClr val="22373A"/>
                </a:solidFill>
                <a:cs typeface="Lucida Sans Unicode"/>
              </a:rPr>
              <a:t> </a:t>
            </a:r>
            <a:r>
              <a:rPr lang="nb-NO" sz="1400" spc="-52" dirty="0">
                <a:solidFill>
                  <a:srgbClr val="22373A"/>
                </a:solidFill>
                <a:cs typeface="Lucida Sans Unicode"/>
              </a:rPr>
              <a:t>nødvendig</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32" dirty="0">
                <a:solidFill>
                  <a:srgbClr val="22373A"/>
                </a:solidFill>
                <a:cs typeface="Lucida Sans Unicode"/>
              </a:rPr>
              <a:t>arbeide</a:t>
            </a:r>
            <a:r>
              <a:rPr lang="nb-NO" sz="1400" spc="-63" dirty="0">
                <a:solidFill>
                  <a:srgbClr val="22373A"/>
                </a:solidFill>
                <a:cs typeface="Lucida Sans Unicode"/>
              </a:rPr>
              <a:t> </a:t>
            </a:r>
            <a:r>
              <a:rPr lang="nb-NO" sz="1400" spc="-21" dirty="0">
                <a:solidFill>
                  <a:srgbClr val="22373A"/>
                </a:solidFill>
                <a:cs typeface="Lucida Sans Unicode"/>
              </a:rPr>
              <a:t>i</a:t>
            </a:r>
            <a:r>
              <a:rPr lang="nb-NO" sz="1400" spc="-63" dirty="0">
                <a:solidFill>
                  <a:srgbClr val="22373A"/>
                </a:solidFill>
                <a:cs typeface="Lucida Sans Unicode"/>
              </a:rPr>
              <a:t> </a:t>
            </a:r>
            <a:r>
              <a:rPr lang="nb-NO" sz="1400" spc="-21" dirty="0">
                <a:solidFill>
                  <a:srgbClr val="22373A"/>
                </a:solidFill>
                <a:cs typeface="Lucida Sans Unicode"/>
              </a:rPr>
              <a:t>et</a:t>
            </a:r>
            <a:r>
              <a:rPr lang="nb-NO" sz="1400" spc="-63" dirty="0">
                <a:solidFill>
                  <a:srgbClr val="22373A"/>
                </a:solidFill>
                <a:cs typeface="Lucida Sans Unicode"/>
              </a:rPr>
              <a:t> </a:t>
            </a:r>
            <a:r>
              <a:rPr lang="nb-NO" sz="1400" spc="-42" dirty="0">
                <a:solidFill>
                  <a:srgbClr val="22373A"/>
                </a:solidFill>
                <a:cs typeface="Lucida Sans Unicode"/>
              </a:rPr>
              <a:t>høyt</a:t>
            </a:r>
            <a:r>
              <a:rPr lang="nb-NO" sz="1400" spc="-52" dirty="0">
                <a:solidFill>
                  <a:srgbClr val="22373A"/>
                </a:solidFill>
                <a:cs typeface="Lucida Sans Unicode"/>
              </a:rPr>
              <a:t> </a:t>
            </a:r>
            <a:r>
              <a:rPr lang="nb-NO" sz="1400" spc="-42" dirty="0">
                <a:solidFill>
                  <a:srgbClr val="22373A"/>
                </a:solidFill>
                <a:cs typeface="Lucida Sans Unicode"/>
              </a:rPr>
              <a:t>tempo?</a:t>
            </a:r>
            <a:endParaRPr lang="nb-NO" sz="1400" dirty="0">
              <a:cs typeface="Lucida Sans Unicode"/>
            </a:endParaRPr>
          </a:p>
          <a:p>
            <a:pPr marL="178139" indent="-151350">
              <a:spcBef>
                <a:spcPts val="189"/>
              </a:spcBef>
              <a:buChar char="•"/>
              <a:tabLst>
                <a:tab pos="179477" algn="l"/>
              </a:tabLst>
            </a:pPr>
            <a:r>
              <a:rPr lang="nb-NO" sz="1400" spc="-42" dirty="0">
                <a:solidFill>
                  <a:srgbClr val="22373A"/>
                </a:solidFill>
                <a:cs typeface="Lucida Sans Unicode"/>
              </a:rPr>
              <a:t>Har</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32" dirty="0">
                <a:solidFill>
                  <a:srgbClr val="22373A"/>
                </a:solidFill>
                <a:cs typeface="Lucida Sans Unicode"/>
              </a:rPr>
              <a:t>or</a:t>
            </a:r>
            <a:r>
              <a:rPr lang="nb-NO" sz="1400" spc="-63" dirty="0">
                <a:solidFill>
                  <a:srgbClr val="22373A"/>
                </a:solidFill>
                <a:cs typeface="Lucida Sans Unicode"/>
              </a:rPr>
              <a:t> </a:t>
            </a:r>
            <a:r>
              <a:rPr lang="nb-NO" sz="1400" spc="-105" dirty="0">
                <a:solidFill>
                  <a:srgbClr val="22373A"/>
                </a:solidFill>
                <a:cs typeface="Lucida Sans Unicode"/>
              </a:rPr>
              <a:t>m</a:t>
            </a:r>
            <a:r>
              <a:rPr lang="nb-NO" sz="1400" spc="-52" dirty="0">
                <a:solidFill>
                  <a:srgbClr val="22373A"/>
                </a:solidFill>
                <a:cs typeface="Lucida Sans Unicode"/>
              </a:rPr>
              <a:t>y</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gjø</a:t>
            </a:r>
            <a:r>
              <a:rPr lang="nb-NO" sz="1400" spc="-74" dirty="0">
                <a:solidFill>
                  <a:srgbClr val="22373A"/>
                </a:solidFill>
                <a:cs typeface="Lucida Sans Unicode"/>
              </a:rPr>
              <a:t>r</a:t>
            </a:r>
            <a:r>
              <a:rPr lang="nb-NO" sz="1400" spc="-63" dirty="0">
                <a:solidFill>
                  <a:srgbClr val="22373A"/>
                </a:solidFill>
                <a:cs typeface="Lucida Sans Unicode"/>
              </a:rPr>
              <a:t>e</a:t>
            </a:r>
            <a:r>
              <a:rPr lang="nb-NO" sz="1400" spc="32" dirty="0">
                <a:solidFill>
                  <a:srgbClr val="22373A"/>
                </a:solidFill>
                <a:cs typeface="Lucida Sans Unicode"/>
              </a:rPr>
              <a:t>?</a:t>
            </a:r>
          </a:p>
        </p:txBody>
      </p:sp>
      <p:graphicFrame>
        <p:nvGraphicFramePr>
          <p:cNvPr id="16" name="Plassholder for innhold 3" descr="Resultat for Jobbkrav. 1-Meget sjelden eller aldri 3%. 2-Nokså sjelden 8%. 3-Av og til 43%. 4-Nokså ofte 27%. 5-Meget ofte eller alltid 19%. Gjennomsnitt 3.51">
            <a:extLst>
              <a:ext uri="{FF2B5EF4-FFF2-40B4-BE49-F238E27FC236}">
                <a16:creationId xmlns:a16="http://schemas.microsoft.com/office/drawing/2014/main" id="{C0C42881-A6FA-F0B9-A286-EE79C7D8309C}"/>
              </a:ext>
            </a:extLst>
          </p:cNvPr>
          <p:cNvGraphicFramePr/>
          <p:nvPr>
            <p:extLst>
              <p:ext uri="{D42A27DB-BD31-4B8C-83A1-F6EECF244321}">
                <p14:modId xmlns:p14="http://schemas.microsoft.com/office/powerpoint/2010/main" val="2577320485"/>
              </p:ext>
            </p:extLst>
          </p:nvPr>
        </p:nvGraphicFramePr>
        <p:xfrm>
          <a:off x="3797041" y="2261743"/>
          <a:ext cx="6646204" cy="1298944"/>
        </p:xfrm>
        <a:graphic>
          <a:graphicData uri="http://schemas.openxmlformats.org/drawingml/2006/chart">
            <c:chart xmlns:c="http://schemas.openxmlformats.org/drawingml/2006/chart" xmlns:r="http://schemas.openxmlformats.org/officeDocument/2006/relationships" r:id="rId3"/>
          </a:graphicData>
        </a:graphic>
      </p:graphicFrame>
      <p:sp>
        <p:nvSpPr>
          <p:cNvPr id="18" name="object 3">
            <a:extLst>
              <a:ext uri="{FF2B5EF4-FFF2-40B4-BE49-F238E27FC236}">
                <a16:creationId xmlns:a16="http://schemas.microsoft.com/office/drawing/2014/main" id="{58E8EE3C-DE5B-A787-0CA2-5A07F2A776DF}"/>
              </a:ext>
            </a:extLst>
          </p:cNvPr>
          <p:cNvSpPr txBox="1"/>
          <p:nvPr/>
        </p:nvSpPr>
        <p:spPr>
          <a:xfrm>
            <a:off x="178320" y="3751503"/>
            <a:ext cx="3526331" cy="2559017"/>
          </a:xfrm>
          <a:prstGeom prst="rect">
            <a:avLst/>
          </a:prstGeom>
        </p:spPr>
        <p:txBody>
          <a:bodyPr vert="horz" wrap="square" lIns="0" tIns="25446" rIns="0" bIns="0" rtlCol="0">
            <a:spAutoFit/>
          </a:bodyPr>
          <a:lstStyle/>
          <a:p>
            <a:pPr marL="26788">
              <a:spcBef>
                <a:spcPts val="1021"/>
              </a:spcBef>
            </a:pPr>
            <a:r>
              <a:rPr lang="nb-NO" sz="1400" b="1" spc="-42" dirty="0">
                <a:solidFill>
                  <a:schemeClr val="accent2"/>
                </a:solidFill>
                <a:cs typeface="Lucida Sans Unicode"/>
              </a:rPr>
              <a:t>Kontroll</a:t>
            </a:r>
            <a:r>
              <a:rPr lang="nb-NO" sz="1400" b="1" spc="-52" dirty="0">
                <a:solidFill>
                  <a:schemeClr val="accent2"/>
                </a:solidFill>
                <a:cs typeface="Lucida Sans Unicode"/>
              </a:rPr>
              <a:t> </a:t>
            </a:r>
            <a:r>
              <a:rPr lang="nb-NO" sz="1400" b="1" spc="-42" dirty="0">
                <a:solidFill>
                  <a:schemeClr val="accent2"/>
                </a:solidFill>
                <a:cs typeface="Lucida Sans Unicode"/>
              </a:rPr>
              <a:t>over avgjørelser </a:t>
            </a:r>
            <a:r>
              <a:rPr lang="nb-NO" sz="1400" spc="-42" dirty="0">
                <a:solidFill>
                  <a:srgbClr val="22373A"/>
                </a:solidFill>
                <a:cs typeface="Lucida Sans Unicode"/>
              </a:rPr>
              <a:t>måles </a:t>
            </a:r>
            <a:r>
              <a:rPr lang="nb-NO" sz="1400" spc="-52" dirty="0">
                <a:solidFill>
                  <a:srgbClr val="22373A"/>
                </a:solidFill>
                <a:cs typeface="Lucida Sans Unicode"/>
              </a:rPr>
              <a:t>med</a:t>
            </a:r>
            <a:r>
              <a:rPr lang="nb-NO" sz="1400" spc="-42" dirty="0">
                <a:solidFill>
                  <a:srgbClr val="22373A"/>
                </a:solidFill>
                <a:cs typeface="Lucida Sans Unicode"/>
              </a:rPr>
              <a:t> </a:t>
            </a:r>
            <a:r>
              <a:rPr lang="nb-NO" sz="1400" spc="-52" dirty="0">
                <a:solidFill>
                  <a:srgbClr val="22373A"/>
                </a:solidFill>
                <a:cs typeface="Lucida Sans Unicode"/>
              </a:rPr>
              <a:t>spørsmålene:</a:t>
            </a:r>
            <a:endParaRPr lang="nb-NO" sz="1400" dirty="0">
              <a:cs typeface="Lucida Sans Unicode"/>
            </a:endParaRPr>
          </a:p>
          <a:p>
            <a:pPr marL="178139" marR="235731" indent="-150012">
              <a:lnSpc>
                <a:spcPct val="114599"/>
              </a:lnSpc>
              <a:spcBef>
                <a:spcPts val="844"/>
              </a:spcBef>
              <a:buChar char="•"/>
              <a:tabLst>
                <a:tab pos="179477" algn="l"/>
              </a:tabLst>
            </a:pPr>
            <a:r>
              <a:rPr lang="nb-NO" sz="1400" spc="-42" dirty="0">
                <a:solidFill>
                  <a:srgbClr val="22373A"/>
                </a:solidFill>
                <a:cs typeface="Lucida Sans Unicode"/>
              </a:rPr>
              <a:t>Hvis</a:t>
            </a:r>
            <a:r>
              <a:rPr lang="nb-NO" sz="1400" spc="-63" dirty="0">
                <a:solidFill>
                  <a:srgbClr val="22373A"/>
                </a:solidFill>
                <a:cs typeface="Lucida Sans Unicode"/>
              </a:rPr>
              <a:t> </a:t>
            </a:r>
            <a:r>
              <a:rPr lang="nb-NO" sz="1400" spc="-32" dirty="0">
                <a:solidFill>
                  <a:srgbClr val="22373A"/>
                </a:solidFill>
                <a:cs typeface="Lucida Sans Unicode"/>
              </a:rPr>
              <a:t>det</a:t>
            </a:r>
            <a:r>
              <a:rPr lang="nb-NO" sz="1400" spc="-63" dirty="0">
                <a:solidFill>
                  <a:srgbClr val="22373A"/>
                </a:solidFill>
                <a:cs typeface="Lucida Sans Unicode"/>
              </a:rPr>
              <a:t> </a:t>
            </a:r>
            <a:r>
              <a:rPr lang="nb-NO" sz="1400" spc="-52" dirty="0">
                <a:solidFill>
                  <a:srgbClr val="22373A"/>
                </a:solidFill>
                <a:cs typeface="Lucida Sans Unicode"/>
              </a:rPr>
              <a:t>fi</a:t>
            </a:r>
            <a:r>
              <a:rPr lang="nb-NO" sz="1400" spc="-42" dirty="0">
                <a:solidFill>
                  <a:srgbClr val="22373A"/>
                </a:solidFill>
                <a:cs typeface="Lucida Sans Unicode"/>
              </a:rPr>
              <a:t>nnes</a:t>
            </a:r>
            <a:r>
              <a:rPr lang="nb-NO" sz="1400" spc="-63" dirty="0">
                <a:solidFill>
                  <a:srgbClr val="22373A"/>
                </a:solidFill>
                <a:cs typeface="Lucida Sans Unicode"/>
              </a:rPr>
              <a:t> </a:t>
            </a:r>
            <a:r>
              <a:rPr lang="nb-NO" sz="1400" spc="-42" dirty="0">
                <a:solidFill>
                  <a:srgbClr val="22373A"/>
                </a:solidFill>
                <a:cs typeface="Lucida Sans Unicode"/>
              </a:rPr>
              <a:t>fl</a:t>
            </a:r>
            <a:r>
              <a:rPr lang="nb-NO" sz="1400" spc="-32" dirty="0">
                <a:solidFill>
                  <a:srgbClr val="22373A"/>
                </a:solidFill>
                <a:cs typeface="Lucida Sans Unicode"/>
              </a:rPr>
              <a:t>e</a:t>
            </a:r>
            <a:r>
              <a:rPr lang="nb-NO" sz="1400" spc="-42" dirty="0">
                <a:solidFill>
                  <a:srgbClr val="22373A"/>
                </a:solidFill>
                <a:cs typeface="Lucida Sans Unicode"/>
              </a:rPr>
              <a:t>r</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f</a:t>
            </a:r>
            <a:r>
              <a:rPr lang="nb-NO" sz="1400" spc="-42" dirty="0">
                <a:solidFill>
                  <a:srgbClr val="22373A"/>
                </a:solidFill>
                <a:cs typeface="Lucida Sans Unicode"/>
              </a:rPr>
              <a:t>o</a:t>
            </a:r>
            <a:r>
              <a:rPr lang="nb-NO" sz="1400" spc="-52" dirty="0">
                <a:solidFill>
                  <a:srgbClr val="22373A"/>
                </a:solidFill>
                <a:cs typeface="Lucida Sans Unicode"/>
              </a:rPr>
              <a:t>r</a:t>
            </a:r>
            <a:r>
              <a:rPr lang="nb-NO" sz="1400" spc="-42" dirty="0">
                <a:solidFill>
                  <a:srgbClr val="22373A"/>
                </a:solidFill>
                <a:cs typeface="Lucida Sans Unicode"/>
              </a:rPr>
              <a:t>skjellige</a:t>
            </a:r>
            <a:r>
              <a:rPr lang="nb-NO" sz="1400" spc="-63" dirty="0">
                <a:solidFill>
                  <a:srgbClr val="22373A"/>
                </a:solidFill>
                <a:cs typeface="Lucida Sans Unicode"/>
              </a:rPr>
              <a:t> </a:t>
            </a:r>
            <a:r>
              <a:rPr lang="nb-NO" sz="1400" spc="-52" dirty="0">
                <a:solidFill>
                  <a:srgbClr val="22373A"/>
                </a:solidFill>
                <a:cs typeface="Lucida Sans Unicode"/>
              </a:rPr>
              <a:t>måt</a:t>
            </a:r>
            <a:r>
              <a:rPr lang="nb-NO" sz="1400" spc="-32" dirty="0">
                <a:solidFill>
                  <a:srgbClr val="22373A"/>
                </a:solidFill>
                <a:cs typeface="Lucida Sans Unicode"/>
              </a:rPr>
              <a:t>er</a:t>
            </a:r>
            <a:r>
              <a:rPr lang="nb-NO" sz="1400" spc="-63" dirty="0">
                <a:solidFill>
                  <a:srgbClr val="22373A"/>
                </a:solidFill>
                <a:cs typeface="Lucida Sans Unicode"/>
              </a:rPr>
              <a:t> </a:t>
            </a:r>
            <a:r>
              <a:rPr lang="nb-NO" sz="1400" spc="-21" dirty="0">
                <a:solidFill>
                  <a:srgbClr val="22373A"/>
                </a:solidFill>
                <a:cs typeface="Lucida Sans Unicode"/>
              </a:rPr>
              <a:t>å</a:t>
            </a:r>
            <a:r>
              <a:rPr lang="nb-NO" sz="1400" spc="-63" dirty="0">
                <a:solidFill>
                  <a:srgbClr val="22373A"/>
                </a:solidFill>
                <a:cs typeface="Lucida Sans Unicode"/>
              </a:rPr>
              <a:t> </a:t>
            </a:r>
            <a:r>
              <a:rPr lang="nb-NO" sz="1400" spc="-42" dirty="0">
                <a:solidFill>
                  <a:srgbClr val="22373A"/>
                </a:solidFill>
                <a:cs typeface="Lucida Sans Unicode"/>
              </a:rPr>
              <a:t>utfø</a:t>
            </a:r>
            <a:r>
              <a:rPr lang="nb-NO" sz="1400" spc="-52" dirty="0">
                <a:solidFill>
                  <a:srgbClr val="22373A"/>
                </a:solidFill>
                <a:cs typeface="Lucida Sans Unicode"/>
              </a:rPr>
              <a:t>r</a:t>
            </a:r>
            <a:r>
              <a:rPr lang="nb-NO" sz="1400" spc="-21" dirty="0">
                <a:solidFill>
                  <a:srgbClr val="22373A"/>
                </a:solidFill>
                <a:cs typeface="Lucida Sans Unicode"/>
              </a:rPr>
              <a:t>e  </a:t>
            </a:r>
            <a:r>
              <a:rPr lang="nb-NO" sz="1400" spc="-32" dirty="0">
                <a:solidFill>
                  <a:srgbClr val="22373A"/>
                </a:solidFill>
                <a:cs typeface="Lucida Sans Unicode"/>
              </a:rPr>
              <a:t>arbeidet ditt </a:t>
            </a:r>
            <a:r>
              <a:rPr lang="nb-NO" sz="1400" spc="-52" dirty="0">
                <a:solidFill>
                  <a:srgbClr val="22373A"/>
                </a:solidFill>
                <a:cs typeface="Lucida Sans Unicode"/>
              </a:rPr>
              <a:t>på, kan du </a:t>
            </a:r>
            <a:r>
              <a:rPr lang="nb-NO" sz="1400" spc="-32" dirty="0">
                <a:solidFill>
                  <a:srgbClr val="22373A"/>
                </a:solidFill>
                <a:cs typeface="Lucida Sans Unicode"/>
              </a:rPr>
              <a:t>selv </a:t>
            </a:r>
            <a:r>
              <a:rPr lang="nb-NO" sz="1400" spc="-42" dirty="0">
                <a:solidFill>
                  <a:srgbClr val="22373A"/>
                </a:solidFill>
                <a:cs typeface="Lucida Sans Unicode"/>
              </a:rPr>
              <a:t>velge hvilken </a:t>
            </a:r>
            <a:r>
              <a:rPr lang="nb-NO" sz="1400" spc="-32" dirty="0">
                <a:solidFill>
                  <a:srgbClr val="22373A"/>
                </a:solidFill>
                <a:cs typeface="Lucida Sans Unicode"/>
              </a:rPr>
              <a:t> f</a:t>
            </a:r>
            <a:r>
              <a:rPr lang="nb-NO" sz="1400" spc="-63" dirty="0">
                <a:solidFill>
                  <a:srgbClr val="22373A"/>
                </a:solidFill>
                <a:cs typeface="Lucida Sans Unicode"/>
              </a:rPr>
              <a:t>ramgangsmåt</a:t>
            </a:r>
            <a:r>
              <a:rPr lang="nb-NO" sz="1400" spc="-21" dirty="0">
                <a:solidFill>
                  <a:srgbClr val="22373A"/>
                </a:solidFill>
                <a:cs typeface="Lucida Sans Unicode"/>
              </a:rPr>
              <a:t>e</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s</a:t>
            </a:r>
            <a:r>
              <a:rPr lang="nb-NO" sz="1400" spc="-84" dirty="0">
                <a:solidFill>
                  <a:srgbClr val="22373A"/>
                </a:solidFill>
                <a:cs typeface="Lucida Sans Unicode"/>
              </a:rPr>
              <a:t>k</a:t>
            </a:r>
            <a:r>
              <a:rPr lang="nb-NO" sz="1400" spc="-32" dirty="0">
                <a:solidFill>
                  <a:srgbClr val="22373A"/>
                </a:solidFill>
                <a:cs typeface="Lucida Sans Unicode"/>
              </a:rPr>
              <a:t>a</a:t>
            </a:r>
            <a:r>
              <a:rPr lang="nb-NO" sz="1400" dirty="0">
                <a:solidFill>
                  <a:srgbClr val="22373A"/>
                </a:solidFill>
                <a:cs typeface="Lucida Sans Unicode"/>
              </a:rPr>
              <a:t>l</a:t>
            </a:r>
            <a:r>
              <a:rPr lang="nb-NO" sz="1400" spc="-63" dirty="0">
                <a:solidFill>
                  <a:srgbClr val="22373A"/>
                </a:solidFill>
                <a:cs typeface="Lucida Sans Unicode"/>
              </a:rPr>
              <a:t> </a:t>
            </a:r>
            <a:r>
              <a:rPr lang="nb-NO" sz="1400" spc="-52" dirty="0">
                <a:solidFill>
                  <a:srgbClr val="22373A"/>
                </a:solidFill>
                <a:cs typeface="Lucida Sans Unicode"/>
              </a:rPr>
              <a:t>bru</a:t>
            </a:r>
            <a:r>
              <a:rPr lang="nb-NO" sz="1400" spc="-74" dirty="0">
                <a:solidFill>
                  <a:srgbClr val="22373A"/>
                </a:solidFill>
                <a:cs typeface="Lucida Sans Unicode"/>
              </a:rPr>
              <a:t>k</a:t>
            </a:r>
            <a:r>
              <a:rPr lang="nb-NO" sz="1400" spc="-63" dirty="0">
                <a:solidFill>
                  <a:srgbClr val="22373A"/>
                </a:solidFill>
                <a:cs typeface="Lucida Sans Unicode"/>
              </a:rPr>
              <a:t>e</a:t>
            </a:r>
            <a:r>
              <a:rPr lang="nb-NO" sz="1400" spc="32" dirty="0">
                <a:solidFill>
                  <a:srgbClr val="22373A"/>
                </a:solidFill>
                <a:cs typeface="Lucida Sans Unicode"/>
              </a:rPr>
              <a:t>?</a:t>
            </a:r>
            <a:endParaRPr lang="nb-NO" sz="1400" dirty="0">
              <a:cs typeface="Lucida Sans Unicode"/>
            </a:endParaRPr>
          </a:p>
          <a:p>
            <a:pPr marL="178139" marR="21430" indent="-150012">
              <a:lnSpc>
                <a:spcPct val="114599"/>
              </a:lnSpc>
              <a:buChar char="•"/>
              <a:tabLst>
                <a:tab pos="179477" algn="l"/>
              </a:tabLst>
            </a:pPr>
            <a:r>
              <a:rPr lang="nb-NO" sz="1400" spc="-52" dirty="0">
                <a:solidFill>
                  <a:srgbClr val="22373A"/>
                </a:solidFill>
                <a:cs typeface="Lucida Sans Unicode"/>
              </a:rPr>
              <a:t>Kan du </a:t>
            </a:r>
            <a:r>
              <a:rPr lang="nb-NO" sz="1400" spc="-42" dirty="0">
                <a:solidFill>
                  <a:srgbClr val="22373A"/>
                </a:solidFill>
                <a:cs typeface="Lucida Sans Unicode"/>
              </a:rPr>
              <a:t>påvirke </a:t>
            </a:r>
            <a:r>
              <a:rPr lang="nb-NO" sz="1400" spc="-63" dirty="0">
                <a:solidFill>
                  <a:srgbClr val="22373A"/>
                </a:solidFill>
                <a:cs typeface="Lucida Sans Unicode"/>
              </a:rPr>
              <a:t>mengden </a:t>
            </a:r>
            <a:r>
              <a:rPr lang="nb-NO" sz="1400" spc="-32" dirty="0">
                <a:solidFill>
                  <a:srgbClr val="22373A"/>
                </a:solidFill>
                <a:cs typeface="Lucida Sans Unicode"/>
              </a:rPr>
              <a:t>av arbeid </a:t>
            </a:r>
            <a:r>
              <a:rPr lang="nb-NO" sz="1400" spc="-63" dirty="0">
                <a:solidFill>
                  <a:srgbClr val="22373A"/>
                </a:solidFill>
                <a:cs typeface="Lucida Sans Unicode"/>
              </a:rPr>
              <a:t>som </a:t>
            </a:r>
            <a:r>
              <a:rPr lang="nb-NO" sz="1400" spc="-32" dirty="0">
                <a:solidFill>
                  <a:srgbClr val="22373A"/>
                </a:solidFill>
                <a:cs typeface="Lucida Sans Unicode"/>
              </a:rPr>
              <a:t>blir </a:t>
            </a:r>
            <a:r>
              <a:rPr lang="nb-NO" sz="1400" spc="-21" dirty="0">
                <a:solidFill>
                  <a:srgbClr val="22373A"/>
                </a:solidFill>
                <a:cs typeface="Lucida Sans Unicode"/>
              </a:rPr>
              <a:t>tildelt </a:t>
            </a:r>
            <a:r>
              <a:rPr lang="nb-NO" sz="1400" spc="-306" dirty="0">
                <a:solidFill>
                  <a:srgbClr val="22373A"/>
                </a:solidFill>
                <a:cs typeface="Lucida Sans Unicode"/>
              </a:rPr>
              <a:t> </a:t>
            </a:r>
            <a:r>
              <a:rPr lang="nb-NO" sz="1400" spc="-42" dirty="0">
                <a:solidFill>
                  <a:srgbClr val="22373A"/>
                </a:solidFill>
                <a:cs typeface="Lucida Sans Unicode"/>
              </a:rPr>
              <a:t>deg?</a:t>
            </a:r>
            <a:endParaRPr lang="nb-NO" sz="1400" dirty="0">
              <a:cs typeface="Lucida Sans Unicode"/>
            </a:endParaRPr>
          </a:p>
          <a:p>
            <a:pPr marL="178139" marR="243768" indent="-150012">
              <a:lnSpc>
                <a:spcPct val="114599"/>
              </a:lnSpc>
              <a:buChar char="•"/>
              <a:tabLst>
                <a:tab pos="179477" algn="l"/>
              </a:tabLst>
            </a:pPr>
            <a:r>
              <a:rPr lang="nb-NO" sz="1400" spc="-52" dirty="0">
                <a:solidFill>
                  <a:srgbClr val="22373A"/>
                </a:solidFill>
                <a:cs typeface="Lucida Sans Unicode"/>
              </a:rPr>
              <a:t>Kan du </a:t>
            </a:r>
            <a:r>
              <a:rPr lang="nb-NO" sz="1400" spc="-42" dirty="0">
                <a:solidFill>
                  <a:srgbClr val="22373A"/>
                </a:solidFill>
                <a:cs typeface="Lucida Sans Unicode"/>
              </a:rPr>
              <a:t>påvirke avgjørelser </a:t>
            </a:r>
            <a:r>
              <a:rPr lang="nb-NO" sz="1400" spc="-63" dirty="0">
                <a:solidFill>
                  <a:srgbClr val="22373A"/>
                </a:solidFill>
                <a:cs typeface="Lucida Sans Unicode"/>
              </a:rPr>
              <a:t>om </a:t>
            </a:r>
            <a:r>
              <a:rPr lang="nb-NO" sz="1400" spc="-42" dirty="0">
                <a:solidFill>
                  <a:srgbClr val="22373A"/>
                </a:solidFill>
                <a:cs typeface="Lucida Sans Unicode"/>
              </a:rPr>
              <a:t>hvilke personer </a:t>
            </a:r>
            <a:r>
              <a:rPr lang="nb-NO" sz="1400" spc="-306" dirty="0">
                <a:solidFill>
                  <a:srgbClr val="22373A"/>
                </a:solidFill>
                <a:cs typeface="Lucida Sans Unicode"/>
              </a:rPr>
              <a:t> </a:t>
            </a:r>
            <a:r>
              <a:rPr lang="nb-NO" sz="1400" spc="-63" dirty="0">
                <a:solidFill>
                  <a:srgbClr val="22373A"/>
                </a:solidFill>
                <a:cs typeface="Lucida Sans Unicode"/>
              </a:rPr>
              <a:t>som </a:t>
            </a:r>
            <a:r>
              <a:rPr lang="nb-NO" sz="1400" spc="-52" dirty="0">
                <a:solidFill>
                  <a:srgbClr val="22373A"/>
                </a:solidFill>
                <a:cs typeface="Lucida Sans Unicode"/>
              </a:rPr>
              <a:t>du</a:t>
            </a:r>
            <a:r>
              <a:rPr lang="nb-NO" sz="1400" spc="-63" dirty="0">
                <a:solidFill>
                  <a:srgbClr val="22373A"/>
                </a:solidFill>
                <a:cs typeface="Lucida Sans Unicode"/>
              </a:rPr>
              <a:t> s</a:t>
            </a:r>
            <a:r>
              <a:rPr lang="nb-NO" sz="1400" spc="-84" dirty="0">
                <a:solidFill>
                  <a:srgbClr val="22373A"/>
                </a:solidFill>
                <a:cs typeface="Lucida Sans Unicode"/>
              </a:rPr>
              <a:t>k</a:t>
            </a:r>
            <a:r>
              <a:rPr lang="nb-NO" sz="1400" spc="-32" dirty="0">
                <a:solidFill>
                  <a:srgbClr val="22373A"/>
                </a:solidFill>
                <a:cs typeface="Lucida Sans Unicode"/>
              </a:rPr>
              <a:t>a</a:t>
            </a:r>
            <a:r>
              <a:rPr lang="nb-NO" sz="1400" dirty="0">
                <a:solidFill>
                  <a:srgbClr val="22373A"/>
                </a:solidFill>
                <a:cs typeface="Lucida Sans Unicode"/>
              </a:rPr>
              <a:t>l</a:t>
            </a:r>
            <a:r>
              <a:rPr lang="nb-NO" sz="1400" spc="-63" dirty="0">
                <a:solidFill>
                  <a:srgbClr val="22373A"/>
                </a:solidFill>
                <a:cs typeface="Lucida Sans Unicode"/>
              </a:rPr>
              <a:t> </a:t>
            </a:r>
            <a:r>
              <a:rPr lang="nb-NO" sz="1400" spc="-42" dirty="0">
                <a:solidFill>
                  <a:srgbClr val="22373A"/>
                </a:solidFill>
                <a:cs typeface="Lucida Sans Unicode"/>
              </a:rPr>
              <a:t>samarb</a:t>
            </a:r>
            <a:r>
              <a:rPr lang="nb-NO" sz="1400" spc="-32" dirty="0">
                <a:solidFill>
                  <a:srgbClr val="22373A"/>
                </a:solidFill>
                <a:cs typeface="Lucida Sans Unicode"/>
              </a:rPr>
              <a:t>eide</a:t>
            </a:r>
            <a:r>
              <a:rPr lang="nb-NO" sz="1400" spc="-63" dirty="0">
                <a:solidFill>
                  <a:srgbClr val="22373A"/>
                </a:solidFill>
                <a:cs typeface="Lucida Sans Unicode"/>
              </a:rPr>
              <a:t> </a:t>
            </a:r>
            <a:r>
              <a:rPr lang="nb-NO" sz="1400" spc="-32" dirty="0">
                <a:solidFill>
                  <a:srgbClr val="22373A"/>
                </a:solidFill>
                <a:cs typeface="Lucida Sans Unicode"/>
              </a:rPr>
              <a:t>med?</a:t>
            </a:r>
            <a:endParaRPr lang="nb-NO" sz="1400" dirty="0">
              <a:cs typeface="Lucida Sans Unicode"/>
            </a:endParaRPr>
          </a:p>
          <a:p>
            <a:pPr marL="178139" marR="10715" indent="-150012">
              <a:lnSpc>
                <a:spcPct val="114599"/>
              </a:lnSpc>
              <a:buChar char="•"/>
              <a:tabLst>
                <a:tab pos="179477" algn="l"/>
              </a:tabLst>
            </a:pPr>
            <a:r>
              <a:rPr lang="nb-NO" sz="1400" spc="-52" dirty="0">
                <a:solidFill>
                  <a:srgbClr val="22373A"/>
                </a:solidFill>
                <a:cs typeface="Lucida Sans Unicode"/>
              </a:rPr>
              <a:t>Kan</a:t>
            </a:r>
            <a:r>
              <a:rPr lang="nb-NO" sz="1400" spc="-63" dirty="0">
                <a:solidFill>
                  <a:srgbClr val="22373A"/>
                </a:solidFill>
                <a:cs typeface="Lucida Sans Unicode"/>
              </a:rPr>
              <a:t> </a:t>
            </a:r>
            <a:r>
              <a:rPr lang="nb-NO" sz="1400" spc="-52" dirty="0">
                <a:solidFill>
                  <a:srgbClr val="22373A"/>
                </a:solidFill>
                <a:cs typeface="Lucida Sans Unicode"/>
              </a:rPr>
              <a:t>du</a:t>
            </a:r>
            <a:r>
              <a:rPr lang="nb-NO" sz="1400" spc="-63" dirty="0">
                <a:solidFill>
                  <a:srgbClr val="22373A"/>
                </a:solidFill>
                <a:cs typeface="Lucida Sans Unicode"/>
              </a:rPr>
              <a:t> </a:t>
            </a:r>
            <a:r>
              <a:rPr lang="nb-NO" sz="1400" spc="-42" dirty="0">
                <a:solidFill>
                  <a:srgbClr val="22373A"/>
                </a:solidFill>
                <a:cs typeface="Lucida Sans Unicode"/>
              </a:rPr>
              <a:t>påvirke</a:t>
            </a:r>
            <a:r>
              <a:rPr lang="nb-NO" sz="1400" spc="-63" dirty="0">
                <a:solidFill>
                  <a:srgbClr val="22373A"/>
                </a:solidFill>
                <a:cs typeface="Lucida Sans Unicode"/>
              </a:rPr>
              <a:t> </a:t>
            </a:r>
            <a:r>
              <a:rPr lang="nb-NO" sz="1400" spc="-42" dirty="0">
                <a:solidFill>
                  <a:srgbClr val="22373A"/>
                </a:solidFill>
                <a:cs typeface="Lucida Sans Unicode"/>
              </a:rPr>
              <a:t>beslutninger</a:t>
            </a:r>
            <a:r>
              <a:rPr lang="nb-NO" sz="1400" spc="-63" dirty="0">
                <a:solidFill>
                  <a:srgbClr val="22373A"/>
                </a:solidFill>
                <a:cs typeface="Lucida Sans Unicode"/>
              </a:rPr>
              <a:t> som </a:t>
            </a:r>
            <a:r>
              <a:rPr lang="nb-NO" sz="1400" spc="-32" dirty="0">
                <a:solidFill>
                  <a:srgbClr val="22373A"/>
                </a:solidFill>
                <a:cs typeface="Lucida Sans Unicode"/>
              </a:rPr>
              <a:t>er</a:t>
            </a:r>
            <a:r>
              <a:rPr lang="nb-NO" sz="1400" spc="-52" dirty="0">
                <a:solidFill>
                  <a:srgbClr val="22373A"/>
                </a:solidFill>
                <a:cs typeface="Lucida Sans Unicode"/>
              </a:rPr>
              <a:t> </a:t>
            </a:r>
            <a:r>
              <a:rPr lang="nb-NO" sz="1400" spc="-42" dirty="0">
                <a:solidFill>
                  <a:srgbClr val="22373A"/>
                </a:solidFill>
                <a:cs typeface="Lucida Sans Unicode"/>
              </a:rPr>
              <a:t>viktige</a:t>
            </a:r>
            <a:r>
              <a:rPr lang="nb-NO" sz="1400" spc="-63" dirty="0">
                <a:solidFill>
                  <a:srgbClr val="22373A"/>
                </a:solidFill>
                <a:cs typeface="Lucida Sans Unicode"/>
              </a:rPr>
              <a:t> </a:t>
            </a:r>
            <a:r>
              <a:rPr lang="nb-NO" sz="1400" spc="-42" dirty="0">
                <a:solidFill>
                  <a:srgbClr val="22373A"/>
                </a:solidFill>
                <a:cs typeface="Lucida Sans Unicode"/>
              </a:rPr>
              <a:t>for</a:t>
            </a:r>
            <a:r>
              <a:rPr lang="nb-NO" sz="1400" spc="-63" dirty="0">
                <a:solidFill>
                  <a:srgbClr val="22373A"/>
                </a:solidFill>
                <a:cs typeface="Lucida Sans Unicode"/>
              </a:rPr>
              <a:t> </a:t>
            </a:r>
            <a:r>
              <a:rPr lang="nb-NO" sz="1400" spc="-32" dirty="0">
                <a:solidFill>
                  <a:srgbClr val="22373A"/>
                </a:solidFill>
                <a:cs typeface="Lucida Sans Unicode"/>
              </a:rPr>
              <a:t>ditt </a:t>
            </a:r>
            <a:r>
              <a:rPr lang="nb-NO" sz="1400" spc="-306" dirty="0">
                <a:solidFill>
                  <a:srgbClr val="22373A"/>
                </a:solidFill>
                <a:cs typeface="Lucida Sans Unicode"/>
              </a:rPr>
              <a:t> </a:t>
            </a:r>
            <a:r>
              <a:rPr lang="nb-NO" sz="1400" spc="-21" dirty="0">
                <a:solidFill>
                  <a:srgbClr val="22373A"/>
                </a:solidFill>
                <a:cs typeface="Lucida Sans Unicode"/>
              </a:rPr>
              <a:t>arbeid?</a:t>
            </a:r>
            <a:endParaRPr lang="nb-NO" sz="1400" dirty="0">
              <a:cs typeface="Lucida Sans Unicode"/>
            </a:endParaRPr>
          </a:p>
        </p:txBody>
      </p:sp>
      <p:graphicFrame>
        <p:nvGraphicFramePr>
          <p:cNvPr id="19"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8E03DCDA-824E-86C6-72A9-F88A066F8B04}"/>
              </a:ext>
            </a:extLst>
          </p:cNvPr>
          <p:cNvGraphicFramePr/>
          <p:nvPr>
            <p:extLst>
              <p:ext uri="{D42A27DB-BD31-4B8C-83A1-F6EECF244321}">
                <p14:modId xmlns:p14="http://schemas.microsoft.com/office/powerpoint/2010/main" val="1826390151"/>
              </p:ext>
            </p:extLst>
          </p:nvPr>
        </p:nvGraphicFramePr>
        <p:xfrm>
          <a:off x="3797041" y="4287296"/>
          <a:ext cx="6527885" cy="1487430"/>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Sylinder 4">
            <a:extLst>
              <a:ext uri="{FF2B5EF4-FFF2-40B4-BE49-F238E27FC236}">
                <a16:creationId xmlns:a16="http://schemas.microsoft.com/office/drawing/2014/main" id="{976BAB3E-91DF-2C0A-9093-2EA1A51A0332}"/>
              </a:ext>
            </a:extLst>
          </p:cNvPr>
          <p:cNvSpPr txBox="1"/>
          <p:nvPr/>
        </p:nvSpPr>
        <p:spPr>
          <a:xfrm>
            <a:off x="10137450" y="2751296"/>
            <a:ext cx="2029422" cy="276999"/>
          </a:xfrm>
          <a:prstGeom prst="rect">
            <a:avLst/>
          </a:prstGeom>
          <a:noFill/>
        </p:spPr>
        <p:txBody>
          <a:bodyPr wrap="square" rtlCol="0">
            <a:spAutoFit/>
          </a:bodyPr>
          <a:lstStyle/>
          <a:p>
            <a:r>
              <a:rPr lang="en-US" sz="1200">
                <a:solidFill>
                  <a:schemeClr val="tx1">
                    <a:lumMod val="75000"/>
                    <a:lumOff val="25000"/>
                  </a:schemeClr>
                </a:solidFill>
              </a:rPr>
              <a:t>    3.29 - 3.71         36 - 53%     </a:t>
            </a:r>
            <a:endParaRPr lang="nb-NO" sz="1200">
              <a:solidFill>
                <a:schemeClr val="tx1">
                  <a:lumMod val="75000"/>
                  <a:lumOff val="25000"/>
                </a:schemeClr>
              </a:solidFill>
            </a:endParaRPr>
          </a:p>
        </p:txBody>
      </p:sp>
      <p:sp>
        <p:nvSpPr>
          <p:cNvPr id="9" name="TekstSylinder 8">
            <a:extLst>
              <a:ext uri="{FF2B5EF4-FFF2-40B4-BE49-F238E27FC236}">
                <a16:creationId xmlns:a16="http://schemas.microsoft.com/office/drawing/2014/main" id="{F31AD5BE-9C2D-BAD7-CC9A-A7AFE656986B}"/>
              </a:ext>
            </a:extLst>
          </p:cNvPr>
          <p:cNvSpPr txBox="1"/>
          <p:nvPr/>
        </p:nvSpPr>
        <p:spPr>
          <a:xfrm>
            <a:off x="3813666" y="2254375"/>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3" name="TekstSylinder 2">
            <a:extLst>
              <a:ext uri="{FF2B5EF4-FFF2-40B4-BE49-F238E27FC236}">
                <a16:creationId xmlns:a16="http://schemas.microsoft.com/office/drawing/2014/main" id="{81C12B21-8EC1-5EA3-D13B-C68029C7DA3E}"/>
              </a:ext>
            </a:extLst>
          </p:cNvPr>
          <p:cNvSpPr txBox="1"/>
          <p:nvPr/>
        </p:nvSpPr>
        <p:spPr>
          <a:xfrm>
            <a:off x="3797041" y="4377386"/>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8" name="TekstSylinder 7">
            <a:extLst>
              <a:ext uri="{FF2B5EF4-FFF2-40B4-BE49-F238E27FC236}">
                <a16:creationId xmlns:a16="http://schemas.microsoft.com/office/drawing/2014/main" id="{055DCF2E-0918-51EC-04AE-6C15759EFDC6}"/>
              </a:ext>
            </a:extLst>
          </p:cNvPr>
          <p:cNvSpPr txBox="1"/>
          <p:nvPr/>
        </p:nvSpPr>
        <p:spPr>
          <a:xfrm>
            <a:off x="10095964" y="4915642"/>
            <a:ext cx="2029422" cy="276999"/>
          </a:xfrm>
          <a:prstGeom prst="rect">
            <a:avLst/>
          </a:prstGeom>
          <a:noFill/>
        </p:spPr>
        <p:txBody>
          <a:bodyPr wrap="square" rtlCol="0">
            <a:spAutoFit/>
          </a:bodyPr>
          <a:lstStyle/>
          <a:p>
            <a:r>
              <a:rPr lang="en-US" sz="1200">
                <a:solidFill>
                  <a:schemeClr val="tx1">
                    <a:lumMod val="75000"/>
                    <a:lumOff val="25000"/>
                  </a:schemeClr>
                </a:solidFill>
              </a:rPr>
              <a:t>    3.28 - 3.50         43 - 54%     </a:t>
            </a:r>
            <a:endParaRPr lang="nb-NO" sz="1200">
              <a:solidFill>
                <a:schemeClr val="tx1">
                  <a:lumMod val="75000"/>
                  <a:lumOff val="25000"/>
                </a:schemeClr>
              </a:solidFill>
            </a:endParaRPr>
          </a:p>
        </p:txBody>
      </p:sp>
      <p:sp>
        <p:nvSpPr>
          <p:cNvPr id="26" name="TekstSylinder 25">
            <a:extLst>
              <a:ext uri="{FF2B5EF4-FFF2-40B4-BE49-F238E27FC236}">
                <a16:creationId xmlns:a16="http://schemas.microsoft.com/office/drawing/2014/main" id="{268F488C-673E-62F8-2DEB-DE6E8DA0F716}"/>
              </a:ext>
            </a:extLst>
          </p:cNvPr>
          <p:cNvSpPr txBox="1"/>
          <p:nvPr/>
        </p:nvSpPr>
        <p:spPr>
          <a:xfrm>
            <a:off x="10137450" y="2306167"/>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7" name="Rett linje 26">
            <a:extLst>
              <a:ext uri="{FF2B5EF4-FFF2-40B4-BE49-F238E27FC236}">
                <a16:creationId xmlns:a16="http://schemas.microsoft.com/office/drawing/2014/main" id="{C12C1B1A-1B6A-32EE-A724-D4CA190C10CA}"/>
              </a:ext>
            </a:extLst>
          </p:cNvPr>
          <p:cNvCxnSpPr/>
          <p:nvPr/>
        </p:nvCxnSpPr>
        <p:spPr>
          <a:xfrm>
            <a:off x="10586333" y="2567777"/>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28" name="TekstSylinder 27">
            <a:extLst>
              <a:ext uri="{FF2B5EF4-FFF2-40B4-BE49-F238E27FC236}">
                <a16:creationId xmlns:a16="http://schemas.microsoft.com/office/drawing/2014/main" id="{9BA89D28-016C-6F47-D9C0-D60E234C9F5B}"/>
              </a:ext>
            </a:extLst>
          </p:cNvPr>
          <p:cNvSpPr txBox="1"/>
          <p:nvPr/>
        </p:nvSpPr>
        <p:spPr>
          <a:xfrm>
            <a:off x="10137450" y="4445599"/>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9" name="Rett linje 28">
            <a:extLst>
              <a:ext uri="{FF2B5EF4-FFF2-40B4-BE49-F238E27FC236}">
                <a16:creationId xmlns:a16="http://schemas.microsoft.com/office/drawing/2014/main" id="{FC9862CC-4FED-0FD2-8980-A03F7721D2DA}"/>
              </a:ext>
            </a:extLst>
          </p:cNvPr>
          <p:cNvCxnSpPr/>
          <p:nvPr/>
        </p:nvCxnSpPr>
        <p:spPr>
          <a:xfrm>
            <a:off x="10586333" y="4707209"/>
            <a:ext cx="107632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TekstSylinder 16">
            <a:extLst>
              <a:ext uri="{FF2B5EF4-FFF2-40B4-BE49-F238E27FC236}">
                <a16:creationId xmlns:a16="http://schemas.microsoft.com/office/drawing/2014/main" id="{3FB42069-6F1C-CB7F-8135-81779D8EF787}"/>
              </a:ext>
            </a:extLst>
          </p:cNvPr>
          <p:cNvSpPr txBox="1"/>
          <p:nvPr/>
        </p:nvSpPr>
        <p:spPr>
          <a:xfrm>
            <a:off x="4929252" y="1090581"/>
            <a:ext cx="4809744" cy="461665"/>
          </a:xfrm>
          <a:prstGeom prst="rect">
            <a:avLst/>
          </a:prstGeom>
          <a:noFill/>
        </p:spPr>
        <p:txBody>
          <a:bodyPr wrap="square" rtlCol="0">
            <a:spAutoFit/>
          </a:bodyPr>
          <a:lstStyle/>
          <a:p>
            <a:pPr lvl="0"/>
            <a:r>
              <a:rPr lang="nb-NO" sz="2400" spc="-137">
                <a:solidFill>
                  <a:srgbClr val="263A76"/>
                </a:solidFill>
                <a:cs typeface="Lucida Sans Unicode"/>
              </a:rPr>
              <a:t>53 %</a:t>
            </a:r>
            <a:r>
              <a:rPr lang="nb-NO" sz="1600" spc="-32">
                <a:solidFill>
                  <a:srgbClr val="22373A"/>
                </a:solidFill>
                <a:cs typeface="Lucida Sans Unicode"/>
              </a:rPr>
              <a:t>    </a:t>
            </a:r>
            <a:r>
              <a:rPr lang="nb-NO" sz="1600" spc="-32" dirty="0">
                <a:solidFill>
                  <a:srgbClr val="22373A"/>
                </a:solidFill>
                <a:cs typeface="Lucida Sans Unicode"/>
              </a:rPr>
              <a:t>har</a:t>
            </a:r>
            <a:r>
              <a:rPr lang="nb-NO" sz="1600" spc="-63" dirty="0">
                <a:solidFill>
                  <a:srgbClr val="22373A"/>
                </a:solidFill>
                <a:cs typeface="Lucida Sans Unicode"/>
              </a:rPr>
              <a:t> </a:t>
            </a:r>
            <a:r>
              <a:rPr lang="nb-NO" sz="1600" spc="-42" dirty="0">
                <a:solidFill>
                  <a:srgbClr val="22373A"/>
                </a:solidFill>
                <a:cs typeface="Lucida Sans Unicode"/>
              </a:rPr>
              <a:t>jobbet</a:t>
            </a:r>
            <a:r>
              <a:rPr lang="nb-NO" sz="1600" spc="-63" dirty="0">
                <a:solidFill>
                  <a:srgbClr val="22373A"/>
                </a:solidFill>
                <a:cs typeface="Lucida Sans Unicode"/>
              </a:rPr>
              <a:t> </a:t>
            </a:r>
            <a:r>
              <a:rPr lang="nb-NO" sz="1600" spc="-42" dirty="0">
                <a:solidFill>
                  <a:srgbClr val="22373A"/>
                </a:solidFill>
                <a:cs typeface="Lucida Sans Unicode"/>
              </a:rPr>
              <a:t>utover</a:t>
            </a:r>
            <a:r>
              <a:rPr lang="nb-NO" sz="1600" spc="-63" dirty="0">
                <a:solidFill>
                  <a:srgbClr val="22373A"/>
                </a:solidFill>
                <a:cs typeface="Lucida Sans Unicode"/>
              </a:rPr>
              <a:t> sin </a:t>
            </a:r>
            <a:r>
              <a:rPr lang="nb-NO" sz="1600" spc="-32" dirty="0">
                <a:solidFill>
                  <a:srgbClr val="22373A"/>
                </a:solidFill>
                <a:cs typeface="Lucida Sans Unicode"/>
              </a:rPr>
              <a:t>avtalefestede</a:t>
            </a:r>
            <a:r>
              <a:rPr lang="nb-NO" sz="1600" spc="-63" dirty="0">
                <a:solidFill>
                  <a:srgbClr val="22373A"/>
                </a:solidFill>
                <a:cs typeface="Lucida Sans Unicode"/>
              </a:rPr>
              <a:t> </a:t>
            </a:r>
            <a:r>
              <a:rPr lang="nb-NO" sz="1600" spc="-32" dirty="0">
                <a:solidFill>
                  <a:srgbClr val="22373A"/>
                </a:solidFill>
                <a:cs typeface="Lucida Sans Unicode"/>
              </a:rPr>
              <a:t>arbeidstid</a:t>
            </a:r>
            <a:endParaRPr lang="en-GB" sz="1600" spc="-52" dirty="0">
              <a:solidFill>
                <a:srgbClr val="EB811B"/>
              </a:solidFill>
              <a:cs typeface="Lucida Sans Unicode"/>
            </a:endParaRPr>
          </a:p>
        </p:txBody>
      </p:sp>
      <p:sp>
        <p:nvSpPr>
          <p:cNvPr id="6" name="TekstSylinder 16">
            <a:extLst>
              <a:ext uri="{FF2B5EF4-FFF2-40B4-BE49-F238E27FC236}">
                <a16:creationId xmlns:a16="http://schemas.microsoft.com/office/drawing/2014/main" id="{6819778F-649C-1937-BCAE-715F48A97121}"/>
              </a:ext>
            </a:extLst>
          </p:cNvPr>
          <p:cNvSpPr txBox="1"/>
          <p:nvPr/>
        </p:nvSpPr>
        <p:spPr>
          <a:xfrm>
            <a:off x="4929251" y="1577867"/>
            <a:ext cx="5208199" cy="461665"/>
          </a:xfrm>
          <a:prstGeom prst="rect">
            <a:avLst/>
          </a:prstGeom>
          <a:noFill/>
        </p:spPr>
        <p:txBody>
          <a:bodyPr wrap="square" rtlCol="0">
            <a:spAutoFit/>
          </a:bodyPr>
          <a:lstStyle/>
          <a:p>
            <a:pPr lvl="0"/>
            <a:r>
              <a:rPr kumimoji="0" lang="nb-NO" sz="1600" b="0" i="0" u="none" strike="noStrike" kern="1200" cap="none" spc="-42" normalizeH="0" baseline="0" noProof="0" dirty="0">
                <a:ln>
                  <a:noFill/>
                </a:ln>
                <a:solidFill>
                  <a:srgbClr val="22373A"/>
                </a:solidFill>
                <a:effectLst/>
                <a:uLnTx/>
                <a:uFillTx/>
                <a:latin typeface="Calibri" panose="020F0502020204030204"/>
                <a:cs typeface="Lucida Sans Unicode"/>
              </a:rPr>
              <a:t>Disse jobbet i </a:t>
            </a:r>
            <a:r>
              <a:rPr kumimoji="0" lang="nb-NO" sz="1600" b="0" i="0" u="none" strike="noStrike" kern="1200" cap="none" spc="-42" normalizeH="0" baseline="0" noProof="0">
                <a:ln>
                  <a:noFill/>
                </a:ln>
                <a:solidFill>
                  <a:srgbClr val="22373A"/>
                </a:solidFill>
                <a:effectLst/>
                <a:uLnTx/>
                <a:uFillTx/>
                <a:latin typeface="Calibri" panose="020F0502020204030204"/>
                <a:cs typeface="Lucida Sans Unicode"/>
              </a:rPr>
              <a:t>snitt </a:t>
            </a:r>
            <a:r>
              <a:rPr kumimoji="0" lang="nb-NO" sz="2400" b="0" i="0" u="none" strike="noStrike" kern="1200" cap="none" spc="-137" normalizeH="0" baseline="0" noProof="0">
                <a:ln>
                  <a:noFill/>
                </a:ln>
                <a:solidFill>
                  <a:srgbClr val="263A76"/>
                </a:solidFill>
                <a:effectLst/>
                <a:uLnTx/>
                <a:uFillTx/>
                <a:latin typeface="Calibri" panose="020F0502020204030204"/>
                <a:cs typeface="Lucida Sans Unicode"/>
              </a:rPr>
              <a:t>6.2</a:t>
            </a:r>
            <a:r>
              <a:rPr lang="nb-NO" sz="1600" spc="-32">
                <a:solidFill>
                  <a:srgbClr val="22373A"/>
                </a:solidFill>
                <a:cs typeface="Lucida Sans Unicode"/>
              </a:rPr>
              <a:t> timer mer enn avtalefestet tid per uke</a:t>
            </a:r>
            <a:endParaRPr lang="en-GB" sz="1600" spc="-52" dirty="0">
              <a:solidFill>
                <a:srgbClr val="EB811B"/>
              </a:solidFill>
              <a:cs typeface="Lucida Sans Unicode"/>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77BA6-BC22-4ED0-872C-BC54B05D8C93}"/>
              </a:ext>
            </a:extLst>
          </p:cNvPr>
          <p:cNvSpPr>
            <a:spLocks noGrp="1"/>
          </p:cNvSpPr>
          <p:nvPr>
            <p:ph type="title"/>
          </p:nvPr>
        </p:nvSpPr>
        <p:spPr>
          <a:xfrm>
            <a:off x="764536" y="227460"/>
            <a:ext cx="10488216" cy="581319"/>
          </a:xfrm>
        </p:spPr>
        <p:txBody>
          <a:bodyPr vert="horz" lIns="0" tIns="45720" rIns="91440" bIns="45720" rtlCol="0" anchor="ctr">
            <a:noAutofit/>
          </a:bodyPr>
          <a:lstStyle/>
          <a:p>
            <a:r>
              <a:rPr lang="nb-NO" b="1" dirty="0"/>
              <a:t>Forventning om tilgjengelighet</a:t>
            </a:r>
          </a:p>
        </p:txBody>
      </p:sp>
      <p:sp>
        <p:nvSpPr>
          <p:cNvPr id="5" name="object 3">
            <a:extLst>
              <a:ext uri="{FF2B5EF4-FFF2-40B4-BE49-F238E27FC236}">
                <a16:creationId xmlns:a16="http://schemas.microsoft.com/office/drawing/2014/main" id="{FF4E2C9D-4ECC-472E-960C-C2FC1992068C}"/>
              </a:ext>
            </a:extLst>
          </p:cNvPr>
          <p:cNvSpPr txBox="1"/>
          <p:nvPr/>
        </p:nvSpPr>
        <p:spPr>
          <a:xfrm>
            <a:off x="230188" y="2993513"/>
            <a:ext cx="3168629" cy="1078547"/>
          </a:xfrm>
          <a:prstGeom prst="rect">
            <a:avLst/>
          </a:prstGeom>
        </p:spPr>
        <p:txBody>
          <a:bodyPr vert="horz" wrap="square" lIns="0" tIns="25446" rIns="0" bIns="0" rtlCol="0">
            <a:spAutoFit/>
          </a:bodyPr>
          <a:lstStyle/>
          <a:p>
            <a:pPr marL="26788">
              <a:spcBef>
                <a:spcPts val="201"/>
              </a:spcBef>
            </a:pPr>
            <a:r>
              <a:rPr lang="nb-NO" sz="1400" b="1" spc="-10" dirty="0">
                <a:solidFill>
                  <a:srgbClr val="263A76"/>
                </a:solidFill>
                <a:cs typeface="Lucida Sans Unicode"/>
              </a:rPr>
              <a:t>Forventning om tilgjengelighet </a:t>
            </a:r>
            <a:r>
              <a:rPr lang="nb-NO" sz="1400" spc="-74" dirty="0">
                <a:solidFill>
                  <a:srgbClr val="22373A"/>
                </a:solidFill>
                <a:cs typeface="Lucida Sans Unicode"/>
              </a:rPr>
              <a:t>m</a:t>
            </a:r>
            <a:r>
              <a:rPr lang="nb-NO" sz="1400" spc="-52" dirty="0">
                <a:solidFill>
                  <a:srgbClr val="22373A"/>
                </a:solidFill>
                <a:cs typeface="Lucida Sans Unicode"/>
              </a:rPr>
              <a:t>å</a:t>
            </a:r>
            <a:r>
              <a:rPr lang="nb-NO" sz="1400" spc="-10" dirty="0">
                <a:solidFill>
                  <a:srgbClr val="22373A"/>
                </a:solidFill>
                <a:cs typeface="Lucida Sans Unicode"/>
              </a:rPr>
              <a:t>l</a:t>
            </a:r>
            <a:r>
              <a:rPr lang="nb-NO" sz="1400" spc="-32" dirty="0">
                <a:solidFill>
                  <a:srgbClr val="22373A"/>
                </a:solidFill>
                <a:cs typeface="Lucida Sans Unicode"/>
              </a:rPr>
              <a:t>es</a:t>
            </a:r>
            <a:r>
              <a:rPr lang="nb-NO" sz="1400" spc="-63" dirty="0">
                <a:solidFill>
                  <a:srgbClr val="22373A"/>
                </a:solidFill>
                <a:cs typeface="Lucida Sans Unicode"/>
              </a:rPr>
              <a:t> </a:t>
            </a:r>
            <a:r>
              <a:rPr lang="nb-NO" sz="1400" spc="-52" dirty="0">
                <a:solidFill>
                  <a:srgbClr val="22373A"/>
                </a:solidFill>
                <a:cs typeface="Lucida Sans Unicode"/>
              </a:rPr>
              <a:t>med</a:t>
            </a:r>
            <a:r>
              <a:rPr lang="nb-NO" sz="1400" spc="-63" dirty="0">
                <a:solidFill>
                  <a:srgbClr val="22373A"/>
                </a:solidFill>
                <a:cs typeface="Lucida Sans Unicode"/>
              </a:rPr>
              <a:t> </a:t>
            </a:r>
            <a:r>
              <a:rPr lang="nb-NO" sz="1400" spc="-52" dirty="0">
                <a:solidFill>
                  <a:srgbClr val="22373A"/>
                </a:solidFill>
                <a:cs typeface="Lucida Sans Unicode"/>
              </a:rPr>
              <a:t>spør</a:t>
            </a:r>
            <a:r>
              <a:rPr lang="nb-NO" sz="1400" spc="-63" dirty="0">
                <a:solidFill>
                  <a:srgbClr val="22373A"/>
                </a:solidFill>
                <a:cs typeface="Lucida Sans Unicode"/>
              </a:rPr>
              <a:t>små</a:t>
            </a:r>
            <a:r>
              <a:rPr lang="nb-NO" sz="1400" spc="-10" dirty="0">
                <a:solidFill>
                  <a:srgbClr val="22373A"/>
                </a:solidFill>
                <a:cs typeface="Lucida Sans Unicode"/>
              </a:rPr>
              <a:t>l</a:t>
            </a:r>
            <a:r>
              <a:rPr lang="nb-NO" sz="1400" spc="-21" dirty="0">
                <a:solidFill>
                  <a:srgbClr val="22373A"/>
                </a:solidFill>
                <a:cs typeface="Lucida Sans Unicode"/>
              </a:rPr>
              <a:t>et</a:t>
            </a:r>
            <a:r>
              <a:rPr lang="nb-NO" sz="1400" spc="-84" dirty="0">
                <a:solidFill>
                  <a:srgbClr val="22373A"/>
                </a:solidFill>
                <a:cs typeface="Lucida Sans Unicode"/>
              </a:rPr>
              <a:t>:</a:t>
            </a:r>
            <a:endParaRPr lang="nb-NO" sz="1400" dirty="0">
              <a:cs typeface="Lucida Sans Unicode"/>
            </a:endParaRPr>
          </a:p>
          <a:p>
            <a:pPr marL="178139" marR="10715" indent="-150012">
              <a:lnSpc>
                <a:spcPct val="114599"/>
              </a:lnSpc>
              <a:spcBef>
                <a:spcPts val="1096"/>
              </a:spcBef>
              <a:buChar char="•"/>
              <a:tabLst>
                <a:tab pos="179477" algn="l"/>
              </a:tabLst>
            </a:pPr>
            <a:r>
              <a:rPr lang="nb-NO" sz="1400" spc="-95" dirty="0">
                <a:solidFill>
                  <a:srgbClr val="22373A"/>
                </a:solidFill>
                <a:cs typeface="Lucida Sans Unicode"/>
              </a:rPr>
              <a:t>Forventes det at du er tilgjengelig utenfor din avtalefestede arbeidstid? </a:t>
            </a:r>
            <a:endParaRPr lang="nb-NO" sz="1400" dirty="0">
              <a:cs typeface="Lucida Sans Unicode"/>
            </a:endParaRPr>
          </a:p>
        </p:txBody>
      </p:sp>
      <p:graphicFrame>
        <p:nvGraphicFramePr>
          <p:cNvPr id="12" name="Plassholder for innhold 3" descr="Resultat for Kontroll over avgjørelser. 1-Meget sjelden eller aldri 3%. 2-Nokså sjelden 11%. 3-Av og til 31%. 4-Nokså ofte 40%. 5-Meget ofte eller aldri 14%. Gjennomsnitt 3.51">
            <a:extLst>
              <a:ext uri="{FF2B5EF4-FFF2-40B4-BE49-F238E27FC236}">
                <a16:creationId xmlns:a16="http://schemas.microsoft.com/office/drawing/2014/main" id="{44A5CE70-2C26-4DFC-F0C8-744629D6FE67}"/>
              </a:ext>
            </a:extLst>
          </p:cNvPr>
          <p:cNvGraphicFramePr/>
          <p:nvPr>
            <p:extLst>
              <p:ext uri="{D42A27DB-BD31-4B8C-83A1-F6EECF244321}">
                <p14:modId xmlns:p14="http://schemas.microsoft.com/office/powerpoint/2010/main" val="4128767648"/>
              </p:ext>
            </p:extLst>
          </p:nvPr>
        </p:nvGraphicFramePr>
        <p:xfrm>
          <a:off x="3491207" y="2834332"/>
          <a:ext cx="6527885" cy="14874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a:extLst>
              <a:ext uri="{FF2B5EF4-FFF2-40B4-BE49-F238E27FC236}">
                <a16:creationId xmlns:a16="http://schemas.microsoft.com/office/drawing/2014/main" id="{52385A3D-9ED0-E2E8-BA3E-292B8AC1F9D8}"/>
              </a:ext>
            </a:extLst>
          </p:cNvPr>
          <p:cNvSpPr txBox="1"/>
          <p:nvPr/>
        </p:nvSpPr>
        <p:spPr>
          <a:xfrm>
            <a:off x="3491207" y="2924422"/>
            <a:ext cx="336882" cy="307777"/>
          </a:xfrm>
          <a:prstGeom prst="rect">
            <a:avLst/>
          </a:prstGeom>
          <a:noFill/>
        </p:spPr>
        <p:txBody>
          <a:bodyPr wrap="square" rtlCol="0">
            <a:spAutoFit/>
          </a:bodyPr>
          <a:lstStyle/>
          <a:p>
            <a:r>
              <a:rPr lang="en-US" sz="1400">
                <a:solidFill>
                  <a:schemeClr val="accent2"/>
                </a:solidFill>
              </a:rPr>
              <a:t>%</a:t>
            </a:r>
            <a:endParaRPr lang="nb-NO" sz="1400">
              <a:solidFill>
                <a:schemeClr val="accent2"/>
              </a:solidFill>
            </a:endParaRPr>
          </a:p>
        </p:txBody>
      </p:sp>
      <p:sp>
        <p:nvSpPr>
          <p:cNvPr id="17" name="TekstSylinder 16">
            <a:extLst>
              <a:ext uri="{FF2B5EF4-FFF2-40B4-BE49-F238E27FC236}">
                <a16:creationId xmlns:a16="http://schemas.microsoft.com/office/drawing/2014/main" id="{13222A80-C720-C4B0-72D0-33E8185967D3}"/>
              </a:ext>
            </a:extLst>
          </p:cNvPr>
          <p:cNvSpPr txBox="1"/>
          <p:nvPr/>
        </p:nvSpPr>
        <p:spPr>
          <a:xfrm>
            <a:off x="10019092" y="3456146"/>
            <a:ext cx="2029422" cy="276999"/>
          </a:xfrm>
          <a:prstGeom prst="rect">
            <a:avLst/>
          </a:prstGeom>
          <a:noFill/>
        </p:spPr>
        <p:txBody>
          <a:bodyPr wrap="square" rtlCol="0">
            <a:spAutoFit/>
          </a:bodyPr>
          <a:lstStyle/>
          <a:p>
            <a:r>
              <a:rPr lang="en-US" sz="1200">
                <a:solidFill>
                  <a:schemeClr val="tx1">
                    <a:lumMod val="75000"/>
                    <a:lumOff val="25000"/>
                  </a:schemeClr>
                </a:solidFill>
              </a:rPr>
              <a:t>   1.92 - 2.48         8 - 17%     </a:t>
            </a:r>
            <a:endParaRPr lang="nb-NO" sz="1200">
              <a:solidFill>
                <a:schemeClr val="tx1">
                  <a:lumMod val="75000"/>
                  <a:lumOff val="25000"/>
                </a:schemeClr>
              </a:solidFill>
            </a:endParaRPr>
          </a:p>
        </p:txBody>
      </p:sp>
      <p:sp>
        <p:nvSpPr>
          <p:cNvPr id="19" name="TekstSylinder 18">
            <a:extLst>
              <a:ext uri="{FF2B5EF4-FFF2-40B4-BE49-F238E27FC236}">
                <a16:creationId xmlns:a16="http://schemas.microsoft.com/office/drawing/2014/main" id="{AE16E0F8-F1C6-32A2-725C-2C13F8604E24}"/>
              </a:ext>
            </a:extLst>
          </p:cNvPr>
          <p:cNvSpPr txBox="1"/>
          <p:nvPr/>
        </p:nvSpPr>
        <p:spPr>
          <a:xfrm>
            <a:off x="10019092" y="3011017"/>
            <a:ext cx="2654110" cy="523220"/>
          </a:xfrm>
          <a:prstGeom prst="rect">
            <a:avLst/>
          </a:prstGeom>
          <a:noFill/>
        </p:spPr>
        <p:txBody>
          <a:bodyPr wrap="square" rtlCol="0">
            <a:spAutoFit/>
          </a:bodyPr>
          <a:lstStyle/>
          <a:p>
            <a:r>
              <a:rPr lang="en-US" sz="1200"/>
              <a:t>     </a:t>
            </a:r>
            <a:r>
              <a:rPr lang="en-US" sz="1200">
                <a:solidFill>
                  <a:schemeClr val="tx1">
                    <a:lumMod val="50000"/>
                    <a:lumOff val="50000"/>
                  </a:schemeClr>
                </a:solidFill>
              </a:rPr>
              <a:t>       MUST P25 - P75</a:t>
            </a:r>
          </a:p>
          <a:p>
            <a:endParaRPr lang="en-US" sz="400">
              <a:solidFill>
                <a:schemeClr val="tx1">
                  <a:lumMod val="50000"/>
                  <a:lumOff val="50000"/>
                </a:schemeClr>
              </a:solidFill>
            </a:endParaRPr>
          </a:p>
          <a:p>
            <a:r>
              <a:rPr lang="en-US" sz="1200">
                <a:solidFill>
                  <a:schemeClr val="tx1">
                    <a:lumMod val="50000"/>
                    <a:lumOff val="50000"/>
                  </a:schemeClr>
                </a:solidFill>
              </a:rPr>
              <a:t>Gjennomsnitt     Ofte (4, 5)</a:t>
            </a:r>
          </a:p>
        </p:txBody>
      </p:sp>
      <p:cxnSp>
        <p:nvCxnSpPr>
          <p:cNvPr id="20" name="Rett linje 19">
            <a:extLst>
              <a:ext uri="{FF2B5EF4-FFF2-40B4-BE49-F238E27FC236}">
                <a16:creationId xmlns:a16="http://schemas.microsoft.com/office/drawing/2014/main" id="{7F5C0D36-4FA3-FA84-DCE1-63183CEE0514}"/>
              </a:ext>
            </a:extLst>
          </p:cNvPr>
          <p:cNvCxnSpPr/>
          <p:nvPr/>
        </p:nvCxnSpPr>
        <p:spPr>
          <a:xfrm>
            <a:off x="10467975" y="3263102"/>
            <a:ext cx="1076325"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332072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5"/>
  <p:tag name="AS_OS" val="Microsoft Windows NT 10.0.19042.0"/>
  <p:tag name="AS_RELEASE_DATE" val="2019.09.14"/>
  <p:tag name="AS_TITLE" val="Aspose.Slides for .NET Standard 2.0"/>
  <p:tag name="AS_VERSION" val="19.9"/>
</p:tagLst>
</file>

<file path=ppt/theme/theme1.xml><?xml version="1.0" encoding="utf-8"?>
<a:theme xmlns:a="http://schemas.openxmlformats.org/drawingml/2006/main" name="1_Office-tema">
  <a:themeElements>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MUST">
    <a:dk1>
      <a:srgbClr val="000000"/>
    </a:dk1>
    <a:lt1>
      <a:srgbClr val="FFFFFF"/>
    </a:lt1>
    <a:dk2>
      <a:srgbClr val="263A76"/>
    </a:dk2>
    <a:lt2>
      <a:srgbClr val="E7E6E6"/>
    </a:lt2>
    <a:accent1>
      <a:srgbClr val="00BCEC"/>
    </a:accent1>
    <a:accent2>
      <a:srgbClr val="263A76"/>
    </a:accent2>
    <a:accent3>
      <a:srgbClr val="F9E39D"/>
    </a:accent3>
    <a:accent4>
      <a:srgbClr val="932C83"/>
    </a:accent4>
    <a:accent5>
      <a:srgbClr val="EEAD1A"/>
    </a:accent5>
    <a:accent6>
      <a:srgbClr val="53A63A"/>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1240889ACF75B48A51149478D409523" ma:contentTypeVersion="14" ma:contentTypeDescription="Opprett et nytt dokument." ma:contentTypeScope="" ma:versionID="854b13da767424aa9af8ad52c2beef29">
  <xsd:schema xmlns:xsd="http://www.w3.org/2001/XMLSchema" xmlns:xs="http://www.w3.org/2001/XMLSchema" xmlns:p="http://schemas.microsoft.com/office/2006/metadata/properties" xmlns:ns3="2148c39a-996c-4039-9166-52fcd9c3b2fb" xmlns:ns4="634a67f2-085c-4af8-ba6a-f3daefd49eb1" targetNamespace="http://schemas.microsoft.com/office/2006/metadata/properties" ma:root="true" ma:fieldsID="1a7f341c8770ccbda5906460ff93eb0f" ns3:_="" ns4:_="">
    <xsd:import namespace="2148c39a-996c-4039-9166-52fcd9c3b2fb"/>
    <xsd:import namespace="634a67f2-085c-4af8-ba6a-f3daefd49e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48c39a-996c-4039-9166-52fcd9c3b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4a67f2-085c-4af8-ba6a-f3daefd49eb1"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SharingHintHash" ma:index="20"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23DEA-060E-482C-87B0-DA2E059C03C4}">
  <ds:schemaRefs>
    <ds:schemaRef ds:uri="http://purl.org/dc/dcmitype/"/>
    <ds:schemaRef ds:uri="http://schemas.microsoft.com/office/2006/documentManagement/types"/>
    <ds:schemaRef ds:uri="634a67f2-085c-4af8-ba6a-f3daefd49eb1"/>
    <ds:schemaRef ds:uri="2148c39a-996c-4039-9166-52fcd9c3b2fb"/>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5E38229-4CC6-4A39-BEC2-11A4B5D89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48c39a-996c-4039-9166-52fcd9c3b2fb"/>
    <ds:schemaRef ds:uri="634a67f2-085c-4af8-ba6a-f3daefd49e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BD360-01FF-4FC9-B439-EC3D782037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6249</TotalTime>
  <Words>3696</Words>
  <Application>Microsoft Office PowerPoint</Application>
  <PresentationFormat>Egendefinert</PresentationFormat>
  <Paragraphs>449</Paragraphs>
  <Slides>26</Slides>
  <Notes>17</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26</vt:i4>
      </vt:variant>
    </vt:vector>
  </HeadingPairs>
  <TitlesOfParts>
    <vt:vector size="32" baseType="lpstr">
      <vt:lpstr>Arial</vt:lpstr>
      <vt:lpstr>Calibri</vt:lpstr>
      <vt:lpstr>Calibri Light</vt:lpstr>
      <vt:lpstr>Lucida Sans Unicode</vt:lpstr>
      <vt:lpstr>1_Office-tema</vt:lpstr>
      <vt:lpstr>Office-tema</vt:lpstr>
      <vt:lpstr>PowerPoint-presentasjon</vt:lpstr>
      <vt:lpstr>Oversikt over innholdet i rapporten</vt:lpstr>
      <vt:lpstr>Om denne undersøkelsen</vt:lpstr>
      <vt:lpstr>Forklaring av grafer</vt:lpstr>
      <vt:lpstr>Overordnet oppsummering</vt:lpstr>
      <vt:lpstr>Hvordan ser ditt arbeidsmiljø ut?</vt:lpstr>
      <vt:lpstr>Resultater per arbeidsmiljøfaktor</vt:lpstr>
      <vt:lpstr>Jobbkrav, arbeidstimer og kontroll over egen arbeidssituasjon</vt:lpstr>
      <vt:lpstr>Forventning om tilgjengelighet</vt:lpstr>
      <vt:lpstr>Rolleforventninger</vt:lpstr>
      <vt:lpstr>Unødvendige oppgaver, meningsfullhet og arbeid-privatliv-ubalanse</vt:lpstr>
      <vt:lpstr>Ledelsesklima</vt:lpstr>
      <vt:lpstr>Ledelse</vt:lpstr>
      <vt:lpstr>Selvledelse</vt:lpstr>
      <vt:lpstr>Balanse mellom innsats og belønning</vt:lpstr>
      <vt:lpstr>Støtte fra kolleger</vt:lpstr>
      <vt:lpstr>Jobbusikkerhet og opplæring / kompetanseutvikling</vt:lpstr>
      <vt:lpstr>Organisasjonskultur og organisasjonsklima</vt:lpstr>
      <vt:lpstr>Organisasjonskultur og organisasjonsklima</vt:lpstr>
      <vt:lpstr>Konflikt</vt:lpstr>
      <vt:lpstr>Ulik behandling</vt:lpstr>
      <vt:lpstr>Trakassering</vt:lpstr>
      <vt:lpstr>Tilfredshet med kontorordningen man oftest jobber i </vt:lpstr>
      <vt:lpstr>Organisasjonstilhørighet, jobbengasjement og intensjon om å slutte i jobben</vt:lpstr>
      <vt:lpstr> Hvordan jobber man videre med resultatene?</vt:lpstr>
      <vt:lpstr>Hvordan jobber man videre med resultatene?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Live Bakke Finne</dc:creator>
  <cp:lastModifiedBy>Jan Shahid Emberland</cp:lastModifiedBy>
  <cp:revision>196</cp:revision>
  <dcterms:created xsi:type="dcterms:W3CDTF">2021-10-05T09:20:16Z</dcterms:created>
  <dcterms:modified xsi:type="dcterms:W3CDTF">2023-02-15T15:09:49Z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0x01010091240889ACF75B48A51149478D409523</vt:lpwstr>
  </property>
  <property fmtid="{D5CDD505-2E9C-101B-9397-08002B2CF9AE}" pid="3" name="Created">
    <vt:filetime>2021-09-06T00:00:00Z</vt:filetime>
  </property>
  <property fmtid="{D5CDD505-2E9C-101B-9397-08002B2CF9AE}" pid="4" name="Creator">
    <vt:lpwstr>LaTeX with Beamer class</vt:lpwstr>
  </property>
  <property fmtid="{D5CDD505-2E9C-101B-9397-08002B2CF9AE}" pid="5" name="LastSaved">
    <vt:filetime>2021-10-05T00:00:00Z</vt:filetime>
  </property>
</Properties>
</file>